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spc="-1">
                <a:latin typeface="Arial"/>
              </a:rPr>
              <a:t>Kliknij, aby edytować format notatek</a:t>
            </a:r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spc="-1">
                <a:latin typeface="Times New Roman"/>
              </a:rPr>
              <a:t>&lt;główka&gt;</a:t>
            </a:r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spc="-1">
                <a:latin typeface="Times New Roman"/>
              </a:rPr>
              <a:t>&lt;data/godzina&gt;</a:t>
            </a:r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spc="-1">
                <a:latin typeface="Times New Roman"/>
              </a:rPr>
              <a:t>&lt;stopka&gt;</a:t>
            </a:r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FB63026-361D-4EAD-8C4E-C72EE1291D3E}" type="slidenum">
              <a:rPr lang="pl-PL" sz="1400" spc="-1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86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848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2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8191200-592F-45EF-97EB-58371FB973C1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body"/>
          </p:nvPr>
        </p:nvSpPr>
        <p:spPr>
          <a:xfrm>
            <a:off x="228240" y="4686120"/>
            <a:ext cx="6278760" cy="468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0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70B8BA2-B06E-42D5-8D8E-336A969EE59E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body"/>
          </p:nvPr>
        </p:nvSpPr>
        <p:spPr>
          <a:xfrm>
            <a:off x="228240" y="4686120"/>
            <a:ext cx="6278760" cy="468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  <a:p>
            <a:pPr marL="216000" indent="-215640">
              <a:lnSpc>
                <a:spcPct val="100000"/>
              </a:lnSpc>
            </a:pPr>
            <a:endParaRPr/>
          </a:p>
        </p:txBody>
      </p:sp>
      <p:sp>
        <p:nvSpPr>
          <p:cNvPr id="282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9DB51C9-E541-4F83-A898-7C720CB3B458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body"/>
          </p:nvPr>
        </p:nvSpPr>
        <p:spPr>
          <a:xfrm>
            <a:off x="157320" y="4146480"/>
            <a:ext cx="6492960" cy="5581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4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DC10A30-7E87-43BA-B341-524A14E234DA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body"/>
          </p:nvPr>
        </p:nvSpPr>
        <p:spPr>
          <a:xfrm>
            <a:off x="157320" y="4146480"/>
            <a:ext cx="6492960" cy="55818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r>
              <a:rPr lang="pl-PL" sz="1000" b="1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Kryterium nr 1 trafności Działanie 1. 3 - 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Potencjał  wnioskodawcy</a:t>
            </a:r>
            <a:endParaRPr/>
          </a:p>
          <a:p>
            <a:pPr marL="216000" indent="-216000"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ramach tego kryterium ocenie podlegać będzie czy Wnioskodawca udokumentował, że: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ponosił nakłady na działalność B+R 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- 6 pkt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posiada odpowiednie zaplecze kadrowe </a:t>
            </a:r>
            <a:r>
              <a:rPr lang="pl-PL" sz="1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(zróżnicowanie ilość przyznanych punktów w zależności od długości stażu pracy przynajmniej jednego członka zespołu badawczego w branży której dotyczy projekt) –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6, 9 lub 12 pkt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posiada certyfikat jakości zgodny z  normą ISO/IEC 17025:2005 -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pkt. 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należy do podmiotów  zrzeszających  przedsiębiorców z branży zgodnej z przedmiotem projektu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pkt.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nr 2 trafności Działanie 1. 3 -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Wzmocnienie sektora MŚP w obszarze B+R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ramach tego kryterium ocenie podlegać będzie czy Wnioskodawca należy do sektora MŚP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pkt.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nr 3 trafności Działanie 1. 3 –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Zakres korzyści osiągniętych w wyniku realizacji projektu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ramach tego kryterium ocenie podlegać będzie czy Wnioskodawca: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będzie dotyczyć nowych dla wnioskodawcy obszarów badań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 pkt.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Wartość uzyskanych przychodów z działalności badawczo rozwojowej wykonywanych dla podmiotów zewn.  W okresie każdego pełnego roku obrachunkowego  trwałości projektu  wyniesie odpowiednio: 5-10 %, 10-20% lub co najmniej 20% przychodów netto ze sprzedaży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4, 8 lub 12 pkt.</a:t>
            </a:r>
            <a:endParaRPr/>
          </a:p>
          <a:p>
            <a:pPr marL="171360" indent="-170640">
              <a:lnSpc>
                <a:spcPct val="100000"/>
              </a:lnSpc>
              <a:buFont typeface="Wingdings" charset="2"/>
              <a:buChar char=""/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Wnioskodawca zdeklarował przyrost zatrudnienia brutto o co najmniej 1 pełny etat w zespole naukowym 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pkt.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nr 4 trafności Działanie 1. 3 – </a:t>
            </a:r>
            <a:r>
              <a:rPr lang="pl-PL" sz="105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Wpływ projektu na podniesienie konkurencyjności przedsiębiorstw.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ramach tego kryterium ocenie podlegać będzie wpływ projektu na wzmocnienie lub osiągnięcie  konkurencyjności na rynku regionalnym, krajowym lub międzynarodowym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 5, 10 lub 15  pkt.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Kryterium nr 5 trafności Działanie 1. 3 – 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Komercjalizacja badań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W ramach tego kryterium punkty zostaną przyznane jeżeli wnioskodawca przedstawi pełną, rzetelną i wiarygodną analizę mającą na celu zapewnienie popytu na usługi B+R - </a:t>
            </a: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7 pkt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Kryterium nr 6 trafności Działanie 1. 3 –  </a:t>
            </a:r>
            <a:r>
              <a:rPr lang="pl-PL" sz="105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Efektywna współpraca w projekcie.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W ramach tego kryterium punkty będą przyznane jeżeli projekt jest realizowany w partnerstwie lub porozumieniu..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Kryterium nr 7 trafności Działanie 1. 3 –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Oddziaływanie na ochronę środowiska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W ramach tego kryterium punkty będą przyznane jeżeli projekt obejmuje działania  w obszarze ochrony środowiska (odnawialne źródła energii, zarzadzanie energią, zmniejszenie emisji zanieczyszczeń do środowiska, gospodarka odpadami).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Kryterium nr 8 trafności Działanie 1. 3 –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Rozwój TIK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W ramach tego kryterium ocenie podlegać będzie zastosowanie technologii informacyjno-komunikacyjnych w ramach projektu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Kryterium nr 9 trafności Działanie 1. 3 – </a:t>
            </a:r>
            <a:r>
              <a:rPr lang="pl-PL" sz="10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Wkład własny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Ocena tego kryterium polega na obliczeniu właściwej wartości punktowej, która przysługuje wnioskodawcy za obniżenie wnioskowanego procentowego udziału dofinansowania ze środków UE poniżej progu maksymalnego.</a:t>
            </a:r>
            <a:endParaRPr/>
          </a:p>
          <a:p>
            <a:pPr>
              <a:lnSpc>
                <a:spcPct val="100000"/>
              </a:lnSpc>
            </a:pPr>
            <a:r>
              <a:rPr lang="pl-PL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Procentowy poziom obniżenia dofinansowania: za każde 4 % obniżonego poziomu dofinansowania można zyskać 1 pkt – maksymalnie 5 pkt.</a:t>
            </a:r>
            <a:endParaRPr/>
          </a:p>
        </p:txBody>
      </p:sp>
      <p:sp>
        <p:nvSpPr>
          <p:cNvPr id="286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918E722-8F71-4BD3-A18A-CF39745F4004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body"/>
          </p:nvPr>
        </p:nvSpPr>
        <p:spPr>
          <a:xfrm>
            <a:off x="157320" y="4074120"/>
            <a:ext cx="6420600" cy="565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8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0D3848E-F812-4A66-A488-FEFF1BCE0333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848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0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8023664-4B72-4DB0-972E-5E93F53551AB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848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A465F73-9E53-4F49-8EF0-45C928F8E7C8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848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6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E80102-E265-4CDD-ACB1-199E9798495B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3200" y="4686120"/>
            <a:ext cx="538848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B63FF1B-5C2A-486C-8DA9-238EB157DD73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body"/>
          </p:nvPr>
        </p:nvSpPr>
        <p:spPr>
          <a:xfrm>
            <a:off x="94320" y="3859560"/>
            <a:ext cx="6546240" cy="6006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0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E7F0C62-0542-442F-835D-223F91C80A23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94320" y="3859560"/>
            <a:ext cx="6546240" cy="6006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D873CB7-179C-4260-8D24-62A8BF4DB0C3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body"/>
          </p:nvPr>
        </p:nvSpPr>
        <p:spPr>
          <a:xfrm>
            <a:off x="240840" y="4686120"/>
            <a:ext cx="6325920" cy="4439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4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0001394-4B8C-472E-9E00-23B156DBB2D8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body"/>
          </p:nvPr>
        </p:nvSpPr>
        <p:spPr>
          <a:xfrm>
            <a:off x="300600" y="4503240"/>
            <a:ext cx="6206400" cy="4622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4626810-DE34-4DEF-B310-33A7261A9809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body"/>
          </p:nvPr>
        </p:nvSpPr>
        <p:spPr>
          <a:xfrm>
            <a:off x="228240" y="4686120"/>
            <a:ext cx="6278760" cy="4683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8" name="CustomShape 2"/>
          <p:cNvSpPr/>
          <p:nvPr/>
        </p:nvSpPr>
        <p:spPr>
          <a:xfrm>
            <a:off x="3814560" y="9370800"/>
            <a:ext cx="2918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701DD9E-EC34-4033-84E1-5C0E6FE648DE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az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Obraz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Obraz 7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Obraz 7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8" name="Obraz 10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9" name="Obraz 10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5" name="Obraz 14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6" name="Obraz 14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628560" y="4834080"/>
            <a:ext cx="7886160" cy="92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2"/>
          <p:cNvPicPr/>
          <p:nvPr/>
        </p:nvPicPr>
        <p:blipFill>
          <a:blip r:embed="rId15"/>
          <a:stretch/>
        </p:blipFill>
        <p:spPr>
          <a:xfrm>
            <a:off x="144360" y="298440"/>
            <a:ext cx="4553640" cy="49284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pc="-1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latin typeface="Arial"/>
              </a:rPr>
              <a:t>Kliknij, aby edytować format tekstu konspektu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latin typeface="Arial"/>
              </a:rPr>
              <a:t>Drugi poziom konspektu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latin typeface="Arial"/>
              </a:rPr>
              <a:t>Trzeci poziom konspektu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000" spc="-1">
                <a:latin typeface="Arial"/>
              </a:rPr>
              <a:t>Czwarty poziom konspektu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Piąty poziom konspektu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Szósty poziom konspektu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pc="-1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latin typeface="Arial"/>
              </a:rPr>
              <a:t>Kliknij, aby edytować format tekstu konspektu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latin typeface="Arial"/>
              </a:rPr>
              <a:t>Drugi poziom konspektu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latin typeface="Arial"/>
              </a:rPr>
              <a:t>Trzeci poziom konspektu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000" spc="-1">
                <a:latin typeface="Arial"/>
              </a:rPr>
              <a:t>Czwarty poziom konspektu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Piąty poziom konspektu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Szósty poziom konspektu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pc="-1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latin typeface="Arial"/>
              </a:rPr>
              <a:t>Kliknij, aby edytować format tekstu konspektu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latin typeface="Arial"/>
              </a:rPr>
              <a:t>Drugi poziom konspektu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latin typeface="Arial"/>
              </a:rPr>
              <a:t>Trzeci poziom konspektu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000" spc="-1">
                <a:latin typeface="Arial"/>
              </a:rPr>
              <a:t>Czwarty poziom konspektu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Piąty poziom konspektu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Szósty poziom konspektu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2"/>
          <p:cNvPicPr/>
          <p:nvPr/>
        </p:nvPicPr>
        <p:blipFill>
          <a:blip r:embed="rId15"/>
          <a:stretch/>
        </p:blipFill>
        <p:spPr>
          <a:xfrm>
            <a:off x="468360" y="5084640"/>
            <a:ext cx="8219520" cy="889920"/>
          </a:xfrm>
          <a:prstGeom prst="rect">
            <a:avLst/>
          </a:prstGeom>
          <a:ln>
            <a:noFill/>
          </a:ln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pc="-1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latin typeface="Arial"/>
              </a:rPr>
              <a:t>Kliknij, aby edytować format tekstu konspektu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latin typeface="Arial"/>
              </a:rPr>
              <a:t>Drugi poziom konspektu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latin typeface="Arial"/>
              </a:rPr>
              <a:t>Trzeci poziom konspektu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000" spc="-1">
                <a:latin typeface="Arial"/>
              </a:rPr>
              <a:t>Czwarty poziom konspektu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Piąty poziom konspektu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Szósty poziom konspektu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684360" y="4508640"/>
            <a:ext cx="7886160" cy="9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Regionalny Program Operacyjny Województwa Lubelskiego na lata 2014 - 2020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3059280" y="5805360"/>
            <a:ext cx="6028560" cy="112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pl-PL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Radosław Tkaczyk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p.o. Dyrektora Lubelskiej Agencji 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Wspierania Przedsiębiorczości w Lublinie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468360" y="6391440"/>
            <a:ext cx="25189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Lublin,  19 października 2015 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144000" y="1152000"/>
            <a:ext cx="8820000" cy="122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C. KRYTERIA TECHNICZNE   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techniczne są zdefiniowane poprzez zestaw pytań pomocniczych (cząstkowych).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uznaje się za spełnione, jeżeli odpowiedź na wszystkie cząstkowe pytania w zakresie każdego kryterium będzie pozytywna</a:t>
            </a:r>
            <a:r>
              <a:rPr lang="pl-PL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</p:txBody>
      </p:sp>
      <p:graphicFrame>
        <p:nvGraphicFramePr>
          <p:cNvPr id="238" name="Table 2"/>
          <p:cNvGraphicFramePr/>
          <p:nvPr/>
        </p:nvGraphicFramePr>
        <p:xfrm>
          <a:off x="323640" y="2565000"/>
          <a:ext cx="8676000" cy="3605760"/>
        </p:xfrm>
        <a:graphic>
          <a:graphicData uri="http://schemas.openxmlformats.org/drawingml/2006/table">
            <a:tbl>
              <a:tblPr/>
              <a:tblGrid>
                <a:gridCol w="384120"/>
                <a:gridCol w="8291880"/>
              </a:tblGrid>
              <a:tr h="43236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Możliwość dokonania szczegółowej oceny projektu </a:t>
                      </a:r>
                      <a:r>
                        <a:rPr lang="pl-PL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celami Działania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49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Racjonalność, efektywność, zasadność i zgodność z celami Działania ponoszonych wydatków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Wykonalność wybranego wariantu inwestycyjnego realizacji projektu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49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regulacjami dotyczącymi pomocy publicznej w ramach danego Działania RPO WL 2014-2020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Wpływ projektu na realizację zasad horyzontalnych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Kwalifikowalność geograficzna projektu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239" name="CustomShape 3"/>
          <p:cNvSpPr/>
          <p:nvPr/>
        </p:nvSpPr>
        <p:spPr>
          <a:xfrm>
            <a:off x="5652000" y="44640"/>
            <a:ext cx="33472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 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</a:t>
            </a:r>
            <a:endParaRPr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323640" y="1124640"/>
            <a:ext cx="8406720" cy="13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D. KRYTERIA FINANSOWO-EKONOMICZNE 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finansowo-ekonomiczne są zdefiniowane poprzez zestaw pytań pomocniczych (cząstkowych).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uznaje się za spełnione, jeżeli odpowiedź na wszystkie cząstkowe pytania w zakresie każdego kryterium będzie pozytywna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</p:txBody>
      </p:sp>
      <p:sp>
        <p:nvSpPr>
          <p:cNvPr id="241" name="CustomShape 2"/>
          <p:cNvSpPr/>
          <p:nvPr/>
        </p:nvSpPr>
        <p:spPr>
          <a:xfrm>
            <a:off x="5004000" y="0"/>
            <a:ext cx="403164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finansowo-ekonomiczne </a:t>
            </a:r>
            <a:endParaRPr sz="2000" b="1" dirty="0"/>
          </a:p>
        </p:txBody>
      </p:sp>
      <p:graphicFrame>
        <p:nvGraphicFramePr>
          <p:cNvPr id="242" name="Table 3"/>
          <p:cNvGraphicFramePr/>
          <p:nvPr/>
        </p:nvGraphicFramePr>
        <p:xfrm>
          <a:off x="216360" y="2925000"/>
          <a:ext cx="8819640" cy="1524720"/>
        </p:xfrm>
        <a:graphic>
          <a:graphicData uri="http://schemas.openxmlformats.org/drawingml/2006/table">
            <a:tbl>
              <a:tblPr/>
              <a:tblGrid>
                <a:gridCol w="432000"/>
                <a:gridCol w="8387640"/>
              </a:tblGrid>
              <a:tr h="518040"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Poprawność założeń, w tym dotyczących przychodów i kosztów przyjętych do analizy finansowo-ekonomicznej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Zapewnienie trwałości finansowej projektu i wnioskodawcy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51640" y="1268640"/>
            <a:ext cx="8406720" cy="115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 KRYTERIA TECHNICZNE SPECYFICZNE dla działania 1.2 badania celowe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techniczne specyficzne są zdefiniowane poprzez zestaw pytań pomocniczych (cząstkowych). </a:t>
            </a:r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uznaje się za spełnione, jeżeli odpowiedź na wszystkie cząstkowe pytania w zakresie każdego kryterium będzie pozytywna</a:t>
            </a: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44" name="CustomShape 2"/>
          <p:cNvSpPr/>
          <p:nvPr/>
        </p:nvSpPr>
        <p:spPr>
          <a:xfrm>
            <a:off x="5364000" y="0"/>
            <a:ext cx="3671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 specyficzne dla Działania 1.2</a:t>
            </a:r>
            <a:endParaRPr sz="2000" b="1" dirty="0"/>
          </a:p>
        </p:txBody>
      </p:sp>
      <p:graphicFrame>
        <p:nvGraphicFramePr>
          <p:cNvPr id="245" name="Table 3"/>
          <p:cNvGraphicFramePr/>
          <p:nvPr/>
        </p:nvGraphicFramePr>
        <p:xfrm>
          <a:off x="251640" y="2709000"/>
          <a:ext cx="8496720" cy="3629640"/>
        </p:xfrm>
        <a:graphic>
          <a:graphicData uri="http://schemas.openxmlformats.org/drawingml/2006/table">
            <a:tbl>
              <a:tblPr/>
              <a:tblGrid>
                <a:gridCol w="416160"/>
                <a:gridCol w="8080560"/>
              </a:tblGrid>
              <a:tr h="518040"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Regionalną Strategią Innowacji Województwa Lubelskiego do 2020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długofalową strategią rozwoju przedsiębiorstwa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kategoriami badań przemysłowych i/lub eksperymentalnych prac rozwojowych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wsparcia dużych przedsiębiorstw z zasadami programu (jeżeli dotyczy)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Zdefiniowanie  ryzyk projektu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Dysponowanie własnością intelektualną wykorzystywaną w projekcie</a:t>
                      </a:r>
                      <a:r>
                        <a:rPr lang="pl-PL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Poprawność ustalenia poziomu dofinansowania projektu z EFRR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251640" y="1015560"/>
            <a:ext cx="8406720" cy="133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 KRYTERIA TECHNICZNE SPECYFICZNE   dla działania 1.3 Infrastruktura badawczo-rozwojowa w przedsiębiorstwach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techniczne specyficzne są zdefiniowane poprzez zestaw pytań pomocniczych (cząstkowych). </a:t>
            </a:r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Kryterium uznaje się za spełnione, jeżeli odpowiedź na wszystkie cząstkowe pytania w zakresie każdego kryterium będzie pozytywna</a:t>
            </a: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47" name="CustomShape 2"/>
          <p:cNvSpPr/>
          <p:nvPr/>
        </p:nvSpPr>
        <p:spPr>
          <a:xfrm>
            <a:off x="5436000" y="0"/>
            <a:ext cx="3599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 specyficzne dla Działania 1.3</a:t>
            </a:r>
            <a:endParaRPr sz="2000" b="1" dirty="0"/>
          </a:p>
        </p:txBody>
      </p:sp>
      <p:graphicFrame>
        <p:nvGraphicFramePr>
          <p:cNvPr id="248" name="Table 3"/>
          <p:cNvGraphicFramePr/>
          <p:nvPr>
            <p:extLst>
              <p:ext uri="{D42A27DB-BD31-4B8C-83A1-F6EECF244321}">
                <p14:modId xmlns:p14="http://schemas.microsoft.com/office/powerpoint/2010/main" val="4248876857"/>
              </p:ext>
            </p:extLst>
          </p:nvPr>
        </p:nvGraphicFramePr>
        <p:xfrm>
          <a:off x="216000" y="2931739"/>
          <a:ext cx="8819640" cy="3903960"/>
        </p:xfrm>
        <a:graphic>
          <a:graphicData uri="http://schemas.openxmlformats.org/drawingml/2006/table">
            <a:tbl>
              <a:tblPr/>
              <a:tblGrid>
                <a:gridCol w="432000"/>
                <a:gridCol w="8387640"/>
              </a:tblGrid>
              <a:tr h="518040">
                <a:tc>
                  <a:txBody>
                    <a:bodyPr/>
                    <a:lstStyle/>
                    <a:p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</a:t>
                      </a:r>
                      <a:endParaRPr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4044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Regionalną Strategią Innowacji Województwa Lubelskiego do 2020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projektu z długofalową strategią rozwoju przedsiębiorstwa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Zgodność wsparcia dużych przedsiębiorstw z zasadami programu (jeżeli dotyczy)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Poprawność ustalenia poziomu dofinansowania projektu z EFRR 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91476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Projekt dotyczy inwestycji początkowej zgodnie z art. 2 pkt. 49 Rozporządzenia Komisji (UE) Nr 651/2014 z dnia 17 czerwca 2014 r. uznającego niektóre rodzaje pomocy za zgodne z rynkiem wewnętrznym w zastosowaniu art. 107 i 108 Traktatu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Dysponowanie własnością intelektualną wykorzystywaną w projekcie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Zarządzanie projektem </a:t>
                      </a:r>
                      <a:r>
                        <a:rPr lang="pl-PL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</a:t>
                      </a:r>
                      <a:endParaRPr dirty="0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395640" y="1196640"/>
            <a:ext cx="8263800" cy="10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 KRYTERIA TRAFNOŚCI MERYTORYCZNEJ dla działania 1.2 badania celowe  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Ocena polega na przyznaniu zdefiniowanej z góry liczby punktów dla poszczególnych kryteriów. </a:t>
            </a:r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Przyznanie 0 pkt. w ramach kryterium nie dyskwalifikuje z możliwości uzyskania wsparcia.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50" name="CustomShape 2"/>
          <p:cNvSpPr/>
          <p:nvPr/>
        </p:nvSpPr>
        <p:spPr>
          <a:xfrm>
            <a:off x="5292080" y="44640"/>
            <a:ext cx="37072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</a:t>
            </a:r>
            <a:endParaRPr sz="2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trafności merytorycznej</a:t>
            </a:r>
            <a:endParaRPr sz="2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dla Działania 1.2</a:t>
            </a:r>
            <a:endParaRPr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51" name="Table 3"/>
          <p:cNvGraphicFramePr/>
          <p:nvPr/>
        </p:nvGraphicFramePr>
        <p:xfrm>
          <a:off x="281520" y="2349000"/>
          <a:ext cx="8718120" cy="3630360"/>
        </p:xfrm>
        <a:graphic>
          <a:graphicData uri="http://schemas.openxmlformats.org/drawingml/2006/table">
            <a:tbl>
              <a:tblPr/>
              <a:tblGrid>
                <a:gridCol w="392040"/>
                <a:gridCol w="6697080"/>
                <a:gridCol w="1629000"/>
              </a:tblGrid>
              <a:tr h="33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Lp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Możliwe punkty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Potencjał  wnioskodawcy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16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Wzmocnienie sektora MŚP w obszarze B+R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Zakres korzyści osiągniętych w wyniku realizacji projektu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24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Innowacyjność projektu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24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Komercjalizacja badań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13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Efektywna współpraca w projekcie i promocja wyników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10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Oddziaływanie na ochronę środowiska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3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Rozwój TIK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Wkład własny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 5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467640" y="1026720"/>
            <a:ext cx="8263800" cy="13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 KRYTERIA TRAFNOŚCI MERYTORYCZNEJ dla działania 1.3 Infrastruktura badawczo-rozwojowa w przedsiębiorstwach</a:t>
            </a:r>
            <a:endParaRPr/>
          </a:p>
          <a:p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Ocena polega na przyznaniu zdefiniowanej z góry liczby punktów dla poszczególnych kryteriów. </a:t>
            </a:r>
            <a:endParaRPr/>
          </a:p>
          <a:p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Przyznanie 0 pkt. w ramach kryterium nie dyskwalifikuje z  możliwości uzyskania wsparcia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53" name="CustomShape 2"/>
          <p:cNvSpPr/>
          <p:nvPr/>
        </p:nvSpPr>
        <p:spPr>
          <a:xfrm>
            <a:off x="5148064" y="0"/>
            <a:ext cx="3851216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merytoryczna -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trafności merytorycznej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dla Działania 1.3</a:t>
            </a:r>
            <a:endParaRPr sz="2000" b="1" dirty="0"/>
          </a:p>
        </p:txBody>
      </p:sp>
      <p:graphicFrame>
        <p:nvGraphicFramePr>
          <p:cNvPr id="254" name="Table 3"/>
          <p:cNvGraphicFramePr/>
          <p:nvPr/>
        </p:nvGraphicFramePr>
        <p:xfrm>
          <a:off x="307440" y="2421000"/>
          <a:ext cx="8692200" cy="3666000"/>
        </p:xfrm>
        <a:graphic>
          <a:graphicData uri="http://schemas.openxmlformats.org/drawingml/2006/table">
            <a:tbl>
              <a:tblPr/>
              <a:tblGrid>
                <a:gridCol w="392400"/>
                <a:gridCol w="6694200"/>
                <a:gridCol w="1605600"/>
              </a:tblGrid>
              <a:tr h="33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Lp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Możliwe punkty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Potencjał  wnioskodawcy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30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40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Wzmocnienie sektora MŚP w obszarze B+R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Zakres korzyści osiągniętych w wyniku realizacji projektu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28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Wpływ projektu na podniesienie konkurencyjności przedsiębiorstw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Max. 15 pkt.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Komercjalizacja badań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 pkt.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Efektywna współpraca w projekcie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 pkt.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Oddziaływanie na ochronę środowiska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 pkt.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Rozwój TIK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 pkt.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Wkład własny</a:t>
                      </a:r>
                      <a:r>
                        <a:rPr lang="pl-PL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	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Max 5 pkt.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250920" y="993600"/>
            <a:ext cx="8263800" cy="30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G. KRYTERIA ROZSTRZYGAJĄCE – Działanie 1.2 oraz 1.3  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5292080" y="116640"/>
            <a:ext cx="36938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rozstrzygające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Działanie 1.2 i 1.3</a:t>
            </a:r>
            <a:endParaRPr sz="2000" b="1" dirty="0"/>
          </a:p>
        </p:txBody>
      </p:sp>
      <p:graphicFrame>
        <p:nvGraphicFramePr>
          <p:cNvPr id="257" name="Table 3"/>
          <p:cNvGraphicFramePr/>
          <p:nvPr/>
        </p:nvGraphicFramePr>
        <p:xfrm>
          <a:off x="241200" y="2010240"/>
          <a:ext cx="8819640" cy="3916680"/>
        </p:xfrm>
        <a:graphic>
          <a:graphicData uri="http://schemas.openxmlformats.org/drawingml/2006/table">
            <a:tbl>
              <a:tblPr/>
              <a:tblGrid>
                <a:gridCol w="1132920"/>
                <a:gridCol w="7686720"/>
              </a:tblGrid>
              <a:tr h="30420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09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Kryterium 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Udział nakładów na działalność B+R w całkowitych nakładach inwestycyjnych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Wsparcie w pierwszej kolejności jest przyznawane projektom o wyższej bezwzględnej wartości nakładów na B+R w okresie referencyjnym (odpowiadającymi okresowi trwałości inwestycji).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Realność ww. założeń oceniana będzie z punktu widzenia dotychczasowych nakładów na B+R ponoszonych przez Wnioskodawcę (z uwzględnieniem powiązań).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1324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Kryterium 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Stopa bezrobocia na obszarze realizacji inwestycji</a:t>
                      </a:r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Wsparcie w pierwszej kolejności jest przyznawane projektom, których główna lokalizacja znajduje się w powiecie o wyższej stopie bezrobocia (stopa bezrobocia w powiecie, w którym zlokalizowany jest projekt na podstawie danych GUS „Bezrobotni oraz stopa bezrobocia wg województw, podregionów i powiatów” według stanu na koniec miesiąca poprzedzającego miesiąc rozpoczęcia naboru wniosków) na podstawie wskaźnika „Stopa bezrobocia (do aktywnych zawodowo) w %”.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112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Kryterium 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Wnioskowany poziom dofinansowania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 rozstrzygnięciu kryterium decyduje wyższy niż wymagany przepisami dotyczącymi pomocy publicznej udział środków własnych w kosztach kwalifikowanych projektu. Wsparcie w pierwszej kolejności jest przyznawane projektom, w których różnica wyrażona w punktach procentowych pomiędzy wartością maksymalnego dopuszczalnego wsparcia a wsparciem wnioskowanym w ramach projektu jest najwyższa. </a:t>
                      </a:r>
                      <a:r>
                        <a:rPr lang="pl-PL" sz="13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	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58" name="CustomShape 4"/>
          <p:cNvSpPr/>
          <p:nvPr/>
        </p:nvSpPr>
        <p:spPr>
          <a:xfrm>
            <a:off x="319680" y="6021360"/>
            <a:ext cx="8662320" cy="5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pl-PL" sz="155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 przypadku, gdy na podstawie kryteriów rozstrzygających nadal nie jest możliwe ustalenie kolejności uszeregowania wniosków, wówczas o wyborze projektu do dofinansowania decyduje losowanie. </a:t>
            </a:r>
            <a:r>
              <a:rPr lang="pl-PL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endParaRPr/>
          </a:p>
        </p:txBody>
      </p:sp>
      <p:sp>
        <p:nvSpPr>
          <p:cNvPr id="259" name="CustomShape 5"/>
          <p:cNvSpPr/>
          <p:nvPr/>
        </p:nvSpPr>
        <p:spPr>
          <a:xfrm>
            <a:off x="319680" y="1268640"/>
            <a:ext cx="8666280" cy="74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pl-PL" sz="1400" b="1" i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 przypadku, gdy kilka projektów uzyska tą samą wymaganą liczbę punktów kwalifikującą projekt do wsparcia, a wartość alokacji nie wystarczy na zatwierdzenie wszystkich projektów, o wyborze decydują kryteria rozstrzygające (wg następującej kolejności):</a:t>
            </a:r>
            <a:r>
              <a:rPr lang="pl-PL" sz="155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1042920" y="333360"/>
            <a:ext cx="7128720" cy="32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 anchorCtr="1"/>
          <a:lstStyle/>
          <a:p>
            <a:pPr algn="ctr">
              <a:lnSpc>
                <a:spcPct val="100000"/>
              </a:lnSpc>
            </a:pPr>
            <a:r>
              <a:rPr lang="pl-PL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Dziękuję za uwagę.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5724000" y="53640"/>
            <a:ext cx="32396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Konkursy planowane </a:t>
            </a:r>
            <a:endParaRPr b="1" dirty="0"/>
          </a:p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IV kwartał 2015 r.</a:t>
            </a:r>
            <a:endParaRPr b="1" dirty="0"/>
          </a:p>
        </p:txBody>
      </p:sp>
      <p:sp>
        <p:nvSpPr>
          <p:cNvPr id="156" name="CustomShape 2"/>
          <p:cNvSpPr/>
          <p:nvPr/>
        </p:nvSpPr>
        <p:spPr>
          <a:xfrm>
            <a:off x="256680" y="1124640"/>
            <a:ext cx="8705880" cy="907920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6240" tIns="182880" rIns="156240" bIns="182880" anchor="ctr"/>
          <a:lstStyle/>
          <a:p>
            <a:pPr algn="ctr">
              <a:lnSpc>
                <a:spcPct val="90000"/>
              </a:lnSpc>
            </a:pPr>
            <a:r>
              <a:rPr lang="pl-PL" sz="41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RPO WL 2014-2020</a:t>
            </a:r>
            <a:endParaRPr/>
          </a:p>
        </p:txBody>
      </p:sp>
      <p:sp>
        <p:nvSpPr>
          <p:cNvPr id="157" name="CustomShape 3"/>
          <p:cNvSpPr/>
          <p:nvPr/>
        </p:nvSpPr>
        <p:spPr>
          <a:xfrm>
            <a:off x="256680" y="2061000"/>
            <a:ext cx="8705880" cy="980640"/>
          </a:xfrm>
          <a:prstGeom prst="roundRect">
            <a:avLst>
              <a:gd name="adj" fmla="val 1000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135360" rIns="106560" bIns="135360" anchor="ctr"/>
          <a:lstStyle/>
          <a:p>
            <a:pPr algn="ctr">
              <a:lnSpc>
                <a:spcPct val="90000"/>
              </a:lnSpc>
            </a:pPr>
            <a:r>
              <a:rPr lang="pl-PL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EFRR </a:t>
            </a:r>
            <a:endParaRPr/>
          </a:p>
          <a:p>
            <a:pPr algn="ctr">
              <a:lnSpc>
                <a:spcPct val="90000"/>
              </a:lnSpc>
            </a:pPr>
            <a:r>
              <a:rPr lang="pl-PL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(Działania wdrażane przez LAWP)</a:t>
            </a:r>
            <a:endParaRPr/>
          </a:p>
        </p:txBody>
      </p:sp>
      <p:sp>
        <p:nvSpPr>
          <p:cNvPr id="158" name="CustomShape 4"/>
          <p:cNvSpPr/>
          <p:nvPr/>
        </p:nvSpPr>
        <p:spPr>
          <a:xfrm>
            <a:off x="283680" y="3141000"/>
            <a:ext cx="8679960" cy="1382040"/>
          </a:xfrm>
          <a:prstGeom prst="roundRect">
            <a:avLst>
              <a:gd name="adj" fmla="val 10000"/>
            </a:avLst>
          </a:prstGeom>
          <a:solidFill>
            <a:schemeClr val="tx2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146880" rIns="106560" bIns="147240" anchor="ctr"/>
          <a:lstStyle/>
          <a:p>
            <a:pPr algn="ctr">
              <a:lnSpc>
                <a:spcPct val="90000"/>
              </a:lnSpc>
            </a:pPr>
            <a:r>
              <a:rPr lang="pl-PL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Oś priorytetowa 1</a:t>
            </a:r>
            <a:endParaRPr/>
          </a:p>
          <a:p>
            <a:pPr algn="ctr">
              <a:lnSpc>
                <a:spcPct val="90000"/>
              </a:lnSpc>
            </a:pPr>
            <a:r>
              <a:rPr lang="pl-PL" sz="24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BADANIA I INNOWACJE</a:t>
            </a:r>
            <a:endParaRPr/>
          </a:p>
        </p:txBody>
      </p:sp>
      <p:sp>
        <p:nvSpPr>
          <p:cNvPr id="159" name="CustomShape 5"/>
          <p:cNvSpPr/>
          <p:nvPr/>
        </p:nvSpPr>
        <p:spPr>
          <a:xfrm>
            <a:off x="2208240" y="4581360"/>
            <a:ext cx="502560" cy="50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6"/>
          <p:cNvSpPr/>
          <p:nvPr/>
        </p:nvSpPr>
        <p:spPr>
          <a:xfrm>
            <a:off x="6472440" y="4557600"/>
            <a:ext cx="504000" cy="5025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7"/>
          <p:cNvSpPr/>
          <p:nvPr/>
        </p:nvSpPr>
        <p:spPr>
          <a:xfrm>
            <a:off x="1187280" y="5156280"/>
            <a:ext cx="2375640" cy="1248480"/>
          </a:xfrm>
          <a:prstGeom prst="roundRect">
            <a:avLst>
              <a:gd name="adj" fmla="val 16667"/>
            </a:avLst>
          </a:prstGeom>
          <a:solidFill>
            <a:srgbClr val="A242A4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Działanie 1.2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8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Badania celowe</a:t>
            </a:r>
            <a:endParaRPr/>
          </a:p>
        </p:txBody>
      </p:sp>
      <p:sp>
        <p:nvSpPr>
          <p:cNvPr id="162" name="CustomShape 8"/>
          <p:cNvSpPr/>
          <p:nvPr/>
        </p:nvSpPr>
        <p:spPr>
          <a:xfrm>
            <a:off x="5472360" y="5156280"/>
            <a:ext cx="2503800" cy="1248480"/>
          </a:xfrm>
          <a:prstGeom prst="roundRect">
            <a:avLst>
              <a:gd name="adj" fmla="val 16667"/>
            </a:avLst>
          </a:prstGeom>
          <a:solidFill>
            <a:srgbClr val="A242A4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Działanie 1.3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800" b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Infrastruktura badawczo-rozwojowa w przedsiębiorstwach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683640" y="1196640"/>
            <a:ext cx="7886160" cy="575280"/>
          </a:xfrm>
          <a:prstGeom prst="rect">
            <a:avLst/>
          </a:prstGeom>
          <a:solidFill>
            <a:srgbClr val="A242A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0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Działanie </a:t>
            </a:r>
            <a:r>
              <a:rPr lang="pl-PL" sz="3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1.2</a:t>
            </a:r>
            <a:r>
              <a:rPr lang="pl-PL" sz="30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l-PL" sz="26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Badania celowe 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628560" y="1845000"/>
            <a:ext cx="8191080" cy="43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CEL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Zwiększenie udziału sektora przedsiębiorstw w ogólnej wartości nakładów na działalność B+R oraz zwiększenie skali wdrażanych innowacji przez przedsiębiorstwa z sektora MŚP prowadzące działalność gospodarczą na terenie  województwa lubelskiego.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TYPY PROJEKTÓW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Opracowanie nowych produktów/usług, procesów lub wprowadzenie znaczących ulepszeń do istniejących produktów/usług, procesów.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WSPARCIE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Koszty przeprowadzenia badań przemysłowych oraz eksperymentalnych prac rozwojowych. Pomoc będzie miała charakter kompleksowy, obejmując interwencją również finansowanie linii pilotażowych oraz działania w zakresie wczesnej walidacji produktów, zaawansowanych zdolności produkcyjnych i pierwszej produkcji. Uruchomienie pierwszej produkcji oznacza pierwsze przemysłowe zastosowanie urządzeń/instalacji o charakterze pilotażowym i prototypowym lub pierwsze inwestycje niepieniężne w sprzęt/urządzenia i instalacje, z uwzględnieniem kolejnych etapów, czyli fazę testowania, walidacji itp., ale nie obejmują już masowej produkcji czy komercyjnej sprzedaży.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BENEFICJENCI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 Przedsiębiorstwa (z sektora MŚP, duże) lub przedsiębiorstwa działające we współpracy z innymi przedsiębiorstwami, organizacjami pozarządowymi (prowadzącymi działalność w zakresie zbieżnym z projektem), jednostkami naukowymi, szkołami wyższymi.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REZULTAT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Wzrost innowacji wytwarzanych i wdrażanych w regionie przez przedsiębiorstwa.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5508000" y="53640"/>
            <a:ext cx="345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Działanie 1.2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00200" y="1196640"/>
            <a:ext cx="7886160" cy="791280"/>
          </a:xfrm>
          <a:prstGeom prst="rect">
            <a:avLst/>
          </a:prstGeom>
          <a:solidFill>
            <a:srgbClr val="A242A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30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Działanie </a:t>
            </a:r>
            <a:r>
              <a:rPr lang="pl-PL" sz="3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1.3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5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Infrastruktura badawczo-rozwojowa w przedsiębiorstwach 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611640" y="2133000"/>
            <a:ext cx="7886160" cy="389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CEL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zwiększenie udziału sektora przedsiębiorstw w ogólnej wartości nakładów na infrastrukturę badawczo-rozwojową w regionie.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TYPY PROJEKTÓW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projekty inwestycyjne polegające na stworzeniu lub rozwoju istniejącego zaplecza  B+R na terenie województwa lubelskiego.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WSPARCIE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zakup środków trwałych: aparatury i urządzeń laboratoryjnych oraz wartości niematerialnych i prawnych, na bazie których planowane jest prowadzenie działalności B+R.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BENEFICJENCI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 przedsiębiorstwa (z sektora MŚP, duże) lub przedsiębiorstwa działające we współpracy z innymi przedsiębiorstwami, organizacjami pozarządowymi (prowadzącymi działalność w zakresie zbieżnym z projektem), jednostkami naukowymi, szkołami wyższymi.</a:t>
            </a:r>
            <a:endParaRPr/>
          </a:p>
          <a:p>
            <a:pPr marL="228600" indent="-227880" algn="just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pl-PL" sz="16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REZULTAT: </a:t>
            </a:r>
            <a:r>
              <a:rPr lang="pl-PL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pobudzenie sektora prywatnych przedsiębiorstw do świadczenia usług badawczo-rozwojowych na rzecz innych podmiotów.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5508000" y="53640"/>
            <a:ext cx="3455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Działanie 1.3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508000" y="53640"/>
            <a:ext cx="34556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System oceny projektów - </a:t>
            </a:r>
            <a:endParaRPr b="1" dirty="0"/>
          </a:p>
          <a:p>
            <a:pPr>
              <a:lnSpc>
                <a:spcPct val="100000"/>
              </a:lnSpc>
            </a:pPr>
            <a:r>
              <a:rPr lang="pl-PL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tryb konkursowy</a:t>
            </a:r>
            <a:endParaRPr b="1" dirty="0"/>
          </a:p>
        </p:txBody>
      </p:sp>
      <p:sp>
        <p:nvSpPr>
          <p:cNvPr id="170" name="CustomShape 2"/>
          <p:cNvSpPr/>
          <p:nvPr/>
        </p:nvSpPr>
        <p:spPr>
          <a:xfrm>
            <a:off x="539640" y="1197000"/>
            <a:ext cx="2405880" cy="575280"/>
          </a:xfrm>
          <a:prstGeom prst="roundRect">
            <a:avLst>
              <a:gd name="adj" fmla="val 16667"/>
            </a:avLst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ZŁOŻENIE WNIOSKU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DOFINANSOWANIE</a:t>
            </a: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539640" y="1973160"/>
            <a:ext cx="2375640" cy="696960"/>
          </a:xfrm>
          <a:prstGeom prst="roundRect">
            <a:avLst>
              <a:gd name="adj" fmla="val 16667"/>
            </a:avLst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WERYFIKACJA WYMOGÓW FORMALNYCH</a:t>
            </a:r>
            <a:endParaRPr/>
          </a:p>
        </p:txBody>
      </p:sp>
      <p:sp>
        <p:nvSpPr>
          <p:cNvPr id="172" name="CustomShape 4"/>
          <p:cNvSpPr/>
          <p:nvPr/>
        </p:nvSpPr>
        <p:spPr>
          <a:xfrm>
            <a:off x="539640" y="2853360"/>
            <a:ext cx="2423880" cy="710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OCENA FORMALNA</a:t>
            </a:r>
            <a:endParaRPr/>
          </a:p>
        </p:txBody>
      </p:sp>
      <p:sp>
        <p:nvSpPr>
          <p:cNvPr id="173" name="CustomShape 5"/>
          <p:cNvSpPr/>
          <p:nvPr/>
        </p:nvSpPr>
        <p:spPr>
          <a:xfrm>
            <a:off x="539640" y="3761640"/>
            <a:ext cx="2457360" cy="660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OCENA MERYTORYCZNA</a:t>
            </a:r>
            <a:endParaRPr/>
          </a:p>
        </p:txBody>
      </p:sp>
      <p:sp>
        <p:nvSpPr>
          <p:cNvPr id="174" name="CustomShape 6"/>
          <p:cNvSpPr/>
          <p:nvPr/>
        </p:nvSpPr>
        <p:spPr>
          <a:xfrm>
            <a:off x="539640" y="5949360"/>
            <a:ext cx="2468520" cy="5752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WYBÓR PROJEKTÓW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DOFINANSOWANIA</a:t>
            </a:r>
            <a:endParaRPr/>
          </a:p>
        </p:txBody>
      </p:sp>
      <p:sp>
        <p:nvSpPr>
          <p:cNvPr id="175" name="CustomShape 7"/>
          <p:cNvSpPr/>
          <p:nvPr/>
        </p:nvSpPr>
        <p:spPr>
          <a:xfrm>
            <a:off x="2265480" y="180288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8"/>
          <p:cNvSpPr/>
          <p:nvPr/>
        </p:nvSpPr>
        <p:spPr>
          <a:xfrm>
            <a:off x="2265480" y="268812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9"/>
          <p:cNvSpPr/>
          <p:nvPr/>
        </p:nvSpPr>
        <p:spPr>
          <a:xfrm>
            <a:off x="2276640" y="3573360"/>
            <a:ext cx="215280" cy="1659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0"/>
          <p:cNvSpPr/>
          <p:nvPr/>
        </p:nvSpPr>
        <p:spPr>
          <a:xfrm>
            <a:off x="2279520" y="4450680"/>
            <a:ext cx="215280" cy="1659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11"/>
          <p:cNvSpPr/>
          <p:nvPr/>
        </p:nvSpPr>
        <p:spPr>
          <a:xfrm>
            <a:off x="2988000" y="2976840"/>
            <a:ext cx="483480" cy="483480"/>
          </a:xfrm>
          <a:prstGeom prst="chevron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12"/>
          <p:cNvSpPr/>
          <p:nvPr/>
        </p:nvSpPr>
        <p:spPr>
          <a:xfrm>
            <a:off x="3018600" y="3837960"/>
            <a:ext cx="483480" cy="484920"/>
          </a:xfrm>
          <a:prstGeom prst="chevron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13"/>
          <p:cNvSpPr/>
          <p:nvPr/>
        </p:nvSpPr>
        <p:spPr>
          <a:xfrm>
            <a:off x="3506040" y="2853360"/>
            <a:ext cx="1569240" cy="75456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</a:t>
            </a:r>
            <a:endParaRPr/>
          </a:p>
        </p:txBody>
      </p:sp>
      <p:sp>
        <p:nvSpPr>
          <p:cNvPr id="182" name="CustomShape 14"/>
          <p:cNvSpPr/>
          <p:nvPr/>
        </p:nvSpPr>
        <p:spPr>
          <a:xfrm>
            <a:off x="3530520" y="3783600"/>
            <a:ext cx="1544760" cy="67176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merytoryczne</a:t>
            </a:r>
            <a:endParaRPr/>
          </a:p>
        </p:txBody>
      </p:sp>
      <p:sp>
        <p:nvSpPr>
          <p:cNvPr id="183" name="CustomShape 15"/>
          <p:cNvSpPr/>
          <p:nvPr/>
        </p:nvSpPr>
        <p:spPr>
          <a:xfrm>
            <a:off x="3522600" y="4818960"/>
            <a:ext cx="1579680" cy="913680"/>
          </a:xfrm>
          <a:prstGeom prst="roundRect">
            <a:avLst>
              <a:gd name="adj" fmla="val 16667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rozstrzygające</a:t>
            </a:r>
            <a:endParaRPr/>
          </a:p>
        </p:txBody>
      </p:sp>
      <p:sp>
        <p:nvSpPr>
          <p:cNvPr id="184" name="CustomShape 16"/>
          <p:cNvSpPr/>
          <p:nvPr/>
        </p:nvSpPr>
        <p:spPr>
          <a:xfrm>
            <a:off x="539640" y="4628520"/>
            <a:ext cx="2467800" cy="1104120"/>
          </a:xfrm>
          <a:prstGeom prst="roundRect">
            <a:avLst>
              <a:gd name="adj" fmla="val 16667"/>
            </a:avLst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Lista wniosków, 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które spełniły kryteria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otrzymały wymaganą ilość punktów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(min. 51pkt.)</a:t>
            </a:r>
            <a:endParaRPr/>
          </a:p>
        </p:txBody>
      </p:sp>
      <p:sp>
        <p:nvSpPr>
          <p:cNvPr id="185" name="CustomShape 17"/>
          <p:cNvSpPr/>
          <p:nvPr/>
        </p:nvSpPr>
        <p:spPr>
          <a:xfrm>
            <a:off x="2282760" y="5782680"/>
            <a:ext cx="215280" cy="1659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18"/>
          <p:cNvSpPr/>
          <p:nvPr/>
        </p:nvSpPr>
        <p:spPr>
          <a:xfrm>
            <a:off x="3025440" y="4937760"/>
            <a:ext cx="483480" cy="484920"/>
          </a:xfrm>
          <a:prstGeom prst="chevron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19"/>
          <p:cNvSpPr/>
          <p:nvPr/>
        </p:nvSpPr>
        <p:spPr>
          <a:xfrm rot="16200000">
            <a:off x="6440760" y="3282480"/>
            <a:ext cx="3599640" cy="58176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 przypadku braków jednokrotne  wezwanie do poprawy/uzupełnienie/wyjaśnień </a:t>
            </a:r>
            <a:endParaRPr/>
          </a:p>
        </p:txBody>
      </p:sp>
      <p:sp>
        <p:nvSpPr>
          <p:cNvPr id="188" name="CustomShape 20"/>
          <p:cNvSpPr/>
          <p:nvPr/>
        </p:nvSpPr>
        <p:spPr>
          <a:xfrm>
            <a:off x="5319360" y="4257360"/>
            <a:ext cx="2159640" cy="46116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trafności merytorycznej </a:t>
            </a:r>
            <a:endParaRPr/>
          </a:p>
        </p:txBody>
      </p:sp>
      <p:sp>
        <p:nvSpPr>
          <p:cNvPr id="189" name="CustomShape 21"/>
          <p:cNvSpPr/>
          <p:nvPr/>
        </p:nvSpPr>
        <p:spPr>
          <a:xfrm>
            <a:off x="5298840" y="3594240"/>
            <a:ext cx="2159640" cy="59976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techniczne, finansowo-ekonomiczne, techniczne specyficzne  </a:t>
            </a:r>
            <a:endParaRPr/>
          </a:p>
        </p:txBody>
      </p:sp>
      <p:sp>
        <p:nvSpPr>
          <p:cNvPr id="190" name="CustomShape 22"/>
          <p:cNvSpPr/>
          <p:nvPr/>
        </p:nvSpPr>
        <p:spPr>
          <a:xfrm>
            <a:off x="5292000" y="2890800"/>
            <a:ext cx="2159640" cy="23004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dostępu</a:t>
            </a:r>
            <a:endParaRPr/>
          </a:p>
        </p:txBody>
      </p:sp>
      <p:sp>
        <p:nvSpPr>
          <p:cNvPr id="191" name="CustomShape 23"/>
          <p:cNvSpPr/>
          <p:nvPr/>
        </p:nvSpPr>
        <p:spPr>
          <a:xfrm>
            <a:off x="5298840" y="3174480"/>
            <a:ext cx="2159640" cy="23004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poprawności</a:t>
            </a:r>
            <a:endParaRPr/>
          </a:p>
        </p:txBody>
      </p:sp>
      <p:sp>
        <p:nvSpPr>
          <p:cNvPr id="192" name="CustomShape 24"/>
          <p:cNvSpPr/>
          <p:nvPr/>
        </p:nvSpPr>
        <p:spPr>
          <a:xfrm>
            <a:off x="3008880" y="2277000"/>
            <a:ext cx="4859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25"/>
          <p:cNvSpPr/>
          <p:nvPr/>
        </p:nvSpPr>
        <p:spPr>
          <a:xfrm rot="16200000">
            <a:off x="5078520" y="292392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26"/>
          <p:cNvSpPr/>
          <p:nvPr/>
        </p:nvSpPr>
        <p:spPr>
          <a:xfrm rot="16200000">
            <a:off x="5078520" y="322524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27"/>
          <p:cNvSpPr/>
          <p:nvPr/>
        </p:nvSpPr>
        <p:spPr>
          <a:xfrm rot="16200000">
            <a:off x="5094720" y="428292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28"/>
          <p:cNvSpPr/>
          <p:nvPr/>
        </p:nvSpPr>
        <p:spPr>
          <a:xfrm rot="16200000">
            <a:off x="5078520" y="3875040"/>
            <a:ext cx="215280" cy="1645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9"/>
          <p:cNvSpPr/>
          <p:nvPr/>
        </p:nvSpPr>
        <p:spPr>
          <a:xfrm>
            <a:off x="7523280" y="3271320"/>
            <a:ext cx="357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30"/>
          <p:cNvSpPr/>
          <p:nvPr/>
        </p:nvSpPr>
        <p:spPr>
          <a:xfrm>
            <a:off x="7523280" y="3894480"/>
            <a:ext cx="357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 flipV="1">
            <a:off x="7020360" y="4035600"/>
            <a:ext cx="45000" cy="45000"/>
          </a:xfrm>
          <a:custGeom>
            <a:avLst/>
            <a:gdLst/>
            <a:ahLst/>
            <a:cxnLst/>
            <a:rect l="l" t="t" r="r" b="b"/>
            <a:pathLst>
              <a:path h="404540">
                <a:moveTo>
                  <a:pt x="45720" y="0"/>
                </a:moveTo>
                <a:lnTo>
                  <a:pt x="45720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0" name="CustomShape 2"/>
          <p:cNvSpPr/>
          <p:nvPr/>
        </p:nvSpPr>
        <p:spPr>
          <a:xfrm>
            <a:off x="5292000" y="53640"/>
            <a:ext cx="36716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wyboru projektów -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tryb konkursowy</a:t>
            </a:r>
            <a:endParaRPr sz="2000" b="1" dirty="0"/>
          </a:p>
        </p:txBody>
      </p:sp>
      <p:sp>
        <p:nvSpPr>
          <p:cNvPr id="201" name="CustomShape 3"/>
          <p:cNvSpPr/>
          <p:nvPr/>
        </p:nvSpPr>
        <p:spPr>
          <a:xfrm>
            <a:off x="371520" y="1394640"/>
            <a:ext cx="1675440" cy="8834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5924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Wymogi formalne</a:t>
            </a:r>
            <a:endParaRPr/>
          </a:p>
        </p:txBody>
      </p:sp>
      <p:sp>
        <p:nvSpPr>
          <p:cNvPr id="202" name="CustomShape 4"/>
          <p:cNvSpPr/>
          <p:nvPr/>
        </p:nvSpPr>
        <p:spPr>
          <a:xfrm>
            <a:off x="2274120" y="2279160"/>
            <a:ext cx="2267640" cy="402480"/>
          </a:xfrm>
          <a:custGeom>
            <a:avLst/>
            <a:gdLst/>
            <a:ahLst/>
            <a:cxnLst/>
            <a:rect l="l" t="t" r="r" b="b"/>
            <a:pathLst>
              <a:path w="2267856" h="404540">
                <a:moveTo>
                  <a:pt x="2267856" y="0"/>
                </a:moveTo>
                <a:lnTo>
                  <a:pt x="2267856" y="241168"/>
                </a:lnTo>
                <a:lnTo>
                  <a:pt x="0" y="241168"/>
                </a:lnTo>
                <a:lnTo>
                  <a:pt x="0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3" name="CustomShape 5"/>
          <p:cNvSpPr/>
          <p:nvPr/>
        </p:nvSpPr>
        <p:spPr>
          <a:xfrm>
            <a:off x="4542480" y="2279160"/>
            <a:ext cx="2266200" cy="403920"/>
          </a:xfrm>
          <a:custGeom>
            <a:avLst/>
            <a:gdLst/>
            <a:ahLst/>
            <a:cxnLst/>
            <a:rect l="l" t="t" r="r" b="b"/>
            <a:pathLst>
              <a:path w="2267856" h="404540">
                <a:moveTo>
                  <a:pt x="0" y="0"/>
                </a:moveTo>
                <a:lnTo>
                  <a:pt x="0" y="241168"/>
                </a:lnTo>
                <a:lnTo>
                  <a:pt x="2267856" y="241168"/>
                </a:lnTo>
                <a:lnTo>
                  <a:pt x="2267856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4" name="CustomShape 6"/>
          <p:cNvSpPr/>
          <p:nvPr/>
        </p:nvSpPr>
        <p:spPr>
          <a:xfrm>
            <a:off x="3573360" y="1394640"/>
            <a:ext cx="2026080" cy="88344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oceny projektów</a:t>
            </a:r>
            <a:endParaRPr/>
          </a:p>
        </p:txBody>
      </p:sp>
      <p:sp>
        <p:nvSpPr>
          <p:cNvPr id="205" name="CustomShape 7"/>
          <p:cNvSpPr/>
          <p:nvPr/>
        </p:nvSpPr>
        <p:spPr>
          <a:xfrm>
            <a:off x="1869480" y="2708280"/>
            <a:ext cx="1667880" cy="715320"/>
          </a:xfrm>
          <a:prstGeom prst="rect">
            <a:avLst/>
          </a:prstGeom>
          <a:solidFill>
            <a:srgbClr val="488A66"/>
          </a:solidFill>
          <a:ln>
            <a:solidFill>
              <a:schemeClr val="bg1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</a:t>
            </a:r>
            <a:endParaRPr/>
          </a:p>
        </p:txBody>
      </p:sp>
      <p:sp>
        <p:nvSpPr>
          <p:cNvPr id="206" name="CustomShape 8"/>
          <p:cNvSpPr/>
          <p:nvPr/>
        </p:nvSpPr>
        <p:spPr>
          <a:xfrm>
            <a:off x="5589000" y="2708280"/>
            <a:ext cx="1727640" cy="71532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merytoryczne</a:t>
            </a:r>
            <a:endParaRPr/>
          </a:p>
        </p:txBody>
      </p:sp>
      <p:sp>
        <p:nvSpPr>
          <p:cNvPr id="207" name="CustomShape 9"/>
          <p:cNvSpPr/>
          <p:nvPr/>
        </p:nvSpPr>
        <p:spPr>
          <a:xfrm>
            <a:off x="1594080" y="3386880"/>
            <a:ext cx="905760" cy="403920"/>
          </a:xfrm>
          <a:custGeom>
            <a:avLst/>
            <a:gdLst/>
            <a:ahLst/>
            <a:cxnLst/>
            <a:rect l="l" t="t" r="r" b="b"/>
            <a:pathLst>
              <a:path w="907142" h="404540">
                <a:moveTo>
                  <a:pt x="907142" y="0"/>
                </a:moveTo>
                <a:lnTo>
                  <a:pt x="907142" y="241168"/>
                </a:lnTo>
                <a:lnTo>
                  <a:pt x="0" y="241168"/>
                </a:lnTo>
                <a:lnTo>
                  <a:pt x="0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8" name="CustomShape 10"/>
          <p:cNvSpPr/>
          <p:nvPr/>
        </p:nvSpPr>
        <p:spPr>
          <a:xfrm>
            <a:off x="2496960" y="3386880"/>
            <a:ext cx="905760" cy="403920"/>
          </a:xfrm>
          <a:custGeom>
            <a:avLst/>
            <a:gdLst/>
            <a:ahLst/>
            <a:cxnLst/>
            <a:rect l="l" t="t" r="r" b="b"/>
            <a:pathLst>
              <a:path w="907142" h="404540">
                <a:moveTo>
                  <a:pt x="0" y="0"/>
                </a:moveTo>
                <a:lnTo>
                  <a:pt x="0" y="241168"/>
                </a:lnTo>
                <a:lnTo>
                  <a:pt x="907142" y="241168"/>
                </a:lnTo>
                <a:lnTo>
                  <a:pt x="907142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9" name="CustomShape 11"/>
          <p:cNvSpPr/>
          <p:nvPr/>
        </p:nvSpPr>
        <p:spPr>
          <a:xfrm>
            <a:off x="1323360" y="3860640"/>
            <a:ext cx="1211400" cy="72648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dostępu</a:t>
            </a:r>
            <a:endParaRPr/>
          </a:p>
        </p:txBody>
      </p:sp>
      <p:sp>
        <p:nvSpPr>
          <p:cNvPr id="210" name="CustomShape 12"/>
          <p:cNvSpPr/>
          <p:nvPr/>
        </p:nvSpPr>
        <p:spPr>
          <a:xfrm>
            <a:off x="2613600" y="3850560"/>
            <a:ext cx="1159920" cy="71676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poprawności</a:t>
            </a:r>
            <a:endParaRPr/>
          </a:p>
        </p:txBody>
      </p:sp>
      <p:sp>
        <p:nvSpPr>
          <p:cNvPr id="211" name="CustomShape 13"/>
          <p:cNvSpPr/>
          <p:nvPr/>
        </p:nvSpPr>
        <p:spPr>
          <a:xfrm>
            <a:off x="4638600" y="3429000"/>
            <a:ext cx="1769400" cy="403920"/>
          </a:xfrm>
          <a:custGeom>
            <a:avLst/>
            <a:gdLst/>
            <a:ahLst/>
            <a:cxnLst/>
            <a:rect l="l" t="t" r="r" b="b"/>
            <a:pathLst>
              <a:path w="1814285" h="404540">
                <a:moveTo>
                  <a:pt x="1814285" y="0"/>
                </a:moveTo>
                <a:lnTo>
                  <a:pt x="1814285" y="241168"/>
                </a:lnTo>
                <a:lnTo>
                  <a:pt x="0" y="241168"/>
                </a:lnTo>
                <a:lnTo>
                  <a:pt x="0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12" name="CustomShape 14"/>
          <p:cNvSpPr/>
          <p:nvPr/>
        </p:nvSpPr>
        <p:spPr>
          <a:xfrm>
            <a:off x="6453360" y="3429000"/>
            <a:ext cx="1813680" cy="403920"/>
          </a:xfrm>
          <a:custGeom>
            <a:avLst/>
            <a:gdLst/>
            <a:ahLst/>
            <a:cxnLst/>
            <a:rect l="l" t="t" r="r" b="b"/>
            <a:pathLst>
              <a:path w="1814285" h="404540">
                <a:moveTo>
                  <a:pt x="0" y="0"/>
                </a:moveTo>
                <a:lnTo>
                  <a:pt x="0" y="241168"/>
                </a:lnTo>
                <a:lnTo>
                  <a:pt x="1814285" y="241168"/>
                </a:lnTo>
                <a:lnTo>
                  <a:pt x="1814285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13" name="CustomShape 15"/>
          <p:cNvSpPr/>
          <p:nvPr/>
        </p:nvSpPr>
        <p:spPr>
          <a:xfrm>
            <a:off x="5493600" y="3671280"/>
            <a:ext cx="43560" cy="261360"/>
          </a:xfrm>
          <a:custGeom>
            <a:avLst/>
            <a:gdLst/>
            <a:ahLst/>
            <a:cxnLst/>
            <a:rect l="l" t="t" r="r" b="b"/>
            <a:pathLst>
              <a:path h="404540">
                <a:moveTo>
                  <a:pt x="45720" y="0"/>
                </a:moveTo>
                <a:lnTo>
                  <a:pt x="45720" y="40454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14" name="CustomShape 16"/>
          <p:cNvSpPr/>
          <p:nvPr/>
        </p:nvSpPr>
        <p:spPr>
          <a:xfrm>
            <a:off x="7668360" y="3855960"/>
            <a:ext cx="1295640" cy="698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trafności merytorycznej</a:t>
            </a:r>
            <a:endParaRPr/>
          </a:p>
        </p:txBody>
      </p:sp>
      <p:sp>
        <p:nvSpPr>
          <p:cNvPr id="215" name="CustomShape 17"/>
          <p:cNvSpPr/>
          <p:nvPr/>
        </p:nvSpPr>
        <p:spPr>
          <a:xfrm>
            <a:off x="6453360" y="3871800"/>
            <a:ext cx="1203480" cy="693720"/>
          </a:xfrm>
          <a:prstGeom prst="rect">
            <a:avLst/>
          </a:prstGeom>
          <a:solidFill>
            <a:srgbClr val="41A7C3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 specyficzne</a:t>
            </a:r>
            <a:endParaRPr/>
          </a:p>
        </p:txBody>
      </p:sp>
      <p:sp>
        <p:nvSpPr>
          <p:cNvPr id="216" name="CustomShape 18"/>
          <p:cNvSpPr/>
          <p:nvPr/>
        </p:nvSpPr>
        <p:spPr>
          <a:xfrm>
            <a:off x="4098600" y="3871800"/>
            <a:ext cx="1079280" cy="715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techniczne</a:t>
            </a:r>
            <a:endParaRPr/>
          </a:p>
        </p:txBody>
      </p:sp>
      <p:sp>
        <p:nvSpPr>
          <p:cNvPr id="217" name="CustomShape 19"/>
          <p:cNvSpPr/>
          <p:nvPr/>
        </p:nvSpPr>
        <p:spPr>
          <a:xfrm>
            <a:off x="371520" y="5175360"/>
            <a:ext cx="6735240" cy="452520"/>
          </a:xfrm>
          <a:prstGeom prst="roundRect">
            <a:avLst>
              <a:gd name="adj" fmla="val 16667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i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Obligatoryjne, ocena zerojedynkowa</a:t>
            </a:r>
            <a:endParaRPr/>
          </a:p>
        </p:txBody>
      </p:sp>
      <p:sp>
        <p:nvSpPr>
          <p:cNvPr id="218" name="Line 20"/>
          <p:cNvSpPr/>
          <p:nvPr/>
        </p:nvSpPr>
        <p:spPr>
          <a:xfrm>
            <a:off x="107640" y="4724280"/>
            <a:ext cx="8928360" cy="0"/>
          </a:xfrm>
          <a:prstGeom prst="line">
            <a:avLst/>
          </a:prstGeom>
          <a:ln w="3168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21"/>
          <p:cNvSpPr/>
          <p:nvPr/>
        </p:nvSpPr>
        <p:spPr>
          <a:xfrm>
            <a:off x="7317360" y="5235480"/>
            <a:ext cx="1727640" cy="1073160"/>
          </a:xfrm>
          <a:prstGeom prst="roundRect">
            <a:avLst>
              <a:gd name="adj" fmla="val 16667"/>
            </a:avLst>
          </a:prstGeom>
          <a:solidFill>
            <a:srgbClr val="F16976"/>
          </a:solidFill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600" b="1" i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Fakultatywne, ocena punktowa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600" b="1" i="1" strike="noStrike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max. 100 punktów</a:t>
            </a:r>
            <a:endParaRPr/>
          </a:p>
        </p:txBody>
      </p:sp>
      <p:sp>
        <p:nvSpPr>
          <p:cNvPr id="220" name="CustomShape 22"/>
          <p:cNvSpPr/>
          <p:nvPr/>
        </p:nvSpPr>
        <p:spPr>
          <a:xfrm>
            <a:off x="971640" y="2349000"/>
            <a:ext cx="143280" cy="27795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23"/>
          <p:cNvSpPr/>
          <p:nvPr/>
        </p:nvSpPr>
        <p:spPr>
          <a:xfrm>
            <a:off x="8184240" y="4720320"/>
            <a:ext cx="16740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697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24"/>
          <p:cNvSpPr/>
          <p:nvPr/>
        </p:nvSpPr>
        <p:spPr>
          <a:xfrm>
            <a:off x="5230800" y="3872160"/>
            <a:ext cx="1178640" cy="715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finansowo-ekonomiczne</a:t>
            </a:r>
            <a:endParaRPr/>
          </a:p>
        </p:txBody>
      </p:sp>
      <p:sp>
        <p:nvSpPr>
          <p:cNvPr id="223" name="CustomShape 25"/>
          <p:cNvSpPr/>
          <p:nvPr/>
        </p:nvSpPr>
        <p:spPr>
          <a:xfrm>
            <a:off x="3035520" y="4720320"/>
            <a:ext cx="15768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6"/>
          <p:cNvSpPr/>
          <p:nvPr/>
        </p:nvSpPr>
        <p:spPr>
          <a:xfrm>
            <a:off x="1790280" y="4720320"/>
            <a:ext cx="15768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27"/>
          <p:cNvSpPr/>
          <p:nvPr/>
        </p:nvSpPr>
        <p:spPr>
          <a:xfrm>
            <a:off x="4521240" y="4735440"/>
            <a:ext cx="15768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28"/>
          <p:cNvSpPr/>
          <p:nvPr/>
        </p:nvSpPr>
        <p:spPr>
          <a:xfrm>
            <a:off x="5740920" y="4720320"/>
            <a:ext cx="15768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9"/>
          <p:cNvSpPr/>
          <p:nvPr/>
        </p:nvSpPr>
        <p:spPr>
          <a:xfrm>
            <a:off x="6809760" y="4720320"/>
            <a:ext cx="157680" cy="388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64C4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79280" y="1052640"/>
            <a:ext cx="8406720" cy="7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  <a:p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WYMOGI FORMALNE</a:t>
            </a:r>
            <a:endParaRPr/>
          </a:p>
          <a:p>
            <a:r>
              <a:rPr lang="pl-PL" sz="1600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zatwierdzone uchwałą nr 8/2015 KM RPO WL 2014-2020 z dnia 25.06.2015 r. 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29" name="CustomShape 2"/>
          <p:cNvSpPr/>
          <p:nvPr/>
        </p:nvSpPr>
        <p:spPr>
          <a:xfrm>
            <a:off x="5508000" y="44640"/>
            <a:ext cx="3491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Wymogi formalne</a:t>
            </a:r>
            <a:endParaRPr b="1" dirty="0">
              <a:solidFill>
                <a:schemeClr val="bg1"/>
              </a:solidFill>
            </a:endParaRPr>
          </a:p>
        </p:txBody>
      </p:sp>
      <p:graphicFrame>
        <p:nvGraphicFramePr>
          <p:cNvPr id="230" name="Table 3"/>
          <p:cNvGraphicFramePr/>
          <p:nvPr/>
        </p:nvGraphicFramePr>
        <p:xfrm>
          <a:off x="190080" y="1989000"/>
          <a:ext cx="8820360" cy="2743200"/>
        </p:xfrm>
        <a:graphic>
          <a:graphicData uri="http://schemas.openxmlformats.org/drawingml/2006/table">
            <a:tbl>
              <a:tblPr/>
              <a:tblGrid>
                <a:gridCol w="456120"/>
                <a:gridCol w="8364240"/>
              </a:tblGrid>
              <a:tr h="517320"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L.p.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wymogu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</a:tr>
              <a:tr h="334440"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Wniosek został wypełniony i przesłany w systemie LSI 2014 – 2020.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D5B5"/>
                    </a:solidFill>
                  </a:tcPr>
                </a:tc>
              </a:tr>
              <a:tr h="1064520"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Wniosek zawiera podpis wnioskodawcy lub osoby upoważnionej do jego reprezentowania, z załączeniem oryginału lub kopii dokumentu poświadczającego umocowanie takiej osoby do reprezentowania wnioskodawcy. Podpis cyfrowy jest ważny, certyfikat związany z podpisem cyfrowym jest aktualny (nie wygasł).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821160"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Wszystkie wymagane pola wniosku zostały wypełnione oraz dołączono załączniki (o ile dotyczy) zgodnie z regulaminem konkursu. Wniosek nie zawiera błędów formalnych i oczywistych pomyłek, które uniemożliwiłyby ocenę projektu.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D5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179280" y="981000"/>
            <a:ext cx="8406720" cy="28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A. KRYTERIA FORMALNE DOSTĘPU </a:t>
            </a:r>
            <a:endParaRPr/>
          </a:p>
        </p:txBody>
      </p:sp>
      <p:sp>
        <p:nvSpPr>
          <p:cNvPr id="232" name="CustomShape 2"/>
          <p:cNvSpPr/>
          <p:nvPr/>
        </p:nvSpPr>
        <p:spPr>
          <a:xfrm>
            <a:off x="5508000" y="44640"/>
            <a:ext cx="34912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formalna -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dostępu</a:t>
            </a:r>
            <a:endParaRPr sz="2000" b="1" dirty="0"/>
          </a:p>
        </p:txBody>
      </p:sp>
      <p:graphicFrame>
        <p:nvGraphicFramePr>
          <p:cNvPr id="233" name="Table 3"/>
          <p:cNvGraphicFramePr/>
          <p:nvPr/>
        </p:nvGraphicFramePr>
        <p:xfrm>
          <a:off x="157320" y="1341360"/>
          <a:ext cx="8820000" cy="5151060"/>
        </p:xfrm>
        <a:graphic>
          <a:graphicData uri="http://schemas.openxmlformats.org/drawingml/2006/table">
            <a:tbl>
              <a:tblPr/>
              <a:tblGrid>
                <a:gridCol w="454320"/>
                <a:gridCol w="8365680"/>
              </a:tblGrid>
              <a:tr h="304920"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 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9736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Wniosek został złożony w terminie określonym w ogłoszeniu o naborze.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29736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Wnioskodawca jest uprawniony do aplikowania w ramach danego naboru wniosków.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9736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Każdy z partnerów jest uprawniony do aplikowania w ramach danego naboru wniosków (jeśli dotyczy).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11960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Wnioskodawca nie został wykluczony z możliwości ubiegania się o wsparcie z funduszy strukturalnych w trybie określonym w przepisach o finansach publicznych i/lub wobec wnioskodawcy nie orzeczono zakazu dostępu do środków funduszy europejskich na podstawie ustawy o skutkach powierzenia wykonywania pracy cudzoziemcom przebywającym wbrew przepisom na terytorium Rzeczpospolitej Polskiej i/lub ustawy o odpowiedzialności podmiotów zbiorowych za czyny zabronione pod groźbą kary.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32516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Żaden z partnerów wnioskodawcy nie został wykluczony z możliwości ubiegania się o wsparcie z funduszy strukturalnych w trybie określonym w przepisach o finansach publicznych i/lub żadnego z partnerów  nie orzeczono zakazu dostępu do środków funduszy europejskich na podstawie ustawy o skutkach powierzenia wykonywania pracy cudzoziemcom przebywającym wbrew przepisom na terytorium Rzeczpospolitej Polskiej i/lub ustawy o odpowiedzialności podmiotów zbiorowych za czyny zabronione pod groźbą kary (jeśli dotyczy).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Całkowita wartość projektu oraz wartość wydatków kwalifikowalnych mieszczą się  w przedziałach minimalnej i maksymalnej wartości projektu oraz wartości wydatków kwalifikowalnych dla danego Działania/typu projektów.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Kwota dofinansowania jest zgodna z przedziałem kwotowym minimalnej i maksymalnej kwoty dofinansowania, przewidzianym dla danego Działania/typu projektu.</a:t>
                      </a:r>
                      <a:endParaRPr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Wniosek jest pierwszym złożonym przez Wnioskodawcę w ramach danego naboru (jeśli dotyczy zgodnie z Regulaminem konkursu).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23640" y="1340640"/>
            <a:ext cx="8406720" cy="35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800" b="1" strike="noStrike" cap="sm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B. KRYTERIA FORMALNE POPRAWNOŚCI  </a:t>
            </a:r>
            <a:endParaRPr/>
          </a:p>
        </p:txBody>
      </p:sp>
      <p:sp>
        <p:nvSpPr>
          <p:cNvPr id="235" name="CustomShape 2"/>
          <p:cNvSpPr/>
          <p:nvPr/>
        </p:nvSpPr>
        <p:spPr>
          <a:xfrm>
            <a:off x="5139000" y="116640"/>
            <a:ext cx="399528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Ocena formalna -  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pl-PL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Kryteria formalne poprawności</a:t>
            </a:r>
            <a:endParaRPr sz="2000" b="1" dirty="0"/>
          </a:p>
        </p:txBody>
      </p:sp>
      <p:graphicFrame>
        <p:nvGraphicFramePr>
          <p:cNvPr id="236" name="Table 3"/>
          <p:cNvGraphicFramePr/>
          <p:nvPr/>
        </p:nvGraphicFramePr>
        <p:xfrm>
          <a:off x="179640" y="1989000"/>
          <a:ext cx="8820000" cy="3779520"/>
        </p:xfrm>
        <a:graphic>
          <a:graphicData uri="http://schemas.openxmlformats.org/drawingml/2006/table">
            <a:tbl>
              <a:tblPr/>
              <a:tblGrid>
                <a:gridCol w="576000"/>
                <a:gridCol w="8244000"/>
              </a:tblGrid>
              <a:tr h="304200"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Lp.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Nazwa kryterium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18836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Termin i okres (zasada n+3) realizacji projektu, rozumiane jako daty brzegowe rozpoczęcia i zakończenia projektu, są zgodne z zasadami przewidzianymi w rozporządzeniu ogólnym (art. 65 ust. 6) oraz w rozporządzeniach dotyczących udzielania pomocy publicznej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Przedmiot projektu nie dotyczy wykluczonych rodzajów działalności w danym Działaniu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Wszystkie dokumenty przedłożone przez Wnioskodawcę w ramach projektu są sporządzone zgodnie z dokumentacją konkursową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Informacje zawarte we wniosku i załącznikach są spójne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Wniosek zawiera wydatki kwalifikowane zgodne z katalogiem wydatków kwalifikowanych dla danego Działania</a:t>
                      </a:r>
                      <a:endParaRPr/>
                    </a:p>
                  </a:txBody>
                  <a:tcPr marL="91080" marR="910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5143</TotalTime>
  <Words>2319</Words>
  <Application>Microsoft Office PowerPoint</Application>
  <PresentationFormat>Pokaz na ekranie (4:3)</PresentationFormat>
  <Paragraphs>335</Paragraphs>
  <Slides>17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Lis</dc:creator>
  <cp:lastModifiedBy>Oddział Systemu Zarządzania </cp:lastModifiedBy>
  <cp:revision>365</cp:revision>
  <cp:lastPrinted>2015-10-16T07:39:11Z</cp:lastPrinted>
  <dcterms:created xsi:type="dcterms:W3CDTF">2015-01-21T09:01:28Z</dcterms:created>
  <dcterms:modified xsi:type="dcterms:W3CDTF">2015-10-16T14:32:28Z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15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