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1" r:id="rId2"/>
    <p:sldId id="296" r:id="rId3"/>
    <p:sldId id="277" r:id="rId4"/>
    <p:sldId id="297" r:id="rId5"/>
    <p:sldId id="278" r:id="rId6"/>
    <p:sldId id="285" r:id="rId7"/>
    <p:sldId id="298" r:id="rId8"/>
    <p:sldId id="300" r:id="rId9"/>
    <p:sldId id="301" r:id="rId10"/>
    <p:sldId id="303" r:id="rId11"/>
    <p:sldId id="302" r:id="rId12"/>
    <p:sldId id="304" r:id="rId13"/>
    <p:sldId id="287" r:id="rId14"/>
    <p:sldId id="306" r:id="rId15"/>
    <p:sldId id="280" r:id="rId16"/>
  </p:sldIdLst>
  <p:sldSz cx="9144000" cy="6858000" type="screen4x3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>
        <p:scale>
          <a:sx n="100" d="100"/>
          <a:sy n="100" d="100"/>
        </p:scale>
        <p:origin x="-194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6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32F5A-8444-40CC-9CC9-2FAA605FFE8A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F82EC-ABC1-4D95-AE0C-E1FB89158B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151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187CC-51AE-4E46-A71D-46C664CFE3F5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C117-4493-49AD-B8DD-34BE367399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80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77" indent="0" algn="ctr">
              <a:buNone/>
              <a:defRPr sz="844"/>
            </a:lvl2pPr>
            <a:lvl3pPr marL="385753" indent="0" algn="ctr">
              <a:buNone/>
              <a:defRPr sz="760"/>
            </a:lvl3pPr>
            <a:lvl4pPr marL="578630" indent="0" algn="ctr">
              <a:buNone/>
              <a:defRPr sz="675"/>
            </a:lvl4pPr>
            <a:lvl5pPr marL="771506" indent="0" algn="ctr">
              <a:buNone/>
              <a:defRPr sz="675"/>
            </a:lvl5pPr>
            <a:lvl6pPr marL="964382" indent="0" algn="ctr">
              <a:buNone/>
              <a:defRPr sz="675"/>
            </a:lvl6pPr>
            <a:lvl7pPr marL="1157258" indent="0" algn="ctr">
              <a:buNone/>
              <a:defRPr sz="675"/>
            </a:lvl7pPr>
            <a:lvl8pPr marL="1350135" indent="0" algn="ctr">
              <a:buNone/>
              <a:defRPr sz="675"/>
            </a:lvl8pPr>
            <a:lvl9pPr marL="1543012" indent="0" algn="ctr">
              <a:buNone/>
              <a:defRPr sz="675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86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83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77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5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5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3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77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5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5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00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11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CBD4-4E22-4196-A6B2-513C0EA1BBC5}" type="datetimeFigureOut">
              <a:rPr lang="pl-PL" smtClean="0"/>
              <a:t>2019-02-19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6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866" r:id="rId4"/>
    <p:sldLayoutId id="2147483865" r:id="rId5"/>
  </p:sldLayoutIdLst>
  <p:txStyles>
    <p:titleStyle>
      <a:lvl1pPr algn="l" defTabSz="38575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39" indent="-96439" algn="l" defTabSz="38575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15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191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68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44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20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7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574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50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8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5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4"/>
          <p:cNvSpPr txBox="1">
            <a:spLocks/>
          </p:cNvSpPr>
          <p:nvPr/>
        </p:nvSpPr>
        <p:spPr>
          <a:xfrm>
            <a:off x="2397987" y="1772816"/>
            <a:ext cx="6437351" cy="791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96439" indent="-96439" algn="l" defTabSz="38575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9315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191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68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7944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0820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697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574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50" indent="-96439" algn="l" defTabSz="38575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pl-PL" altLang="pl-PL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Regionalny Program Operacyjny Województwa Lubelskiego na lata 2014 - 2020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sz="32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Z:\papeteria\lawp_logo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80" y="4804294"/>
            <a:ext cx="1229659" cy="5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1"/>
          <p:cNvSpPr txBox="1">
            <a:spLocks noChangeArrowheads="1"/>
          </p:cNvSpPr>
          <p:nvPr/>
        </p:nvSpPr>
        <p:spPr bwMode="auto">
          <a:xfrm>
            <a:off x="1880661" y="4871310"/>
            <a:ext cx="56159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 typeface="Arial" charset="0"/>
              <a:buNone/>
              <a:defRPr/>
            </a:pPr>
            <a:r>
              <a:rPr lang="pl-PL" altLang="pl-PL" sz="1400" b="1" dirty="0" smtClean="0">
                <a:solidFill>
                  <a:schemeClr val="tx1"/>
                </a:solidFill>
              </a:rPr>
              <a:t>Małgorzata Kalicka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None/>
              <a:defRPr/>
            </a:pPr>
            <a:r>
              <a:rPr lang="pl-PL" altLang="pl-PL" sz="1400" b="1" dirty="0">
                <a:solidFill>
                  <a:schemeClr val="tx1"/>
                </a:solidFill>
              </a:rPr>
              <a:t>Lubelska </a:t>
            </a:r>
            <a:r>
              <a:rPr lang="pl-PL" altLang="pl-PL" sz="1400" b="1" dirty="0" smtClean="0">
                <a:solidFill>
                  <a:schemeClr val="tx1"/>
                </a:solidFill>
              </a:rPr>
              <a:t>Agencja Wspierania </a:t>
            </a:r>
            <a:r>
              <a:rPr lang="pl-PL" altLang="pl-PL" sz="1400" b="1" dirty="0">
                <a:solidFill>
                  <a:schemeClr val="tx1"/>
                </a:solidFill>
              </a:rPr>
              <a:t>Przedsiębiorczości w </a:t>
            </a:r>
            <a:r>
              <a:rPr lang="pl-PL" altLang="pl-PL" sz="1400" b="1" dirty="0" smtClean="0">
                <a:solidFill>
                  <a:schemeClr val="tx1"/>
                </a:solidFill>
              </a:rPr>
              <a:t>Lublinie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66658" y="2636912"/>
            <a:ext cx="86530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pl-PL" altLang="pl-PL" sz="1700" b="1" dirty="0">
                <a:latin typeface="Arial Black" panose="020B0A04020102020204" pitchFamily="34" charset="0"/>
              </a:rPr>
              <a:t>Zmiany do </a:t>
            </a:r>
            <a:r>
              <a:rPr lang="pl-PL" altLang="pl-PL" sz="1700" b="1" dirty="0" smtClean="0">
                <a:latin typeface="Arial Black" panose="020B0A04020102020204" pitchFamily="34" charset="0"/>
              </a:rPr>
              <a:t>kryteriów </a:t>
            </a:r>
            <a:r>
              <a:rPr lang="pl-PL" altLang="pl-PL" sz="1700" b="1" dirty="0">
                <a:latin typeface="Arial Black" panose="020B0A04020102020204" pitchFamily="34" charset="0"/>
              </a:rPr>
              <a:t>wyboru projektów obowiązujących </a:t>
            </a:r>
            <a:r>
              <a:rPr lang="pl-PL" altLang="pl-PL" sz="17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dla wszystkich Działań wdrażanych przez LAWP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pl-PL" altLang="pl-PL" sz="1700" b="1" dirty="0" smtClean="0">
                <a:latin typeface="Arial Black" panose="020B0A04020102020204" pitchFamily="34" charset="0"/>
              </a:rPr>
              <a:t>Kryteria techniczne specyficzne, kryteria trafności merytorycznej</a:t>
            </a: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pl-PL" altLang="pl-PL" sz="1700" b="1" dirty="0" smtClean="0">
                <a:latin typeface="Arial Black" panose="020B0A04020102020204" pitchFamily="34" charset="0"/>
              </a:rPr>
              <a:t>  i kryteria rozstrzygające </a:t>
            </a:r>
          </a:p>
          <a:p>
            <a:pPr algn="r">
              <a:lnSpc>
                <a:spcPct val="100000"/>
              </a:lnSpc>
              <a:buSzTx/>
              <a:buFontTx/>
              <a:buNone/>
            </a:pPr>
            <a:r>
              <a:rPr lang="pl-PL" altLang="pl-PL" sz="1700" b="1" dirty="0" smtClean="0">
                <a:latin typeface="Arial Black" panose="020B0A04020102020204" pitchFamily="34" charset="0"/>
              </a:rPr>
              <a:t>dla Działania </a:t>
            </a:r>
            <a:r>
              <a:rPr lang="pl-PL" altLang="pl-PL" sz="17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1.5 Bon na </a:t>
            </a:r>
            <a:r>
              <a:rPr lang="pl-PL" altLang="pl-PL" sz="17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innowacje</a:t>
            </a:r>
            <a:endParaRPr lang="pl-PL" altLang="pl-PL" sz="17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00000"/>
              </a:lnSpc>
              <a:buSzTx/>
              <a:buFontTx/>
              <a:buNone/>
            </a:pPr>
            <a:endParaRPr lang="pl-PL" altLang="pl-PL" sz="15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395535" y="1085856"/>
            <a:ext cx="8402785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KRYTERIA TRAFNOŚCI MERYTORYCZNEJ</a:t>
            </a:r>
          </a:p>
          <a:p>
            <a:pPr algn="ctr">
              <a:defRPr/>
            </a:pPr>
            <a:r>
              <a:rPr lang="pl-PL" sz="2000" b="1" cap="small" dirty="0">
                <a:latin typeface="Calibri" panose="020F0502020204030204" pitchFamily="34" charset="0"/>
              </a:rPr>
              <a:t>Działanie 1.5 Bon na Innowacje</a:t>
            </a:r>
            <a:endParaRPr lang="pl-PL" sz="2000" cap="small" dirty="0">
              <a:latin typeface="Calibri" panose="020F0502020204030204" pitchFamily="34" charset="0"/>
            </a:endParaRPr>
          </a:p>
        </p:txBody>
      </p:sp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732595"/>
              </p:ext>
            </p:extLst>
          </p:nvPr>
        </p:nvGraphicFramePr>
        <p:xfrm>
          <a:off x="323528" y="1684368"/>
          <a:ext cx="8496944" cy="2392704"/>
        </p:xfrm>
        <a:graphic>
          <a:graphicData uri="http://schemas.openxmlformats.org/drawingml/2006/table">
            <a:tbl>
              <a:tblPr/>
              <a:tblGrid>
                <a:gridCol w="1341623"/>
                <a:gridCol w="7155321"/>
              </a:tblGrid>
              <a:tr h="26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Nr i Nazwa kryterium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DEFINICJA KRYTERIUM 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95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2. Nakłady na działalność B+R oraz współpraca wnioskodawcy z innymi podmiotami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pl-PL" altLang="pl-P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n-lt"/>
                          <a:cs typeface="Arial" charset="0"/>
                        </a:rPr>
                        <a:t>- ciąg dalszy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Projekt dotyczy współpracy z ośrodkami badawczymi.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ramach kryterium weryfikacji podlegać będzie czy </a:t>
                      </a: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 ramach wspartego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i="0" u="none" strike="sng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do realizacji 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projektu zostanie podjęta </a:t>
                      </a:r>
                      <a:r>
                        <a:rPr lang="pl-PL" sz="1400" b="1" i="0" u="none" strike="sng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współpraca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przez wnioskodawcę  </a:t>
                      </a: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współpraca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z ośrodkami badawczymi. 	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Ośrodki badawcze – organizacje, w których działalność B+R jest główną aktywnością (źródło: KE: The Programming Period 2014–2020 – </a:t>
                      </a:r>
                      <a:r>
                        <a:rPr lang="pl-PL" sz="14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Guidance</a:t>
                      </a: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on monitoring and </a:t>
                      </a:r>
                      <a:r>
                        <a:rPr lang="pl-PL" sz="14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evaluation</a:t>
                      </a: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European</a:t>
                      </a: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Development Fund and </a:t>
                      </a:r>
                      <a:r>
                        <a:rPr lang="pl-PL" sz="14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Cohesion</a:t>
                      </a: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Fund – </a:t>
                      </a:r>
                      <a:r>
                        <a:rPr lang="pl-PL" sz="14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Concepts</a:t>
                      </a: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pl-PL" sz="14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 o których mowa w art. 2 pkt 83 rozporządzenia 651/2014. 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691680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95535" y="4509120"/>
            <a:ext cx="840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Doprecyzowano zapisy aby jednoznacznie wynikało, że w ramach tego </a:t>
            </a:r>
            <a:r>
              <a:rPr lang="pl-PL" sz="1200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podkryterium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punktowana 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współpraca w ramach realizacji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projektu, 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nie po jej zakończeniu jak w przypadku poprzedniego </a:t>
            </a:r>
            <a:r>
              <a:rPr lang="pl-PL" sz="1200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podkryterium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Dodano definicję ośrodka badawczego, tożsamą z zapisami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Podręcznika monitorowania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wskaźników na 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poziomie projektu w ramach RPO WL 2014–2020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l-PL" sz="1200" b="1" i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7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179512" y="260648"/>
            <a:ext cx="871296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KRYTERIA TRAFNOŚCI MERYTORYCZNEJ</a:t>
            </a:r>
          </a:p>
          <a:p>
            <a:pPr algn="ctr">
              <a:defRPr/>
            </a:pPr>
            <a:r>
              <a:rPr lang="pl-PL" sz="2000" b="1" cap="small" dirty="0">
                <a:latin typeface="Calibri" panose="020F0502020204030204" pitchFamily="34" charset="0"/>
              </a:rPr>
              <a:t>Działanie 1.5 Bon na Innowacje</a:t>
            </a:r>
            <a:endParaRPr lang="pl-PL" sz="2000" cap="small" dirty="0">
              <a:latin typeface="Calibri" panose="020F0502020204030204" pitchFamily="34" charset="0"/>
            </a:endParaRPr>
          </a:p>
        </p:txBody>
      </p:sp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513539"/>
              </p:ext>
            </p:extLst>
          </p:nvPr>
        </p:nvGraphicFramePr>
        <p:xfrm>
          <a:off x="179513" y="908720"/>
          <a:ext cx="8712967" cy="4206288"/>
        </p:xfrm>
        <a:graphic>
          <a:graphicData uri="http://schemas.openxmlformats.org/drawingml/2006/table">
            <a:tbl>
              <a:tblPr/>
              <a:tblGrid>
                <a:gridCol w="1132747"/>
                <a:gridCol w="7580220"/>
              </a:tblGrid>
              <a:tr h="26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Nr i Nazwa kryterium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DEFINICJA KRYTERIUM 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3916">
                <a:tc rowSpan="3">
                  <a:txBody>
                    <a:bodyPr/>
                    <a:lstStyle/>
                    <a:p>
                      <a:r>
                        <a:rPr lang="pl-PL" sz="1200" b="1" i="0" u="sng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pl-PL" sz="1200" b="1" u="sng" strike="sngStrike" dirty="0" smtClean="0">
                          <a:solidFill>
                            <a:srgbClr val="7030A0"/>
                          </a:solidFill>
                          <a:latin typeface="+mn-lt"/>
                        </a:rPr>
                        <a:t>„Nowe miejsca pracy”</a:t>
                      </a:r>
                      <a:r>
                        <a:rPr lang="pl-PL" sz="1200" b="1" dirty="0" smtClean="0">
                          <a:solidFill>
                            <a:srgbClr val="009900"/>
                          </a:solidFill>
                          <a:latin typeface="+mn-lt"/>
                        </a:rPr>
                        <a:t> </a:t>
                      </a:r>
                      <a:endParaRPr lang="pl-PL" sz="1200" b="1" i="0" u="sng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b="1" i="0" u="sng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Wdrożenie innowacji produktowych lub procesowych po zakończeniu realizacji projektu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punktowe. Kryterium zostanie zweryfikowane na podstawie wniosku o dofinansowanie i załączników. </a:t>
                      </a:r>
                    </a:p>
                    <a:p>
                      <a:pPr algn="just"/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 ramach przedmiotowego kryterium ocenie podlegać będzie czy wnioskodawca wdroży innowację produktową lub procesową powstałą w wyniku realizacji projektu na koniec 12 miesiąca od zakończenia okresu realizacji projektu. 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39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METODY POMIARU 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8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Projekt dotyczy wprowadzenia innowacji produktowej/ procesowej powstałej w wyniku realizacji projektu na koniec 12 miesiąca od zakończenia okresu realizacji projektu określonego w umowie/decyzji o dofinansowaniu projektu.</a:t>
                      </a:r>
                    </a:p>
                    <a:p>
                      <a:pPr algn="just"/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Przez innowację zgodnie z Podręcznikiem Oslo, Zasady gromadzenia i interpretacji danych dotyczących innowacji (wydanie trzecie z 2005 roku, wspólna publikacja OECD oraz Eurostatu) należy rozumieć wdrożenie nowego lub znacząco udoskonalonego produktu (wyrobu lub usługi) lub procesu, nowej metody marketingowej lub nowej metody organizacyjnej w praktyce gospodarczej, organizacji miejsca pracy lub stosunkach z otoczeniem. </a:t>
                      </a:r>
                    </a:p>
                    <a:p>
                      <a:pPr algn="just"/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Innowacja produktowa to wprowadzenie wyrobu lub usługi, które są nowe lub znacząco udoskonalone w zakresie swoich cech lub zastosowań. Zalicza się tu znaczące udoskonalenia pod względem specyfikacji technicznych, komponentów i materiałów, wbudowanego oprogramowania, łatwości obsługi lub innych cech funkcjonalnych. </a:t>
                      </a:r>
                    </a:p>
                    <a:p>
                      <a:pPr algn="just"/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Innowacja procesowa oznacza wprowadzenie do praktyki w przedsiębiorstwie nowych, lub znacząco ulepszonych metod produkcji. Do tej kategorii zalicza się znaczące zmiany w zakresie technologii, urządzeń oraz/lub oprogramowania. </a:t>
                      </a:r>
                    </a:p>
                    <a:p>
                      <a:pPr algn="just"/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Punkty zostaną przyznane w przypadku, gdy deklaracja wprowadzenia innowacji na koniec 12 miesiąca od zakończenia okresu realizacji projektu znajdzie odzwierciedlenie we wskaźniku rezultatu bezpośredniego „Liczba wprowadzonych innowacji produktowych” lub „Liczba wprowadzonych innowacji procesowych” .	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79512" y="522920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Usunięto kryterium </a:t>
            </a:r>
            <a:r>
              <a:rPr lang="pl-PL" sz="1200" b="1" i="1" u="sng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„Nowe </a:t>
            </a:r>
            <a:r>
              <a:rPr lang="pl-PL" sz="1200" b="1" i="1" u="sng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miejsca pracy”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gdyż cel Działania 1.5 nie ma bezpośredniego wpływu na powstanie nowych miejsc pracy. Dodano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natomiast nowe 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200" b="1" i="1" u="sng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Wdrożenie </a:t>
            </a:r>
            <a:r>
              <a:rPr lang="pl-PL" sz="1200" b="1" i="1" u="sng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innowacji produktowych lub procesowych po zakończeniu realizacji </a:t>
            </a:r>
            <a:r>
              <a:rPr lang="pl-PL" sz="1200" b="1" i="1" u="sng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pl-PL" sz="1200" b="1" i="1" u="sng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ściśle powiązane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celami Działania 1.5 oraz wskaźnikami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rezultatu o charakterze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rozliczeniowym, przypisanymi do tego Działania. Premiowane będą projekty, które wdrożą innowacje w terminie 12 miesięcy od zakończenia okresu realizacji projektu.</a:t>
            </a:r>
            <a:endParaRPr lang="pl-PL" sz="1200" b="1" i="1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6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395535" y="1085856"/>
            <a:ext cx="8402785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KRYTERIA TRAFNOŚCI MERYTORYCZNEJ</a:t>
            </a:r>
          </a:p>
          <a:p>
            <a:pPr algn="ctr">
              <a:defRPr/>
            </a:pPr>
            <a:r>
              <a:rPr lang="pl-PL" sz="2000" b="1" cap="small" dirty="0">
                <a:latin typeface="Calibri" panose="020F0502020204030204" pitchFamily="34" charset="0"/>
              </a:rPr>
              <a:t>Działanie 1.5 Bon na Innowacje</a:t>
            </a:r>
            <a:endParaRPr lang="pl-PL" sz="2000" cap="small" dirty="0">
              <a:latin typeface="Calibri" panose="020F0502020204030204" pitchFamily="34" charset="0"/>
            </a:endParaRPr>
          </a:p>
        </p:txBody>
      </p:sp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312254"/>
              </p:ext>
            </p:extLst>
          </p:nvPr>
        </p:nvGraphicFramePr>
        <p:xfrm>
          <a:off x="323528" y="1684368"/>
          <a:ext cx="8496944" cy="3044628"/>
        </p:xfrm>
        <a:graphic>
          <a:graphicData uri="http://schemas.openxmlformats.org/drawingml/2006/table">
            <a:tbl>
              <a:tblPr/>
              <a:tblGrid>
                <a:gridCol w="1152128"/>
                <a:gridCol w="7344816"/>
              </a:tblGrid>
              <a:tr h="26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Nr i Nazwa kryterium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DEFINICJA KRYTERIUM 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842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8. Termin zakończenia realizacji projektu</a:t>
                      </a:r>
                      <a:endParaRPr kumimoji="0" lang="pl-PL" altLang="pl-PL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Kryterium punktowe. Kryterium zostanie zweryfikowane na podstawie zapisów we wniosku o dofinansowanie projektu.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ramach przedmiotowego kryterium weryfikacji podlegać będzie okres realizacji projektu. </a:t>
                      </a:r>
                      <a:endParaRPr lang="pl-PL" sz="13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35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METODY POMIARU 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956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Projekt zostanie zakończony nie później niż w terminie </a:t>
                      </a:r>
                      <a:r>
                        <a:rPr lang="pl-PL" sz="1300" b="1" i="0" u="none" strike="dbl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3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miesięcy od daty jego rozpoczęcia.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Punkty zostaną przyznane w przypadku gdy data finansowego zakończenia będzie nie późniejsza niż </a:t>
                      </a:r>
                      <a:r>
                        <a:rPr lang="pl-PL" sz="1300" b="1" i="0" u="none" strike="dbl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3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miesięcy od daty rozpoczęcia projektu wskazanego we wniosku o dofinansowanie.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Okres realizacji projektu będzie podlegał monitorowaniu oraz kontroli po podpisaniu umowy o dofinansowanie.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691680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05332" y="5013176"/>
            <a:ext cx="840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ramach tego kryterium (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fakultatywnego, którego spełnienie nie jest konieczne do przyznania dofinansowania)  premiowane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projekty 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realizowane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szybciej (do 12 miesięcy), 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jak najlepiej wykorzystać środki dostępne w tym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Działaniu.</a:t>
            </a:r>
            <a:endParaRPr lang="pl-PL" sz="1200" b="1" i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784111"/>
              </p:ext>
            </p:extLst>
          </p:nvPr>
        </p:nvGraphicFramePr>
        <p:xfrm>
          <a:off x="395536" y="1412776"/>
          <a:ext cx="8435342" cy="3334474"/>
        </p:xfrm>
        <a:graphic>
          <a:graphicData uri="http://schemas.openxmlformats.org/drawingml/2006/table">
            <a:tbl>
              <a:tblPr/>
              <a:tblGrid>
                <a:gridCol w="1133202"/>
                <a:gridCol w="7302140"/>
              </a:tblGrid>
              <a:tr h="24085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Nazwa kryterium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131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Kryterium 1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sng" strike="sngStrike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Nowe miejsca pracy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sng" strike="noStrik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Ochrona własności intelektualnej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DEFINICJA KRYTERIUM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Jaką liczbę punktów przyznano w kryterium „Ochrona własności intelektualnej”?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Wsparcie w pierwszej kolejności jest przyznawane na projekty, które uzyskały najwyższą liczbę punktów w kryterium „Ochrona własności intelektualnej”.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Kryterium 2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sng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Stopa bezrobocia</a:t>
                      </a:r>
                      <a:r>
                        <a:rPr lang="pl-PL" sz="13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807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Kryterium 3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1" i="0" u="sng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Wnioskowany poziom dofinansowania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300" b="1" i="1" dirty="0" smtClean="0"/>
                        <a:t>Ile wynosi różnica pomiędzy maksymalnym procentowym poziomem wsparcia (dopuszczalnym zgodnie ze „Szczegółowym opisem osi priorytetowych RPO WL 2014-2020</a:t>
                      </a:r>
                      <a:r>
                        <a:rPr lang="pl-PL" sz="1300" b="1" i="1" dirty="0" smtClean="0"/>
                        <a:t>” </a:t>
                      </a:r>
                      <a:r>
                        <a:rPr lang="pl-PL" sz="1300" b="1" i="1" strike="sngStrike" baseline="0" dirty="0" smtClean="0">
                          <a:solidFill>
                            <a:srgbClr val="7030A0"/>
                          </a:solidFill>
                        </a:rPr>
                        <a:t>lub</a:t>
                      </a:r>
                      <a:r>
                        <a:rPr lang="pl-PL" sz="1300" b="1" i="1" dirty="0" smtClean="0"/>
                        <a:t> </a:t>
                      </a:r>
                      <a:r>
                        <a:rPr lang="pl-PL" sz="1300" b="1" i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pl-PL" sz="1300" b="1" i="1" dirty="0" smtClean="0"/>
                        <a:t> Regulaminem </a:t>
                      </a:r>
                      <a:r>
                        <a:rPr lang="pl-PL" sz="1300" b="1" i="1" dirty="0" smtClean="0"/>
                        <a:t>konkursu) a procentowym poziomem wsparcia wnioskowanym w ramach projektu?</a:t>
                      </a:r>
                      <a:endParaRPr lang="pl-PL" sz="1300" b="0" i="1" u="none" strike="noStrike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323528" y="620688"/>
            <a:ext cx="8496944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KRYTERIA ROZSTRZYGAJĄCE</a:t>
            </a:r>
          </a:p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Działanie 1.5 Bon na Innowacje</a:t>
            </a:r>
            <a:endParaRPr lang="pl-PL" sz="2000" b="1" cap="small" dirty="0"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7544" y="5085184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3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Usunięto kryterium </a:t>
            </a:r>
            <a:r>
              <a:rPr lang="pl-PL" sz="1300" b="1" i="1" u="sng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„Nowe miejsca pracy</a:t>
            </a:r>
            <a:r>
              <a:rPr lang="pl-PL" sz="1300" b="1" i="1" u="sng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l-PL" sz="13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13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analogicznie </a:t>
            </a:r>
            <a:r>
              <a:rPr lang="pl-PL" sz="13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wprowadzonej wcześniej zmiany w kryteriach </a:t>
            </a:r>
            <a:r>
              <a:rPr lang="pl-PL" sz="13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trafności merytorycznej. W </a:t>
            </a:r>
            <a:r>
              <a:rPr lang="pl-PL" sz="13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miejsce usuniętego kryterium dodano kryterium promujące projekty obejmujące ochronę własności </a:t>
            </a:r>
            <a:r>
              <a:rPr lang="pl-PL" sz="13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intelektualnej</a:t>
            </a:r>
            <a:r>
              <a:rPr lang="pl-PL" sz="13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3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ostatnim kryterium zmieniono „lub” na </a:t>
            </a:r>
            <a:r>
              <a:rPr lang="pl-PL" sz="13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„i” gdyż </a:t>
            </a:r>
            <a:r>
              <a:rPr lang="pl-PL" sz="13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obu tych dokumentach są </a:t>
            </a:r>
            <a:r>
              <a:rPr lang="pl-PL" sz="13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tożsame wartości poziomów wsparcia.</a:t>
            </a:r>
            <a:endParaRPr lang="pl-PL" sz="1300" b="1" i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6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683611"/>
              </p:ext>
            </p:extLst>
          </p:nvPr>
        </p:nvGraphicFramePr>
        <p:xfrm>
          <a:off x="395536" y="1882150"/>
          <a:ext cx="8280920" cy="2987010"/>
        </p:xfrm>
        <a:graphic>
          <a:graphicData uri="http://schemas.openxmlformats.org/drawingml/2006/table">
            <a:tbl>
              <a:tblPr/>
              <a:tblGrid>
                <a:gridCol w="1440160"/>
                <a:gridCol w="1656184"/>
                <a:gridCol w="5184576"/>
              </a:tblGrid>
              <a:tr h="24085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Kryterium 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UWAGA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Stanowisko LAWP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131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trafności merytorycznej nr </a:t>
                      </a: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Doświadczenie wnioskodawcy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Należy usunąć to kryterium. 	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0" i="0" u="none" strike="noStrike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Uwaga nie uwzględniona. </a:t>
                      </a:r>
                      <a:r>
                        <a:rPr lang="pl-PL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Jest to kryterium fakultatywne i spełnienie tego kryterium nie jest konieczne do przyznania dofinansowania. Za spełnienie tego kryterium wnioskodawca może otrzymać 4 pkt na (100 możliwych). Kryterium to ma na celu premiowanie tych wnioskodawców, którzy mają już doświadczenie w finansowaniu działalności gospodarczej, także ze źródeł zewnętrznych, co daje większą gwarancję, że dofinansowane w tym Działaniu wyniki prac B+R zostaną wprowadzone na rynek.</a:t>
                      </a:r>
                      <a:endParaRPr lang="pl-PL" sz="1100" b="0" i="0" u="none" strike="noStrike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trafności merytorycznej nr </a:t>
                      </a:r>
                      <a:r>
                        <a:rPr kumimoji="0" lang="pl-PL" altLang="pl-PL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Wdrożenie innowacji produktowych lub procesowych po zakończeniu realizacji projektu</a:t>
                      </a:r>
                      <a:endParaRPr kumimoji="0" lang="pl-PL" altLang="pl-PL" sz="11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Należy usunąć to kryterium.</a:t>
                      </a:r>
                      <a:endParaRPr lang="pl-PL" sz="1100" b="1" i="0" u="none" strike="noStrik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Uwaga nie uwzględniona. </a:t>
                      </a:r>
                      <a:r>
                        <a:rPr lang="pl-PL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Jest to kryterium fakultatywne . Wnioskodawca nie ma obowiązku komercjalizować wyników B+R w terminie 12 miesięcy, jeżeli jednak zdecyduje się wybrać wskaźnik rezultatu „Liczba wprowadzonych innowacji produktowych” lub „Liczba wprowadzonych innowacji procesowych”, zgodnie z zasadami konkursowymi pomiar wypełnienia tego wskaźnika odbywa się na koniec 12 miesiąca od zakończenia realizacji projektu, stąd zdecydowano się premiować podmioty które w tym okresie wprowadzą wsparte innowacje na rynek. 	</a:t>
                      </a:r>
                      <a:endParaRPr lang="pl-PL" sz="1100" b="1" i="0" u="none" strike="noStrik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323528" y="1090062"/>
            <a:ext cx="8496944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UWAGI do kryteriów </a:t>
            </a:r>
          </a:p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Działanie 1.5 Bon na Innowacje</a:t>
            </a:r>
            <a:endParaRPr lang="pl-PL" sz="20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98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52656" y="2188939"/>
            <a:ext cx="77048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latin typeface="Ubuntu" panose="020B0504030602030204" pitchFamily="34" charset="0"/>
              </a:rPr>
              <a:t>Lubelska Agencja Wspierania Przedsiębiorczości </a:t>
            </a:r>
          </a:p>
          <a:p>
            <a:pPr algn="ctr"/>
            <a:r>
              <a:rPr lang="pl-PL" sz="2600" b="1" dirty="0" smtClean="0">
                <a:latin typeface="Ubuntu" panose="020B0504030602030204" pitchFamily="34" charset="0"/>
              </a:rPr>
              <a:t>w Lublinie </a:t>
            </a:r>
          </a:p>
          <a:p>
            <a:pPr algn="ctr"/>
            <a:endParaRPr lang="pl-PL" sz="1600" b="1" dirty="0" smtClean="0">
              <a:latin typeface="Ubuntu" panose="020B0504030602030204" pitchFamily="34" charset="0"/>
            </a:endParaRPr>
          </a:p>
          <a:p>
            <a:pPr algn="ctr"/>
            <a:r>
              <a:rPr lang="pl-PL" sz="1600" b="1" dirty="0" smtClean="0">
                <a:latin typeface="Ubuntu" panose="020B0504030602030204" pitchFamily="34" charset="0"/>
              </a:rPr>
              <a:t>ul. Wojciechowska 9a, 20-704 Lublin </a:t>
            </a:r>
          </a:p>
          <a:p>
            <a:pPr algn="ctr"/>
            <a:r>
              <a:rPr lang="pl-PL" sz="1600" b="1" dirty="0" smtClean="0">
                <a:latin typeface="Ubuntu" panose="020B0504030602030204" pitchFamily="34" charset="0"/>
              </a:rPr>
              <a:t>tel. 81 48 23 800</a:t>
            </a:r>
          </a:p>
          <a:p>
            <a:pPr algn="ctr"/>
            <a:r>
              <a:rPr lang="pl-PL" sz="1600" b="1" dirty="0" smtClean="0">
                <a:latin typeface="Ubuntu" panose="020B0504030602030204" pitchFamily="34" charset="0"/>
              </a:rPr>
              <a:t>fax 81 48 23 840</a:t>
            </a:r>
            <a:endParaRPr lang="pl-PL" dirty="0">
              <a:latin typeface="Ubuntu" panose="020B0504030602030204" pitchFamily="34" charset="0"/>
            </a:endParaRPr>
          </a:p>
        </p:txBody>
      </p:sp>
      <p:pic>
        <p:nvPicPr>
          <p:cNvPr id="4" name="Picture 2" descr="Z:\papeteria\lawp_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8002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7272808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0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Łącznik prostoliniowy 3"/>
          <p:cNvSpPr/>
          <p:nvPr/>
        </p:nvSpPr>
        <p:spPr>
          <a:xfrm flipV="1">
            <a:off x="5804595" y="4118207"/>
            <a:ext cx="45719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4540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Łącznik prostoliniowy 3"/>
          <p:cNvSpPr/>
          <p:nvPr/>
        </p:nvSpPr>
        <p:spPr>
          <a:xfrm>
            <a:off x="1319560" y="2465315"/>
            <a:ext cx="2268537" cy="4032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67856" y="0"/>
                </a:moveTo>
                <a:lnTo>
                  <a:pt x="2267856" y="241168"/>
                </a:lnTo>
                <a:lnTo>
                  <a:pt x="0" y="241168"/>
                </a:lnTo>
                <a:lnTo>
                  <a:pt x="0" y="4045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Łącznik prostoliniowy 3"/>
          <p:cNvSpPr/>
          <p:nvPr/>
        </p:nvSpPr>
        <p:spPr>
          <a:xfrm>
            <a:off x="3588097" y="2463727"/>
            <a:ext cx="2266950" cy="4048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1168"/>
                </a:lnTo>
                <a:lnTo>
                  <a:pt x="2267856" y="241168"/>
                </a:lnTo>
                <a:lnTo>
                  <a:pt x="2267856" y="4045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Prostokąt 31"/>
          <p:cNvSpPr/>
          <p:nvPr/>
        </p:nvSpPr>
        <p:spPr>
          <a:xfrm>
            <a:off x="4109595" y="620688"/>
            <a:ext cx="2991205" cy="567673"/>
          </a:xfrm>
          <a:prstGeom prst="rect">
            <a:avLst/>
          </a:prstGeom>
          <a:solidFill>
            <a:srgbClr val="873AC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 smtClean="0">
                <a:solidFill>
                  <a:schemeClr val="bg1"/>
                </a:solidFill>
              </a:rPr>
              <a:t>OCENA PROJEKTÓW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653740" y="2858415"/>
            <a:ext cx="1668463" cy="715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>
                <a:solidFill>
                  <a:schemeClr val="tx1"/>
                </a:solidFill>
              </a:rPr>
              <a:t>Kryteria formalne </a:t>
            </a:r>
          </a:p>
        </p:txBody>
      </p:sp>
      <p:sp>
        <p:nvSpPr>
          <p:cNvPr id="35" name="Łącznik prostoliniowy 3"/>
          <p:cNvSpPr/>
          <p:nvPr/>
        </p:nvSpPr>
        <p:spPr>
          <a:xfrm>
            <a:off x="378556" y="3543846"/>
            <a:ext cx="906463" cy="4048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07142" y="0"/>
                </a:moveTo>
                <a:lnTo>
                  <a:pt x="907142" y="241168"/>
                </a:lnTo>
                <a:lnTo>
                  <a:pt x="0" y="241168"/>
                </a:lnTo>
                <a:lnTo>
                  <a:pt x="0" y="404540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Łącznik prostoliniowy 3"/>
          <p:cNvSpPr/>
          <p:nvPr/>
        </p:nvSpPr>
        <p:spPr>
          <a:xfrm>
            <a:off x="1281187" y="3543847"/>
            <a:ext cx="906463" cy="4048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1168"/>
                </a:lnTo>
                <a:lnTo>
                  <a:pt x="907142" y="241168"/>
                </a:lnTo>
                <a:lnTo>
                  <a:pt x="907142" y="404540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Prostokąt 36"/>
          <p:cNvSpPr/>
          <p:nvPr/>
        </p:nvSpPr>
        <p:spPr>
          <a:xfrm>
            <a:off x="107504" y="3942483"/>
            <a:ext cx="1212056" cy="72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>
                <a:solidFill>
                  <a:schemeClr val="tx1"/>
                </a:solidFill>
              </a:rPr>
              <a:t>Kryteria formalne dostępu</a:t>
            </a:r>
          </a:p>
        </p:txBody>
      </p:sp>
      <p:sp>
        <p:nvSpPr>
          <p:cNvPr id="38" name="Prostokąt 37"/>
          <p:cNvSpPr/>
          <p:nvPr/>
        </p:nvSpPr>
        <p:spPr>
          <a:xfrm>
            <a:off x="1398081" y="3932215"/>
            <a:ext cx="1160735" cy="717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>
                <a:solidFill>
                  <a:schemeClr val="tx1"/>
                </a:solidFill>
              </a:rPr>
              <a:t>Kryteria formalne poprawności</a:t>
            </a:r>
          </a:p>
        </p:txBody>
      </p:sp>
      <p:sp>
        <p:nvSpPr>
          <p:cNvPr id="39" name="Łącznik prostoliniowy 3"/>
          <p:cNvSpPr/>
          <p:nvPr/>
        </p:nvSpPr>
        <p:spPr>
          <a:xfrm>
            <a:off x="3422998" y="3510710"/>
            <a:ext cx="1770063" cy="4048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14285" y="0"/>
                </a:moveTo>
                <a:lnTo>
                  <a:pt x="1814285" y="241168"/>
                </a:lnTo>
                <a:lnTo>
                  <a:pt x="0" y="241168"/>
                </a:lnTo>
                <a:lnTo>
                  <a:pt x="0" y="404540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Łącznik prostoliniowy 3"/>
          <p:cNvSpPr/>
          <p:nvPr/>
        </p:nvSpPr>
        <p:spPr>
          <a:xfrm>
            <a:off x="5237511" y="3510710"/>
            <a:ext cx="3221820" cy="4048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1168"/>
                </a:lnTo>
                <a:lnTo>
                  <a:pt x="1814285" y="241168"/>
                </a:lnTo>
                <a:lnTo>
                  <a:pt x="1814285" y="404540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Łącznik prostoliniowy 3"/>
          <p:cNvSpPr/>
          <p:nvPr/>
        </p:nvSpPr>
        <p:spPr>
          <a:xfrm>
            <a:off x="4277867" y="3752828"/>
            <a:ext cx="44450" cy="2619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4540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Prostokąt 41"/>
          <p:cNvSpPr/>
          <p:nvPr/>
        </p:nvSpPr>
        <p:spPr>
          <a:xfrm>
            <a:off x="6452667" y="3937748"/>
            <a:ext cx="1296269" cy="6992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>
                <a:solidFill>
                  <a:schemeClr val="tx1"/>
                </a:solidFill>
              </a:rPr>
              <a:t>Kryteria trafności merytorycznej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5237511" y="3953596"/>
            <a:ext cx="1204144" cy="6942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>
                <a:solidFill>
                  <a:schemeClr val="tx1"/>
                </a:solidFill>
                <a:cs typeface="Arial" panose="020B0604020202020204" pitchFamily="34" charset="0"/>
              </a:rPr>
              <a:t>Kryteria </a:t>
            </a:r>
            <a:r>
              <a:rPr lang="pl-PL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techniczne specyficzne</a:t>
            </a:r>
            <a:endParaRPr lang="pl-PL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2882912" y="3953596"/>
            <a:ext cx="1080171" cy="715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>
                <a:solidFill>
                  <a:schemeClr val="tx1"/>
                </a:solidFill>
                <a:cs typeface="Arial" panose="020B0604020202020204" pitchFamily="34" charset="0"/>
              </a:rPr>
              <a:t>Kryteria techniczne</a:t>
            </a:r>
          </a:p>
        </p:txBody>
      </p:sp>
      <p:sp>
        <p:nvSpPr>
          <p:cNvPr id="45" name="Prostokąt zaokrąglony 44"/>
          <p:cNvSpPr/>
          <p:nvPr/>
        </p:nvSpPr>
        <p:spPr>
          <a:xfrm>
            <a:off x="227458" y="5114533"/>
            <a:ext cx="4848598" cy="79161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i="1" dirty="0" smtClean="0">
                <a:solidFill>
                  <a:srgbClr val="FFFF00"/>
                </a:solidFill>
              </a:rPr>
              <a:t>Kryteria wyboru projektów dla wszystkich Działań współfinansowanych z EFRR wdrażanych przez LAWP</a:t>
            </a:r>
          </a:p>
        </p:txBody>
      </p:sp>
      <p:sp>
        <p:nvSpPr>
          <p:cNvPr id="46" name="Prostokąt 45"/>
          <p:cNvSpPr/>
          <p:nvPr/>
        </p:nvSpPr>
        <p:spPr>
          <a:xfrm>
            <a:off x="4015011" y="3953870"/>
            <a:ext cx="1179327" cy="715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>
                <a:solidFill>
                  <a:schemeClr val="tx1"/>
                </a:solidFill>
                <a:cs typeface="Arial" panose="020B0604020202020204" pitchFamily="34" charset="0"/>
              </a:rPr>
              <a:t>Kryteria </a:t>
            </a:r>
            <a:r>
              <a:rPr lang="pl-PL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finansowo-ekonomiczne</a:t>
            </a:r>
            <a:endParaRPr lang="pl-PL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7" name="Strzałka w dół 46"/>
          <p:cNvSpPr/>
          <p:nvPr/>
        </p:nvSpPr>
        <p:spPr>
          <a:xfrm>
            <a:off x="1922537" y="4710043"/>
            <a:ext cx="158504" cy="3889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8" name="Strzałka w dół 47"/>
          <p:cNvSpPr/>
          <p:nvPr/>
        </p:nvSpPr>
        <p:spPr>
          <a:xfrm>
            <a:off x="677083" y="4710043"/>
            <a:ext cx="158504" cy="3889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9" name="Strzałka w dół 48"/>
          <p:cNvSpPr/>
          <p:nvPr/>
        </p:nvSpPr>
        <p:spPr>
          <a:xfrm>
            <a:off x="3408013" y="4725123"/>
            <a:ext cx="158504" cy="388937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0" name="Strzałka w dół 49"/>
          <p:cNvSpPr/>
          <p:nvPr/>
        </p:nvSpPr>
        <p:spPr>
          <a:xfrm>
            <a:off x="4628015" y="4710043"/>
            <a:ext cx="158504" cy="388937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51" name="Łącznik prostoliniowy 50"/>
          <p:cNvCxnSpPr/>
          <p:nvPr/>
        </p:nvCxnSpPr>
        <p:spPr>
          <a:xfrm>
            <a:off x="7020272" y="3752828"/>
            <a:ext cx="155087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Łącznik prostoliniowy 3"/>
          <p:cNvSpPr/>
          <p:nvPr/>
        </p:nvSpPr>
        <p:spPr>
          <a:xfrm>
            <a:off x="8519688" y="3752828"/>
            <a:ext cx="44450" cy="2619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4540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Prostokąt 52"/>
          <p:cNvSpPr/>
          <p:nvPr/>
        </p:nvSpPr>
        <p:spPr>
          <a:xfrm>
            <a:off x="7811197" y="3933056"/>
            <a:ext cx="1296269" cy="6992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>
                <a:solidFill>
                  <a:schemeClr val="tx1"/>
                </a:solidFill>
              </a:rPr>
              <a:t>Kryteria </a:t>
            </a:r>
            <a:r>
              <a:rPr lang="pl-PL" sz="1400" b="1" dirty="0" smtClean="0">
                <a:solidFill>
                  <a:schemeClr val="tx1"/>
                </a:solidFill>
              </a:rPr>
              <a:t>rozstrzygające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54" name="Strzałka w dół 53"/>
          <p:cNvSpPr/>
          <p:nvPr/>
        </p:nvSpPr>
        <p:spPr>
          <a:xfrm>
            <a:off x="5696038" y="4710043"/>
            <a:ext cx="168275" cy="38893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5" name="Strzałka w dół 54"/>
          <p:cNvSpPr/>
          <p:nvPr/>
        </p:nvSpPr>
        <p:spPr>
          <a:xfrm>
            <a:off x="6977976" y="4710042"/>
            <a:ext cx="168275" cy="38893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6" name="Strzałka w dół 55"/>
          <p:cNvSpPr/>
          <p:nvPr/>
        </p:nvSpPr>
        <p:spPr>
          <a:xfrm>
            <a:off x="8351413" y="4708004"/>
            <a:ext cx="168275" cy="38893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7" name="Prostokąt zaokrąglony 56"/>
          <p:cNvSpPr/>
          <p:nvPr/>
        </p:nvSpPr>
        <p:spPr>
          <a:xfrm>
            <a:off x="5271342" y="5114533"/>
            <a:ext cx="3774232" cy="79161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i="1" dirty="0" smtClean="0">
                <a:solidFill>
                  <a:srgbClr val="FFFF00"/>
                </a:solidFill>
              </a:rPr>
              <a:t>Kryteria specyficzne dla </a:t>
            </a:r>
            <a:r>
              <a:rPr lang="pl-PL" sz="1600" b="1" i="1" dirty="0">
                <a:solidFill>
                  <a:srgbClr val="FFFF00"/>
                </a:solidFill>
              </a:rPr>
              <a:t>poszczególnych Działań wdrażanych przez </a:t>
            </a:r>
            <a:r>
              <a:rPr lang="pl-PL" sz="1600" b="1" i="1" dirty="0" smtClean="0">
                <a:solidFill>
                  <a:srgbClr val="FFFF00"/>
                </a:solidFill>
              </a:rPr>
              <a:t>LAWP</a:t>
            </a:r>
            <a:endParaRPr lang="pl-PL" sz="1600" b="1" i="1" dirty="0">
              <a:solidFill>
                <a:srgbClr val="FFFF00"/>
              </a:solidFill>
            </a:endParaRPr>
          </a:p>
        </p:txBody>
      </p:sp>
      <p:pic>
        <p:nvPicPr>
          <p:cNvPr id="58" name="Picture 2" descr="Z:\papeteria\lawp_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6" y="371168"/>
            <a:ext cx="1702485" cy="8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rostokąt 33"/>
          <p:cNvSpPr/>
          <p:nvPr/>
        </p:nvSpPr>
        <p:spPr>
          <a:xfrm>
            <a:off x="4644008" y="2870664"/>
            <a:ext cx="1728192" cy="715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>
                <a:solidFill>
                  <a:schemeClr val="tx1"/>
                </a:solidFill>
              </a:rPr>
              <a:t>Kryteria </a:t>
            </a:r>
            <a:r>
              <a:rPr lang="pl-PL" sz="2000" b="1" dirty="0" smtClean="0">
                <a:solidFill>
                  <a:schemeClr val="tx1"/>
                </a:solidFill>
              </a:rPr>
              <a:t>merytoryczne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59" name="Tytuł 1"/>
          <p:cNvSpPr txBox="1">
            <a:spLocks noGrp="1"/>
          </p:cNvSpPr>
          <p:nvPr>
            <p:ph type="title"/>
          </p:nvPr>
        </p:nvSpPr>
        <p:spPr>
          <a:xfrm>
            <a:off x="713531" y="2034163"/>
            <a:ext cx="7458869" cy="417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1600" b="1" dirty="0" smtClean="0">
                <a:latin typeface="Arial Black" panose="020B0A04020102020204" pitchFamily="34" charset="0"/>
              </a:rPr>
              <a:t>KRYTERIA WYBORU PROJEKTÓW – TRYB KONKURSOWY</a:t>
            </a:r>
            <a:endParaRPr lang="pl-PL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692028" y="1484784"/>
            <a:ext cx="7429587" cy="380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WERYFIKACJA WARUNKÓW FORMALNYCH</a:t>
            </a:r>
            <a:endParaRPr lang="pl-PL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96752"/>
            <a:ext cx="8064896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400" b="1" i="1" u="sng" dirty="0" smtClean="0">
                <a:solidFill>
                  <a:srgbClr val="00B050"/>
                </a:solidFill>
              </a:rPr>
              <a:t>Zmiana techniczna – aktualizacja daty zatwierdzenia SZOOP</a:t>
            </a:r>
            <a:r>
              <a:rPr lang="pl-PL" sz="1400" b="1" dirty="0" smtClean="0"/>
              <a:t>	</a:t>
            </a:r>
          </a:p>
          <a:p>
            <a:pPr marL="0" indent="0" algn="just">
              <a:buNone/>
            </a:pPr>
            <a:r>
              <a:rPr lang="pl-PL" sz="1300" b="1" i="1" dirty="0" smtClean="0"/>
              <a:t>Z uwagi na zmiany w dokumencie programowym „Szczegółowy </a:t>
            </a:r>
            <a:r>
              <a:rPr lang="pl-PL" sz="1300" b="1" i="1" dirty="0"/>
              <a:t>opis osi priorytetowych RPO WL 2014-2020</a:t>
            </a:r>
            <a:r>
              <a:rPr lang="pl-PL" sz="1300" b="1" i="1" dirty="0" smtClean="0"/>
              <a:t>”, do którego odwołują się kryteria, istnieje konieczność aktualizacji daty zatwierdzenia ww. dokumentu. </a:t>
            </a:r>
            <a:endParaRPr lang="pl-PL" sz="1300" i="1" dirty="0" smtClean="0"/>
          </a:p>
          <a:p>
            <a:pPr marL="0" indent="0" algn="just">
              <a:buNone/>
            </a:pPr>
            <a:r>
              <a:rPr lang="pl-PL" sz="1400" i="1" dirty="0" smtClean="0"/>
              <a:t>	</a:t>
            </a:r>
            <a:r>
              <a:rPr lang="pl-PL" sz="1200" i="1" dirty="0" smtClean="0"/>
              <a:t>Zmiana dotyczy następujących zapisów</a:t>
            </a:r>
            <a:r>
              <a:rPr lang="pl-PL" sz="1200" dirty="0" smtClean="0"/>
              <a:t>:</a:t>
            </a:r>
          </a:p>
          <a:p>
            <a:pPr marL="0" indent="0" algn="just">
              <a:buNone/>
            </a:pPr>
            <a:r>
              <a:rPr lang="pl-PL" sz="1300" b="1" dirty="0" smtClean="0"/>
              <a:t> </a:t>
            </a:r>
            <a:r>
              <a:rPr lang="pl-PL" sz="1300" dirty="0" smtClean="0"/>
              <a:t>„[…] </a:t>
            </a:r>
            <a:r>
              <a:rPr lang="pl-PL" sz="1300" b="1" dirty="0"/>
              <a:t>zgodnie ze „Szczegółowym opisem osi priorytetowych RPO WL 2014-2020” </a:t>
            </a:r>
            <a:r>
              <a:rPr lang="pl-PL" sz="1300" b="1" dirty="0" smtClean="0"/>
              <a:t>zatwierdzonym w dniu </a:t>
            </a:r>
            <a:r>
              <a:rPr lang="pl-PL" sz="1300" b="1" i="1" strike="sngStrike" dirty="0">
                <a:solidFill>
                  <a:srgbClr val="7030A0"/>
                </a:solidFill>
              </a:rPr>
              <a:t>18 </a:t>
            </a:r>
            <a:r>
              <a:rPr lang="pl-PL" sz="1300" b="1" i="1" strike="sngStrike" dirty="0" smtClean="0">
                <a:solidFill>
                  <a:srgbClr val="7030A0"/>
                </a:solidFill>
              </a:rPr>
              <a:t>grudnia </a:t>
            </a:r>
            <a:r>
              <a:rPr lang="pl-PL" sz="1300" b="1" i="1" strike="sngStrike" dirty="0">
                <a:solidFill>
                  <a:srgbClr val="7030A0"/>
                </a:solidFill>
              </a:rPr>
              <a:t>2018  </a:t>
            </a:r>
            <a:r>
              <a:rPr lang="pl-PL" sz="1300" b="1" dirty="0" smtClean="0">
                <a:solidFill>
                  <a:srgbClr val="FF0000"/>
                </a:solidFill>
              </a:rPr>
              <a:t> 29 stycznia 2019 r.</a:t>
            </a:r>
            <a:r>
              <a:rPr lang="pl-PL" sz="1300" b="1" dirty="0" smtClean="0"/>
              <a:t> </a:t>
            </a:r>
            <a:r>
              <a:rPr lang="pl-PL" sz="1300" dirty="0" smtClean="0"/>
              <a:t>[…]”</a:t>
            </a:r>
            <a:r>
              <a:rPr lang="pl-PL" sz="1300" b="1" dirty="0" smtClean="0"/>
              <a:t>.</a:t>
            </a:r>
            <a:endParaRPr lang="pl-PL" sz="1300" b="1" dirty="0"/>
          </a:p>
          <a:p>
            <a:pPr marL="0" indent="0">
              <a:spcBef>
                <a:spcPts val="1000"/>
              </a:spcBef>
              <a:buNone/>
            </a:pPr>
            <a:r>
              <a:rPr lang="pl-PL" sz="1200" b="1" i="1" u="sng" dirty="0" smtClean="0"/>
              <a:t>Zmiany wprowadzono w Kryteriach formalnych dostępu:</a:t>
            </a:r>
          </a:p>
          <a:p>
            <a:pPr marL="0" indent="0">
              <a:spcBef>
                <a:spcPts val="1000"/>
              </a:spcBef>
              <a:buNone/>
            </a:pPr>
            <a:endParaRPr lang="pl-PL" sz="1200" b="1" u="sng" dirty="0"/>
          </a:p>
          <a:p>
            <a:pPr marL="0" indent="0">
              <a:spcBef>
                <a:spcPts val="1000"/>
              </a:spcBef>
              <a:buNone/>
            </a:pPr>
            <a:endParaRPr lang="pl-PL" sz="1200" b="1" u="sng" dirty="0" smtClean="0"/>
          </a:p>
          <a:p>
            <a:pPr marL="0" indent="0">
              <a:spcBef>
                <a:spcPts val="1000"/>
              </a:spcBef>
              <a:buNone/>
            </a:pPr>
            <a:endParaRPr lang="pl-PL" sz="1200" b="1" u="sng" dirty="0"/>
          </a:p>
          <a:p>
            <a:pPr marL="0" indent="0">
              <a:spcBef>
                <a:spcPts val="1000"/>
              </a:spcBef>
              <a:buNone/>
            </a:pPr>
            <a:endParaRPr lang="pl-PL" sz="1200" b="1" u="sng" dirty="0" smtClean="0"/>
          </a:p>
          <a:p>
            <a:pPr marL="0" indent="0">
              <a:spcBef>
                <a:spcPts val="1000"/>
              </a:spcBef>
              <a:buNone/>
            </a:pPr>
            <a:endParaRPr lang="pl-PL" sz="1200" b="1" u="sng" dirty="0"/>
          </a:p>
          <a:p>
            <a:pPr marL="0" indent="0">
              <a:spcBef>
                <a:spcPts val="1000"/>
              </a:spcBef>
              <a:buNone/>
            </a:pPr>
            <a:endParaRPr lang="pl-PL" sz="1200" b="1" u="sng" dirty="0"/>
          </a:p>
          <a:p>
            <a:pPr marL="0" indent="0">
              <a:spcBef>
                <a:spcPts val="600"/>
              </a:spcBef>
              <a:buNone/>
            </a:pPr>
            <a:r>
              <a:rPr lang="pl-PL" sz="1200" b="1" u="sng" dirty="0" smtClean="0"/>
              <a:t>oraz w Kryteriach merytorycznych technicznych:</a:t>
            </a:r>
          </a:p>
        </p:txBody>
      </p:sp>
      <p:sp>
        <p:nvSpPr>
          <p:cNvPr id="4" name="Tytuł 1"/>
          <p:cNvSpPr txBox="1">
            <a:spLocks noGrp="1"/>
          </p:cNvSpPr>
          <p:nvPr>
            <p:ph type="title"/>
          </p:nvPr>
        </p:nvSpPr>
        <p:spPr>
          <a:xfrm>
            <a:off x="755576" y="260649"/>
            <a:ext cx="7687766" cy="504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1600" b="1" dirty="0">
                <a:latin typeface="Arial Black" panose="020B0A04020102020204" pitchFamily="34" charset="0"/>
              </a:rPr>
              <a:t>Zmiany do kryteriów wyboru projektów obowiązujących dla wszystkich Działań wdrażanych przez </a:t>
            </a:r>
            <a:r>
              <a:rPr lang="pl-PL" altLang="pl-PL" sz="1600" b="1" dirty="0" smtClean="0">
                <a:latin typeface="Arial Black" panose="020B0A04020102020204" pitchFamily="34" charset="0"/>
              </a:rPr>
              <a:t>LAWP</a:t>
            </a:r>
            <a:endParaRPr lang="pl-PL" sz="1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92655"/>
              </p:ext>
            </p:extLst>
          </p:nvPr>
        </p:nvGraphicFramePr>
        <p:xfrm>
          <a:off x="611560" y="2924944"/>
          <a:ext cx="799288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7632848"/>
              </a:tblGrid>
              <a:tr h="22304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Nr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Nazwa kryterium </a:t>
                      </a:r>
                      <a:endParaRPr lang="pl-PL" sz="1000" dirty="0"/>
                    </a:p>
                  </a:txBody>
                  <a:tcPr/>
                </a:tc>
              </a:tr>
              <a:tr h="137000">
                <a:tc>
                  <a:txBody>
                    <a:bodyPr/>
                    <a:lstStyle/>
                    <a:p>
                      <a:r>
                        <a:rPr lang="pl-PL" sz="1000" b="1" dirty="0" smtClean="0"/>
                        <a:t>1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1" i="0" dirty="0" smtClean="0"/>
                        <a:t>Wnioskodawca jest uprawniony do aplikowania w ramach danego naboru wniosków</a:t>
                      </a:r>
                      <a:endParaRPr lang="pl-PL" sz="1000" i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00" b="1" dirty="0" smtClean="0"/>
                        <a:t>2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1" i="0" dirty="0" smtClean="0"/>
                        <a:t>Każdy z partnerów jest uprawniony do aplikowania w ramach danego naboru wniosków (jeśli dotyczy) </a:t>
                      </a:r>
                      <a:endParaRPr lang="pl-PL" sz="1000" i="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000" b="1" dirty="0" smtClean="0"/>
                        <a:t>5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1" i="0" dirty="0" smtClean="0"/>
                        <a:t>Całkowita wartość projektu oraz wartość wydatków kwalifikowalnych mieszczą się w przedziałach minimalnej i maksymalnej wartości projektu oraz wartości wydatków kwalifikowalnych dla danego Działania/typu projektów (jeśli dotyczy) </a:t>
                      </a:r>
                      <a:endParaRPr lang="pl-PL" sz="1000" i="0" dirty="0"/>
                    </a:p>
                  </a:txBody>
                  <a:tcPr/>
                </a:tc>
              </a:tr>
              <a:tr h="141352">
                <a:tc>
                  <a:txBody>
                    <a:bodyPr/>
                    <a:lstStyle/>
                    <a:p>
                      <a:r>
                        <a:rPr lang="pl-PL" sz="1000" b="1" dirty="0" smtClean="0"/>
                        <a:t>6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1" i="0" dirty="0" smtClean="0"/>
                        <a:t>Kwota dofinansowania jest zgodna z przedziałem kwotowym minimalnej (jeśli dotyczy) i maksymalnej kwoty dofinansowania, przewidzianym dla danego Działania/typu projektu </a:t>
                      </a:r>
                      <a:endParaRPr lang="pl-PL" sz="100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16082"/>
              </p:ext>
            </p:extLst>
          </p:nvPr>
        </p:nvGraphicFramePr>
        <p:xfrm>
          <a:off x="683568" y="5085184"/>
          <a:ext cx="799288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80"/>
                <a:gridCol w="7656008"/>
              </a:tblGrid>
              <a:tr h="22304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Nr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Nazwa kryterium </a:t>
                      </a:r>
                      <a:endParaRPr lang="pl-PL" sz="1000" dirty="0"/>
                    </a:p>
                  </a:txBody>
                  <a:tcPr/>
                </a:tc>
              </a:tr>
              <a:tr h="137000">
                <a:tc>
                  <a:txBody>
                    <a:bodyPr/>
                    <a:lstStyle/>
                    <a:p>
                      <a:r>
                        <a:rPr lang="pl-PL" sz="1000" b="1" i="0" dirty="0" smtClean="0"/>
                        <a:t>2</a:t>
                      </a:r>
                      <a:endParaRPr lang="pl-PL" sz="1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1" i="0" dirty="0" smtClean="0"/>
                        <a:t>Zgodność projektu z celami Działania </a:t>
                      </a:r>
                      <a:endParaRPr lang="pl-PL" sz="1000" b="1" i="0" dirty="0"/>
                    </a:p>
                  </a:txBody>
                  <a:tcPr/>
                </a:tc>
              </a:tr>
              <a:tr h="132024">
                <a:tc>
                  <a:txBody>
                    <a:bodyPr/>
                    <a:lstStyle/>
                    <a:p>
                      <a:r>
                        <a:rPr lang="pl-PL" sz="1000" b="1" i="0" dirty="0" smtClean="0"/>
                        <a:t>3</a:t>
                      </a:r>
                      <a:endParaRPr lang="pl-PL" sz="1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1" i="0" dirty="0" smtClean="0"/>
                        <a:t>Kwalifikowalność wydatków </a:t>
                      </a:r>
                      <a:endParaRPr lang="pl-PL" sz="1000" b="1" i="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l-PL" sz="1000" b="1" i="0" dirty="0" smtClean="0"/>
                        <a:t>5</a:t>
                      </a:r>
                      <a:endParaRPr lang="pl-PL" sz="1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1" i="0" dirty="0" smtClean="0"/>
                        <a:t>Zgodność projektu z obowiązującymi przepisami prawa </a:t>
                      </a:r>
                      <a:endParaRPr lang="pl-PL" sz="1000" b="1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331640" y="836712"/>
            <a:ext cx="6336704" cy="288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alt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formalne dostępu i kryteria merytoryczne techniczne</a:t>
            </a:r>
            <a:endParaRPr lang="pl-PL" sz="1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889538"/>
              </p:ext>
            </p:extLst>
          </p:nvPr>
        </p:nvGraphicFramePr>
        <p:xfrm>
          <a:off x="611560" y="2780120"/>
          <a:ext cx="8064896" cy="299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42"/>
                <a:gridCol w="1368152"/>
                <a:gridCol w="3617490"/>
                <a:gridCol w="2808312"/>
              </a:tblGrid>
              <a:tr h="370840"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Lp.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pl-PL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Nazwa kryterium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pl-PL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Definicja kryterium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Opis znaczenia kryterium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000" b="1" dirty="0" smtClean="0"/>
                        <a:t>1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 i okres realizacji projektu, rozumiane jako daty brzegowe rozpoczęcia i zakończenia projektu są zgodne z zasadą n+3.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zerojedynkowe. Ocena spełnienia kryterium będzie polegała na przyznaniu wartości logicznych „TAK”, „NIE”,</a:t>
                      </a:r>
                      <a:r>
                        <a:rPr lang="pl-PL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00" b="1" strike="sng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pl-PL" sz="1000" b="1" strike="sngStrike" kern="120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  <a:r>
                        <a:rPr lang="pl-PL" sz="1000" b="1" strike="sng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”.</a:t>
                      </a:r>
                      <a:r>
                        <a:rPr lang="pl-PL" sz="1000" b="1" strike="sng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zostanie zweryfikowane na podstawie zapisów we wniosku o dofinansowanie.</a:t>
                      </a:r>
                    </a:p>
                    <a:p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projektu nie może trwać dłużej niż okres n+3, gdzie n rozumiane jest jako rok, w którym została podpisana umowa o dofinansowanie. Okres realizacji projektu rozumiany jest jako czas od zawarcia umowy/porozumienia/zobowiązania o dofinansowanie projektu (czas zawarcia umowy/porozumienia oszacowany przez wnioskodawcę w oparciu o terminy wynikające z regulaminu konkursu) do daty zakończenia rzeczowej realizacji projektu (data podpisania ostatniego protokołu odbioru lub innego dokumentu równoważnego w ramach projektu) musi być zgodny z zasadą n+3.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obligatoryjne – spełnienie kryterium jest niezbędne do przyznania dofinansowania  </a:t>
                      </a:r>
                      <a:r>
                        <a:rPr lang="pl-PL" sz="1000" b="1" strike="sngStrike" kern="120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(jeśli dotyczy) Kryterium nie dotyczy Działania 1.5 Bon na innowacje</a:t>
                      </a: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uznaje się za spełnione, jeżeli odpowiedź na pytanie będzie pozytywna. </a:t>
                      </a:r>
                    </a:p>
                    <a:p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istnieje możliwość jednokrotnej poprawy. Wnioskodawca zostanie wezwany do zweryfikowania poprawności zapisów, w przypadku, gdy data brzegowa rozpoczęcia i/lub zakończenia realizacji projektu wykracza poza okres zgodny z zasadą n+3.</a:t>
                      </a:r>
                      <a:r>
                        <a:rPr lang="pl-PL" sz="1000" b="1" dirty="0" smtClean="0">
                          <a:effectLst/>
                        </a:rPr>
                        <a:t> </a:t>
                      </a:r>
                      <a:r>
                        <a:rPr lang="pl-PL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ytuł 1"/>
          <p:cNvSpPr txBox="1">
            <a:spLocks noGrp="1"/>
          </p:cNvSpPr>
          <p:nvPr>
            <p:ph type="title"/>
          </p:nvPr>
        </p:nvSpPr>
        <p:spPr>
          <a:xfrm>
            <a:off x="2627784" y="980728"/>
            <a:ext cx="3528392" cy="39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alt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formalne poprawności </a:t>
            </a:r>
            <a:endParaRPr lang="pl-PL" sz="1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827584" y="332656"/>
            <a:ext cx="7687766" cy="504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1600" b="1" dirty="0" smtClean="0">
                <a:latin typeface="Arial Black" panose="020B0A04020102020204" pitchFamily="34" charset="0"/>
              </a:rPr>
              <a:t>Zmiany do kryteriów wyboru projektów obowiązujących dla wszystkich Działań wdrażanych przez LAWP</a:t>
            </a:r>
            <a:endParaRPr lang="pl-PL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07779" y="1484783"/>
            <a:ext cx="7819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konsultacjach z przedsiębiorcami prowadzonymi poprzez stronę www. rpo.lubelskie.pl oraz na spotkaniach organizowanych w ramach międzynarodowego projektu BRIDIGES – </a:t>
            </a:r>
            <a:r>
              <a:rPr lang="pl-PL" sz="1200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1200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speeding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1200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regions realizowanego w ramach Programu </a:t>
            </a:r>
            <a:r>
              <a:rPr lang="pl-PL" sz="1200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Europa 2014-2020 zdecydowano usunąć ograniczenie, że w przypadku Działania 1.5 maksymalny termin realizacji projektu wynosi 6 miesięcy, stąd (tak jak w przypadku wszystkich innych projektów wdrażanych przez LAWP) projekty z tego Działania  będzie obowiązywać  zasada „n+3”.</a:t>
            </a:r>
            <a:endParaRPr lang="pl-PL" sz="1100" b="1" i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1520" y="3645024"/>
            <a:ext cx="2880320" cy="3600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Kryteria 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techniczne specyficzne</a:t>
            </a:r>
            <a:endParaRPr lang="pl-PL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26213" y="3645024"/>
            <a:ext cx="3001971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</a:rPr>
              <a:t>Kryteria trafności merytorycznej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395536" y="4122827"/>
            <a:ext cx="2662062" cy="453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smtClean="0">
                <a:solidFill>
                  <a:schemeClr val="tx1"/>
                </a:solidFill>
              </a:rPr>
              <a:t>Kryteria obligatoryjne</a:t>
            </a:r>
            <a:r>
              <a:rPr lang="pl-PL" sz="1200" b="1" dirty="0">
                <a:solidFill>
                  <a:schemeClr val="tx1"/>
                </a:solidFill>
              </a:rPr>
              <a:t>, </a:t>
            </a:r>
            <a:endParaRPr lang="pl-PL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200" b="1" dirty="0" smtClean="0">
                <a:solidFill>
                  <a:schemeClr val="tx1"/>
                </a:solidFill>
              </a:rPr>
              <a:t>ocena zerojedynkowa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563888" y="4149081"/>
            <a:ext cx="237626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smtClean="0">
                <a:solidFill>
                  <a:schemeClr val="tx1"/>
                </a:solidFill>
              </a:rPr>
              <a:t>Kryteria fakultatywne</a:t>
            </a:r>
            <a:r>
              <a:rPr lang="pl-PL" sz="1200" b="1" dirty="0">
                <a:solidFill>
                  <a:schemeClr val="tx1"/>
                </a:solidFill>
              </a:rPr>
              <a:t>, </a:t>
            </a:r>
            <a:endParaRPr lang="pl-PL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200" b="1" dirty="0" smtClean="0">
                <a:solidFill>
                  <a:schemeClr val="tx1"/>
                </a:solidFill>
              </a:rPr>
              <a:t>ocena punktowa</a:t>
            </a:r>
            <a:endParaRPr lang="pl-PL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max. 100 punktów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6300192" y="3645024"/>
            <a:ext cx="2600470" cy="36004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Kryteria 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rozstrzygające</a:t>
            </a:r>
            <a:endParaRPr lang="pl-PL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6300191" y="4141798"/>
            <a:ext cx="2600471" cy="1519450"/>
          </a:xfrm>
          <a:prstGeom prst="roundRect">
            <a:avLst/>
          </a:prstGeom>
          <a:solidFill>
            <a:srgbClr val="F7BF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 smtClean="0">
                <a:solidFill>
                  <a:schemeClr val="tx1"/>
                </a:solidFill>
              </a:rPr>
              <a:t>W przypadku gdy kilka </a:t>
            </a:r>
            <a:r>
              <a:rPr lang="pl-PL" sz="1200" b="1" dirty="0">
                <a:solidFill>
                  <a:schemeClr val="tx1"/>
                </a:solidFill>
              </a:rPr>
              <a:t>projektów uzyska tą samą wymaganą liczbę punktów kwalifikującą projekt do wsparcia, a wartość alokacji nie wystarczy na zatwierdzenie wszystkich projektów, o wyborze decydują kryteria rozstrzygające </a:t>
            </a:r>
            <a:r>
              <a:rPr lang="pl-PL" sz="1200" b="1" dirty="0" smtClean="0">
                <a:solidFill>
                  <a:schemeClr val="tx1"/>
                </a:solidFill>
              </a:rPr>
              <a:t>wg ustalonej kolejności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31" name="Tytuł 1"/>
          <p:cNvSpPr txBox="1">
            <a:spLocks/>
          </p:cNvSpPr>
          <p:nvPr/>
        </p:nvSpPr>
        <p:spPr>
          <a:xfrm>
            <a:off x="982782" y="2852936"/>
            <a:ext cx="748883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MERYTORYCZNA 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l-PL" sz="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  <a:defRPr/>
            </a:pP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indywidualne</a:t>
            </a:r>
          </a:p>
        </p:txBody>
      </p:sp>
      <p:pic>
        <p:nvPicPr>
          <p:cNvPr id="12" name="Picture 2" descr="Z:\papeteria\lawp_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2" y="378788"/>
            <a:ext cx="18002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488412" y="1478656"/>
            <a:ext cx="8260052" cy="1014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altLang="pl-PL" sz="1500" b="1" dirty="0" smtClean="0">
                <a:latin typeface="Arial Black" panose="020B0A04020102020204" pitchFamily="34" charset="0"/>
              </a:rPr>
              <a:t>Zmiany do kryteriów wyboru projektów dla Działania 1.5 Bon na innowacje (Kryteria techniczne specyficzne, kryteria trafności merytorycznej i kryteria rozstrzygające)</a:t>
            </a:r>
            <a:endParaRPr lang="pl-PL" sz="15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4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316183"/>
              </p:ext>
            </p:extLst>
          </p:nvPr>
        </p:nvGraphicFramePr>
        <p:xfrm>
          <a:off x="323468" y="1340768"/>
          <a:ext cx="8424996" cy="4764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35"/>
                <a:gridCol w="8008661"/>
              </a:tblGrid>
              <a:tr h="272993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Lp.</a:t>
                      </a:r>
                      <a:endParaRPr lang="pl-PL" sz="1400" dirty="0"/>
                    </a:p>
                  </a:txBody>
                  <a:tcPr marL="91437" marR="91437" marT="45731" marB="45731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Nazwa kryterium</a:t>
                      </a:r>
                      <a:endParaRPr lang="pl-PL" sz="1400" dirty="0"/>
                    </a:p>
                  </a:txBody>
                  <a:tcPr marL="91437" marR="91437" marT="45731" marB="45731"/>
                </a:tc>
              </a:tr>
              <a:tr h="300291">
                <a:tc>
                  <a:txBody>
                    <a:bodyPr/>
                    <a:lstStyle/>
                    <a:p>
                      <a:r>
                        <a:rPr lang="pl-PL" sz="1400" b="1" u="none" dirty="0" smtClean="0"/>
                        <a:t>1</a:t>
                      </a:r>
                      <a:endParaRPr lang="pl-PL" sz="1400" b="1" u="none" dirty="0"/>
                    </a:p>
                  </a:txBody>
                  <a:tcPr marL="91437" marR="91437" marT="45731" marB="45731"/>
                </a:tc>
                <a:tc>
                  <a:txBody>
                    <a:bodyPr/>
                    <a:lstStyle/>
                    <a:p>
                      <a:r>
                        <a:rPr lang="pl-PL" sz="1400" b="1" i="0" u="sng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Zgodność projektu z regulacjami dotyczącymi pomocy de </a:t>
                      </a:r>
                      <a:r>
                        <a:rPr lang="pl-PL" sz="1400" b="1" i="0" u="sng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endParaRPr lang="pl-PL" sz="1400" b="1" i="0" u="sng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31" marB="45731"/>
                </a:tc>
              </a:tr>
              <a:tr h="254452">
                <a:tc>
                  <a:txBody>
                    <a:bodyPr/>
                    <a:lstStyle/>
                    <a:p>
                      <a:r>
                        <a:rPr lang="pl-PL" sz="1400" b="1" u="none" dirty="0" smtClean="0"/>
                        <a:t>2 </a:t>
                      </a:r>
                      <a:endParaRPr lang="pl-PL" sz="1400" b="1" u="none" dirty="0"/>
                    </a:p>
                  </a:txBody>
                  <a:tcPr marL="91437" marR="91437" marT="45731" marB="45731"/>
                </a:tc>
                <a:tc>
                  <a:txBody>
                    <a:bodyPr/>
                    <a:lstStyle/>
                    <a:p>
                      <a:r>
                        <a:rPr lang="pl-PL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Regionalną Strategią Innowacji Województwa Lubelskiego do 2020 </a:t>
                      </a:r>
                      <a:endParaRPr lang="pl-PL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31" marB="45731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l-PL" sz="1400" b="1" u="none" dirty="0" smtClean="0"/>
                        <a:t>3</a:t>
                      </a:r>
                      <a:endParaRPr lang="pl-PL" sz="1400" b="1" u="none" dirty="0"/>
                    </a:p>
                  </a:txBody>
                  <a:tcPr marL="91437" marR="91437" marT="45731" marB="45731"/>
                </a:tc>
                <a:tc>
                  <a:txBody>
                    <a:bodyPr/>
                    <a:lstStyle/>
                    <a:p>
                      <a:pPr marL="0" marR="0" indent="0" algn="l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sng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Przedmiot projektu</a:t>
                      </a:r>
                    </a:p>
                    <a:p>
                      <a:pPr marL="0" marR="0" indent="0" algn="l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DEFINICJA KRYTERIUM:</a:t>
                      </a:r>
                    </a:p>
                    <a:p>
                      <a:r>
                        <a:rPr lang="pl-PL" sz="13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Kryterium zerojedynkowe. Ocena spełnienia kryterium będzie polegała na przyznaniu wartości logicznych „TAK”, „NIE”. </a:t>
                      </a:r>
                    </a:p>
                    <a:p>
                      <a:r>
                        <a:rPr lang="pl-PL" sz="13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ramach kryterium ocenie podlegać będzie: </a:t>
                      </a:r>
                    </a:p>
                    <a:p>
                      <a:r>
                        <a:rPr lang="pl-PL" sz="13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Czy projekt dotyczy zakupu wyników prac B+R, zlecenia prac B+R lub dokonania zgłoszenia patentowego/wzoru użytkowego? </a:t>
                      </a:r>
                    </a:p>
                    <a:p>
                      <a:r>
                        <a:rPr lang="pl-PL" sz="13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 przypadku projektów z zakresu zakupu wyników prac B+R czy wnioskodawca zaplanował w projekcie przeprowadzenie prac rozwojowych w zakresie przystosowania technologii/procesu/produktu do specyfiki przedsiębiorstwa? </a:t>
                      </a:r>
                      <a:r>
                        <a:rPr lang="pl-PL" sz="1300" b="1" i="0" u="none" strike="sng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(jeśli dotyczy)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pl-PL" sz="1200" b="1" i="1" u="none" strike="noStrike" kern="1200" baseline="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Usunięto zapis „jeśli dotyczy” ponieważ  zgodnie z zapisami  aktualnej dla konkursu wersji SZOOP </a:t>
                      </a:r>
                      <a:r>
                        <a:rPr lang="pl-PL" sz="1200" b="1" i="1" u="none" strike="noStrike" kern="1200" baseline="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pl-PL" sz="1200" b="1" i="1" kern="1200" dirty="0" smtClean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przypadku projektów dotyczących zakupu wyników prac B+R ww. zakup będzie możliwy </a:t>
                      </a:r>
                      <a:r>
                        <a:rPr lang="pl-PL" sz="1200" b="1" i="1" u="sng" kern="1200" dirty="0" smtClean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WYŁĄCZNIE</a:t>
                      </a:r>
                      <a:r>
                        <a:rPr lang="pl-PL" sz="1200" b="1" i="1" kern="1200" dirty="0" smtClean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 przypadku przeprowadzenia prac rozwojowych uzupełniających/ dostosowujących produkt/usługę/ technologię do specyfiki przedsiębiorstwa”.</a:t>
                      </a:r>
                      <a:endParaRPr lang="pl-PL" sz="1200" b="1" i="1" u="none" strike="noStrike" baseline="0" dirty="0" smtClean="0">
                        <a:solidFill>
                          <a:srgbClr val="0099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31" marB="45731"/>
                </a:tc>
              </a:tr>
              <a:tr h="271242">
                <a:tc>
                  <a:txBody>
                    <a:bodyPr/>
                    <a:lstStyle/>
                    <a:p>
                      <a:r>
                        <a:rPr lang="pl-PL" sz="1400" b="1" u="none" strike="dblStrike" baseline="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pl-PL" sz="1400" b="1" u="none" strike="dblStrike" baseline="0" dirty="0">
                        <a:solidFill>
                          <a:srgbClr val="7030A0"/>
                        </a:solidFill>
                      </a:endParaRPr>
                    </a:p>
                  </a:txBody>
                  <a:tcPr marL="91437" marR="91437" marT="45731" marB="45731"/>
                </a:tc>
                <a:tc>
                  <a:txBody>
                    <a:bodyPr/>
                    <a:lstStyle/>
                    <a:p>
                      <a:pPr marL="0" marR="0" indent="0" algn="l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sng" strike="sngStrike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Okres realizacji projektu </a:t>
                      </a:r>
                    </a:p>
                    <a:p>
                      <a:endParaRPr lang="pl-PL" sz="76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200" b="1" i="1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konsultacjach z przedsiębiorcami prowadzonymi poprzez stronę www. rpo.lubelskie.pl oraz na spotkaniach organizowanych w ramach międzynarodowego projektu BRIDIGES </a:t>
                      </a:r>
                      <a:r>
                        <a:rPr lang="pl-PL" sz="1200" b="1" i="1" u="none" strike="noStrike" kern="1200" baseline="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zrezygnowano </a:t>
                      </a:r>
                      <a:r>
                        <a:rPr lang="pl-PL" sz="1200" b="1" i="1" u="none" strike="noStrike" kern="1200" baseline="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tego kryterium i </a:t>
                      </a:r>
                      <a:r>
                        <a:rPr lang="pl-PL" sz="1200" b="1" i="1" u="none" strike="noStrike" kern="1200" baseline="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jeśli chodzi o okres realizacji projektu będzie </a:t>
                      </a:r>
                      <a:r>
                        <a:rPr lang="pl-PL" sz="1200" b="1" i="1" u="none" strike="noStrike" kern="1200" baseline="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obowiązywać zasada n+3. </a:t>
                      </a:r>
                      <a:endParaRPr lang="pl-PL" sz="1200" b="1" i="1" u="sng" strike="sngStrike" baseline="0" dirty="0" smtClean="0">
                        <a:solidFill>
                          <a:srgbClr val="0099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31" marB="45731"/>
                </a:tc>
              </a:tr>
            </a:tbl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323528" y="476672"/>
            <a:ext cx="8424936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KRYTERIA TECHNICZNE SPECYFICZNE</a:t>
            </a:r>
          </a:p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Działanie 1.5 Bon na Innowacje</a:t>
            </a:r>
            <a:endParaRPr lang="pl-PL" sz="2000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461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539552" y="548680"/>
            <a:ext cx="8064896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KRYTERIA TRAFNOŚCI MERYTORYCZNEJ</a:t>
            </a:r>
          </a:p>
          <a:p>
            <a:pPr algn="ctr">
              <a:defRPr/>
            </a:pPr>
            <a:r>
              <a:rPr lang="pl-PL" sz="2000" b="1" cap="small" dirty="0">
                <a:latin typeface="Calibri" panose="020F0502020204030204" pitchFamily="34" charset="0"/>
              </a:rPr>
              <a:t>Działanie 1.5 Bon na Innowacje</a:t>
            </a:r>
            <a:endParaRPr lang="pl-PL" sz="2000" cap="small" dirty="0">
              <a:latin typeface="Calibri" panose="020F050202020403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484784"/>
            <a:ext cx="8064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1400" b="1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techniczna – </a:t>
            </a:r>
            <a:r>
              <a:rPr lang="pl-PL" sz="1400" b="1" i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ujednolicenie zapisów </a:t>
            </a:r>
            <a:r>
              <a:rPr lang="pl-PL" b="1" dirty="0"/>
              <a:t>	</a:t>
            </a:r>
          </a:p>
          <a:p>
            <a:pPr algn="just"/>
            <a:r>
              <a:rPr lang="pl-PL" sz="1600" b="1" dirty="0" smtClean="0"/>
              <a:t>W kolumnie „</a:t>
            </a:r>
            <a:r>
              <a:rPr lang="pl-PL" sz="1600" b="1" u="sng" dirty="0" smtClean="0"/>
              <a:t>Definicja kryterium</a:t>
            </a:r>
            <a:r>
              <a:rPr lang="pl-PL" sz="1600" b="1" dirty="0" smtClean="0"/>
              <a:t>” przy każdym z kryteriów trafności merytorycznej znajduje się informacja, że jest to „</a:t>
            </a:r>
            <a:r>
              <a:rPr lang="pl-PL" sz="1600" b="1" i="1" dirty="0" smtClean="0"/>
              <a:t>Kryterium punktowe</a:t>
            </a:r>
            <a:r>
              <a:rPr lang="pl-PL" sz="1600" b="1" dirty="0" smtClean="0"/>
              <a:t>”, dlatego zrezygnowano z powtarzania tej informacji w kolumnie „</a:t>
            </a:r>
            <a:r>
              <a:rPr lang="pl-PL" sz="1600" b="1" u="sng" dirty="0" smtClean="0"/>
              <a:t>Opis znaczenia kryterium</a:t>
            </a:r>
            <a:r>
              <a:rPr lang="pl-PL" sz="1600" b="1" dirty="0" smtClean="0"/>
              <a:t>”, a wstawiono tam wyjaśnienie:</a:t>
            </a:r>
          </a:p>
          <a:p>
            <a:pPr algn="just"/>
            <a:r>
              <a:rPr lang="pl-PL" sz="1600" b="1" dirty="0" smtClean="0">
                <a:solidFill>
                  <a:srgbClr val="FF0000"/>
                </a:solidFill>
              </a:rPr>
              <a:t>„</a:t>
            </a:r>
            <a:r>
              <a:rPr lang="pl-PL" sz="1600" b="1" i="1" dirty="0" smtClean="0">
                <a:solidFill>
                  <a:srgbClr val="FF0000"/>
                </a:solidFill>
              </a:rPr>
              <a:t>Kryterium </a:t>
            </a:r>
            <a:r>
              <a:rPr lang="pl-PL" sz="1600" b="1" i="1" dirty="0">
                <a:solidFill>
                  <a:srgbClr val="FF0000"/>
                </a:solidFill>
              </a:rPr>
              <a:t>fakultatywne – spełnienie kryterium nie jest konieczne do przyznania dofinansowania (tj. przyznanie 0 punktów nie dyskwalifikuje z możliwości uzyskania dofinansowania</a:t>
            </a:r>
            <a:r>
              <a:rPr lang="pl-PL" sz="1600" b="1" i="1" dirty="0" smtClean="0">
                <a:solidFill>
                  <a:srgbClr val="FF0000"/>
                </a:solidFill>
              </a:rPr>
              <a:t>)</a:t>
            </a:r>
            <a:r>
              <a:rPr lang="pl-PL" sz="1600" b="1" dirty="0" smtClean="0">
                <a:solidFill>
                  <a:srgbClr val="FF0000"/>
                </a:solidFill>
              </a:rPr>
              <a:t>.”</a:t>
            </a:r>
            <a:r>
              <a:rPr lang="pl-PL" sz="1600" b="1" dirty="0" smtClean="0">
                <a:solidFill>
                  <a:srgbClr val="009900"/>
                </a:solidFill>
              </a:rPr>
              <a:t> </a:t>
            </a:r>
            <a:r>
              <a:rPr lang="pl-PL" sz="1600" dirty="0"/>
              <a:t>	</a:t>
            </a:r>
          </a:p>
          <a:p>
            <a:pPr algn="just">
              <a:spcBef>
                <a:spcPts val="1200"/>
              </a:spcBef>
            </a:pPr>
            <a:r>
              <a:rPr lang="pl-PL" sz="13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Zmianę wprowadzono w następujących kryteriach trafności merytorycznej:</a:t>
            </a:r>
            <a:endParaRPr lang="pl-PL" altLang="pl-PL" sz="13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547636"/>
              </p:ext>
            </p:extLst>
          </p:nvPr>
        </p:nvGraphicFramePr>
        <p:xfrm>
          <a:off x="611560" y="3808497"/>
          <a:ext cx="7992888" cy="154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56"/>
                <a:gridCol w="7471632"/>
              </a:tblGrid>
              <a:tr h="22304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Nr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Nazwa kryterium </a:t>
                      </a:r>
                      <a:endParaRPr lang="pl-PL" sz="1400" dirty="0"/>
                    </a:p>
                  </a:txBody>
                  <a:tcPr/>
                </a:tc>
              </a:tr>
              <a:tr h="137000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1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pl-PL" sz="1400" b="1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Ochrona własności intelektualnej</a:t>
                      </a:r>
                      <a:endParaRPr lang="pl-PL" sz="1400" i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2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pl-PL" sz="1400" b="1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Nakłady na działalność B+R oraz współpraca wnioskodawcy z innymi podmiotami</a:t>
                      </a:r>
                      <a:endParaRPr lang="pl-PL" sz="1400" i="0" dirty="0"/>
                    </a:p>
                  </a:txBody>
                  <a:tcPr/>
                </a:tc>
              </a:tr>
              <a:tr h="327263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7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Status wnioskodawcy</a:t>
                      </a:r>
                      <a:endParaRPr lang="pl-PL" sz="1400" i="0" dirty="0"/>
                    </a:p>
                  </a:txBody>
                  <a:tcPr/>
                </a:tc>
              </a:tr>
              <a:tr h="141352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8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Termin zakończenia realizacji projektu</a:t>
                      </a:r>
                      <a:endParaRPr lang="pl-PL" sz="14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43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467544" y="332656"/>
            <a:ext cx="8064896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KRYTERIA TRAFNOŚCI MERYTORYCZNEJ</a:t>
            </a:r>
          </a:p>
          <a:p>
            <a:pPr algn="ctr">
              <a:defRPr/>
            </a:pPr>
            <a:r>
              <a:rPr lang="pl-PL" sz="2000" b="1" cap="small" dirty="0">
                <a:latin typeface="Calibri" panose="020F0502020204030204" pitchFamily="34" charset="0"/>
              </a:rPr>
              <a:t>Działanie 1.5 Bon na Innowacje</a:t>
            </a:r>
            <a:endParaRPr lang="pl-PL" sz="2000" cap="small" dirty="0">
              <a:latin typeface="Calibri" panose="020F0502020204030204" pitchFamily="34" charset="0"/>
            </a:endParaRPr>
          </a:p>
        </p:txBody>
      </p:sp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429931"/>
              </p:ext>
            </p:extLst>
          </p:nvPr>
        </p:nvGraphicFramePr>
        <p:xfrm>
          <a:off x="467544" y="980728"/>
          <a:ext cx="8064896" cy="3733860"/>
        </p:xfrm>
        <a:graphic>
          <a:graphicData uri="http://schemas.openxmlformats.org/drawingml/2006/table">
            <a:tbl>
              <a:tblPr/>
              <a:tblGrid>
                <a:gridCol w="1260314"/>
                <a:gridCol w="6804582"/>
              </a:tblGrid>
              <a:tr h="264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Nr i Nazwa kryterium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DEFINICJA KRYTERIUM 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3916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1. Ochrona własności intelektualnej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Kryterium punktowe. Kryterium zostanie zweryfikowane na podstawie wniosku o dofinansowanie i załączników.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 ramach przedmiotowego kryterium ocenie podlegać będzie czy projekt dotyczy </a:t>
                      </a:r>
                      <a:r>
                        <a:rPr kumimoji="0" lang="pl-PL" altLang="pl-PL" sz="1400" b="1" i="0" u="none" strike="sng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charset="0"/>
                        </a:rPr>
                        <a:t>zakupu usług w zakresie ochrony własności intelektualnej 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dokonania zgłoszenia patentowego lub/i wzoru użytkowego.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39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METODY POMIARU 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39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ramach projektu zaplanowano dokonanie zgłoszenia patentowego</a:t>
                      </a: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Punkty zostaną przyznane w przypadku, gdy wnioskodawca wykazał dokonanie zgłoszenia </a:t>
                      </a:r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patentowego</a:t>
                      </a: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we wskaźniku rezultatu bezpośredniego „Liczba dokonanych zgłoszeń patentowych”. </a:t>
                      </a:r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pl-PL" alt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39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b="1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ramach projektu zaplanowano dokonanie zgłoszenia wzoru użytkowego. </a:t>
                      </a:r>
                    </a:p>
                    <a:p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Punkty 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zostaną</a:t>
                      </a:r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przyznane w przypadku, gdy wnioskodawca wykazał dokonanie zgłoszenia </a:t>
                      </a:r>
                      <a:r>
                        <a:rPr lang="pl-PL" sz="1300" b="1" i="0" u="none" strike="sng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patentowego</a:t>
                      </a:r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3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wzoru użytkowego </a:t>
                      </a:r>
                      <a:r>
                        <a:rPr lang="pl-PL" sz="13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 wskaźniku rezultatu bezpośredniego „Liczba zgłoszeń wzorów użytkowych”. 	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467544" y="48691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Dokonano zmiany zapisów, gdyż w ramach tego kryterium premiowane będą projekty, których rezultatem jest  dokonanie zgłoszenia patentowego lub zgłoszenia wzoru użytkowego (pod warunkiem wyboru przez wnioskodawcę określonego wskaźnika rezultatu bezpośredniego, rozliczeniowego), a nie sam zakup usług w 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 zakresie. Punkty zostaną przyznane także w przypadku gdy wnioskodawca zaplanował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dokonanie zgłoszenia patentowego/ </a:t>
            </a:r>
            <a:r>
              <a:rPr lang="pl-PL" sz="12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wzoru użytkowego bez wykazania w budżecie projektu zakupu usług w tym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zakresie.</a:t>
            </a:r>
          </a:p>
          <a:p>
            <a:pPr algn="just"/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Dodatkowo dokonano  poprawy niespójności zapisów w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części </a:t>
            </a:r>
            <a:r>
              <a:rPr lang="pl-PL" sz="1200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„Metody pomiaru”.</a:t>
            </a:r>
            <a:endParaRPr lang="pl-PL" sz="1200" b="1" i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7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323528" y="188640"/>
            <a:ext cx="8640960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385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2000" b="1" cap="small" dirty="0" smtClean="0">
                <a:latin typeface="+mn-lt"/>
              </a:rPr>
              <a:t>KRYTERIA TRAFNOŚCI MERYTORYCZNEJ</a:t>
            </a:r>
          </a:p>
          <a:p>
            <a:pPr algn="ctr">
              <a:defRPr/>
            </a:pPr>
            <a:r>
              <a:rPr lang="pl-PL" sz="2000" b="1" cap="small" dirty="0">
                <a:latin typeface="Calibri" panose="020F0502020204030204" pitchFamily="34" charset="0"/>
              </a:rPr>
              <a:t>Działanie 1.5 Bon na Innowacje</a:t>
            </a:r>
            <a:endParaRPr lang="pl-PL" sz="2000" cap="small" dirty="0">
              <a:latin typeface="Calibri" panose="020F0502020204030204" pitchFamily="34" charset="0"/>
            </a:endParaRPr>
          </a:p>
        </p:txBody>
      </p:sp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468294"/>
              </p:ext>
            </p:extLst>
          </p:nvPr>
        </p:nvGraphicFramePr>
        <p:xfrm>
          <a:off x="323528" y="665307"/>
          <a:ext cx="8672189" cy="4923933"/>
        </p:xfrm>
        <a:graphic>
          <a:graphicData uri="http://schemas.openxmlformats.org/drawingml/2006/table">
            <a:tbl>
              <a:tblPr/>
              <a:tblGrid>
                <a:gridCol w="1152128"/>
                <a:gridCol w="7520061"/>
              </a:tblGrid>
              <a:tr h="46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Nr i Nazwa kryterium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DEFINICJA KRYTERIUM 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5011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2. Nakłady na działalność B+R oraz współpraca wnioskodawcy z innymi podmiotami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Kryterium punktowe. Kryterium zostanie zweryfikowane na podstawie wniosku o dofinansowanie i załączników.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 ramach przedmiotowego kryterium ocenie podlegać będzie czy wnioskodawca ponosił nakłady na działalność B+R oraz czy projekt dotyczy współpracy z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ośrodkami badawczymi i przyczyni się do podjęcia współpracy </a:t>
                      </a:r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 jednostką naukową. 	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83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METODY POMIARU 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83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Wnioskodawca ponosił nakłady na działalność B+R</a:t>
                      </a:r>
                      <a:r>
                        <a:rPr lang="pl-P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[…]</a:t>
                      </a:r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r>
                        <a:rPr lang="pl-PL" sz="1200" b="1" i="1" u="none" strike="noStrike" kern="1200" baseline="0" dirty="0" smtClean="0">
                          <a:solidFill>
                            <a:srgbClr val="0099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bez zmian</a:t>
                      </a:r>
                      <a:endParaRPr kumimoji="0" lang="pl-PL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89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</a:pPr>
                      <a:r>
                        <a:rPr lang="pl-PL" sz="1200" b="1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Projekt przyczyni się do podjęcia przez wnioskodawcę współpracy z jednostką naukową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(z którą wnioskodawca do tej pory nie współpracował i dzięki projektowi – współpraca zostanie rozpoczęta).</a:t>
                      </a:r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b="1" i="0" u="none" strike="sng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lub spółką celową uczelni lub jednostki naukowej (przedsiębiorstwa które do tej pory nie współpracowały z daną jednostką naukową lub spółką celową i dzięki projektowi – rozpoczęły współpracę)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Współpraca powinna być wynikiem działań realizowanych w projekcie.</a:t>
                      </a:r>
                    </a:p>
                    <a:p>
                      <a:pPr algn="just">
                        <a:spcBef>
                          <a:spcPts val="200"/>
                        </a:spcBef>
                      </a:pPr>
                      <a:r>
                        <a:rPr lang="pl-PL" sz="1200" b="1" i="0" u="sng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Jednostki naukowe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oznaczają podmioty o których mowa w art. 7. ust. 1, pkt. 1-7 ustawy z dnia 7 lipca  2018 r. Prawo o szkolnictwie wyższym i nauce (Dz. U. 2018 poz. 1668 z </a:t>
                      </a:r>
                      <a:r>
                        <a:rPr lang="pl-PL" sz="12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późn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zm.): - uczelnie, - federacje podmiotów  systemu szkolnictwa wyższego i nauki, - Polska Akademia Nauk […], - instytuty naukowe PAN […], - instytuty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badawcze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[…], - międzynarodowe instytuty naukowe utworzone na podstawie odrębnych ustaw działające na terytorium Rzeczypospolitej Polskiej., - Polska Akademia Umiejętności.</a:t>
                      </a:r>
                    </a:p>
                    <a:p>
                      <a:pPr algn="just">
                        <a:spcBef>
                          <a:spcPts val="200"/>
                        </a:spcBef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 ramach kryterium weryfikacji podlegać będzie czy w wyniku realizacji projektu zostanie podjęta współpraca przez wnioskodawcę z jednostką naukową </a:t>
                      </a:r>
                      <a:r>
                        <a:rPr lang="pl-PL" sz="1200" b="1" i="0" u="none" strike="sng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lub spółką cywilną uczelni lub jednostki naukowej </a:t>
                      </a:r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(dotyczy wyłącznie przedsiębiorstw które do tej pory nie współpracowały z dana jednostką naukową  </a:t>
                      </a:r>
                      <a:r>
                        <a:rPr lang="pl-PL" sz="1200" b="1" i="0" u="none" strike="sng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lub spółką celową </a:t>
                      </a:r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dzięki projektowi – rozpoczną współpracę). Punkty zostaną przyznane w przypadku, gdy nawiązanie współpracy znajdzie odzwierciedlenie we wskaźniku rezultatu bezpośredniego „Liczba przedsiębiorstw, które podjęły współpracę z jednostkami naukowymi”. </a:t>
                      </a:r>
                      <a:r>
                        <a:rPr lang="pl-PL" sz="1200" b="1" i="0" u="none" strike="sng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(nie dotyczy współpracy ze spółkami celowymi)</a:t>
                      </a:r>
                    </a:p>
                  </a:txBody>
                  <a:tcPr marL="91438" marR="9143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323528" y="558924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Doprecyzowano definicję kryterium oraz </a:t>
            </a:r>
            <a:r>
              <a:rPr lang="pl-PL" sz="11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uspójniono</a:t>
            </a:r>
            <a:r>
              <a:rPr lang="pl-PL" sz="11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treść drugiego </a:t>
            </a:r>
            <a:r>
              <a:rPr lang="pl-PL" sz="11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podkryterium</a:t>
            </a:r>
            <a:r>
              <a:rPr lang="pl-PL" sz="11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definicją wskaźnika rezultatu (który wnioskodawca ma obowiązek wybrać aby uzyskać punkty w ramach tego </a:t>
            </a:r>
            <a:r>
              <a:rPr lang="pl-PL" sz="11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podkryterium</a:t>
            </a:r>
            <a:r>
              <a:rPr lang="pl-PL" sz="11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zgodnie z zaktualizowanym „Podręcznikiem  </a:t>
            </a:r>
            <a:r>
              <a:rPr lang="pl-PL" sz="11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monitorowania  </a:t>
            </a:r>
            <a:r>
              <a:rPr lang="pl-PL" sz="11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wskaźników na </a:t>
            </a:r>
            <a:r>
              <a:rPr lang="pl-PL" sz="11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poziomie projektu w ramach </a:t>
            </a:r>
            <a:r>
              <a:rPr lang="pl-PL" sz="11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 WL 2014–2020”. Dodatkowo dostosowano definicję „Jednostki naukowej” do obowiązujących przepisów prawa.     </a:t>
            </a:r>
          </a:p>
        </p:txBody>
      </p:sp>
    </p:spTree>
    <p:extLst>
      <p:ext uri="{BB962C8B-B14F-4D97-AF65-F5344CB8AC3E}">
        <p14:creationId xmlns:p14="http://schemas.microsoft.com/office/powerpoint/2010/main" val="4015332997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ja1 [Automatycznie zapisany]" id="{8C19B0A3-56FE-4045-A72B-904C3F3311C3}" vid="{948F0289-17CF-4857-BCA3-758E576E2CE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Prezentacja1 [Automatycznie zapisany]</Template>
  <TotalTime>2008</TotalTime>
  <Words>2343</Words>
  <Application>Microsoft Office PowerPoint</Application>
  <PresentationFormat>Pokaz na ekranie (4:3)</PresentationFormat>
  <Paragraphs>219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Projekt niestandardowy</vt:lpstr>
      <vt:lpstr>Prezentacja programu PowerPoint</vt:lpstr>
      <vt:lpstr>KRYTERIA WYBORU PROJEKTÓW – TRYB KONKURSOWY</vt:lpstr>
      <vt:lpstr>Zmiany do kryteriów wyboru projektów obowiązujących dla wszystkich Działań wdrażanych przez LAWP</vt:lpstr>
      <vt:lpstr>Kryteria formalne poprawności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Jankowska</dc:creator>
  <cp:lastModifiedBy>Małgorzata Kalicka</cp:lastModifiedBy>
  <cp:revision>156</cp:revision>
  <cp:lastPrinted>2019-02-19T14:22:51Z</cp:lastPrinted>
  <dcterms:created xsi:type="dcterms:W3CDTF">2016-04-04T13:19:19Z</dcterms:created>
  <dcterms:modified xsi:type="dcterms:W3CDTF">2019-02-19T14:27:15Z</dcterms:modified>
</cp:coreProperties>
</file>