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1" r:id="rId3"/>
  </p:sldMasterIdLst>
  <p:notesMasterIdLst>
    <p:notesMasterId r:id="rId12"/>
  </p:notesMasterIdLst>
  <p:handoutMasterIdLst>
    <p:handoutMasterId r:id="rId13"/>
  </p:handoutMasterIdLst>
  <p:sldIdLst>
    <p:sldId id="266" r:id="rId4"/>
    <p:sldId id="305" r:id="rId5"/>
    <p:sldId id="278" r:id="rId6"/>
    <p:sldId id="277" r:id="rId7"/>
    <p:sldId id="306" r:id="rId8"/>
    <p:sldId id="308" r:id="rId9"/>
    <p:sldId id="309" r:id="rId10"/>
    <p:sldId id="268" r:id="rId1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. Lewczyk" initials="KL" lastIdx="0" clrIdx="0">
    <p:extLst/>
  </p:cmAuthor>
  <p:cmAuthor id="2" name="Radosław Dąbrowski" initials="R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27.11.2018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CDEA6-171A-4EB6-A6ED-5B160220C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1468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27.11.2018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5046-17C0-41DF-BA04-B9FB6AE1B7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514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5046-17C0-41DF-BA04-B9FB6AE1B76F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411A4F-EDEB-4458-9FB4-72A32CD17AD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27.11.2018</a:t>
            </a:r>
          </a:p>
        </p:txBody>
      </p:sp>
    </p:spTree>
    <p:extLst>
      <p:ext uri="{BB962C8B-B14F-4D97-AF65-F5344CB8AC3E}">
        <p14:creationId xmlns:p14="http://schemas.microsoft.com/office/powerpoint/2010/main" val="154463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5046-17C0-41DF-BA04-B9FB6AE1B76F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6413F3-2DFB-4CAD-9342-14552977640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27.11.2018</a:t>
            </a:r>
          </a:p>
        </p:txBody>
      </p:sp>
    </p:spTree>
    <p:extLst>
      <p:ext uri="{BB962C8B-B14F-4D97-AF65-F5344CB8AC3E}">
        <p14:creationId xmlns:p14="http://schemas.microsoft.com/office/powerpoint/2010/main" val="266183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5046-17C0-41DF-BA04-B9FB6AE1B76F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38F986-4C65-4C8F-8EC1-E978806B056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27.11.2018</a:t>
            </a:r>
          </a:p>
        </p:txBody>
      </p:sp>
    </p:spTree>
    <p:extLst>
      <p:ext uri="{BB962C8B-B14F-4D97-AF65-F5344CB8AC3E}">
        <p14:creationId xmlns:p14="http://schemas.microsoft.com/office/powerpoint/2010/main" val="359813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5046-17C0-41DF-BA04-B9FB6AE1B76F}" type="slidenum">
              <a:rPr lang="pl-PL" smtClean="0"/>
              <a:t>4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DF650B-2E7C-4AE6-935C-38D4025064B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27.11.2018</a:t>
            </a:r>
          </a:p>
        </p:txBody>
      </p:sp>
    </p:spTree>
    <p:extLst>
      <p:ext uri="{BB962C8B-B14F-4D97-AF65-F5344CB8AC3E}">
        <p14:creationId xmlns:p14="http://schemas.microsoft.com/office/powerpoint/2010/main" val="223369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5046-17C0-41DF-BA04-B9FB6AE1B76F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68FCB0-08D4-4BD4-9E80-884F93778E9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27.11.2018</a:t>
            </a:r>
          </a:p>
        </p:txBody>
      </p:sp>
    </p:spTree>
    <p:extLst>
      <p:ext uri="{BB962C8B-B14F-4D97-AF65-F5344CB8AC3E}">
        <p14:creationId xmlns:p14="http://schemas.microsoft.com/office/powerpoint/2010/main" val="261343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58" indent="0" algn="ctr">
              <a:buNone/>
              <a:defRPr sz="633"/>
            </a:lvl2pPr>
            <a:lvl3pPr marL="289315" indent="0" algn="ctr">
              <a:buNone/>
              <a:defRPr sz="570"/>
            </a:lvl3pPr>
            <a:lvl4pPr marL="433973" indent="0" algn="ctr">
              <a:buNone/>
              <a:defRPr sz="506"/>
            </a:lvl4pPr>
            <a:lvl5pPr marL="578630" indent="0" algn="ctr">
              <a:buNone/>
              <a:defRPr sz="506"/>
            </a:lvl5pPr>
            <a:lvl6pPr marL="723287" indent="0" algn="ctr">
              <a:buNone/>
              <a:defRPr sz="506"/>
            </a:lvl6pPr>
            <a:lvl7pPr marL="867944" indent="0" algn="ctr">
              <a:buNone/>
              <a:defRPr sz="506"/>
            </a:lvl7pPr>
            <a:lvl8pPr marL="1012601" indent="0" algn="ctr">
              <a:buNone/>
              <a:defRPr sz="506"/>
            </a:lvl8pPr>
            <a:lvl9pPr marL="1157259" indent="0" algn="ctr">
              <a:buNone/>
              <a:defRPr sz="506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54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58" indent="0" algn="ctr">
              <a:buNone/>
              <a:defRPr sz="633"/>
            </a:lvl2pPr>
            <a:lvl3pPr marL="289315" indent="0" algn="ctr">
              <a:buNone/>
              <a:defRPr sz="570"/>
            </a:lvl3pPr>
            <a:lvl4pPr marL="433973" indent="0" algn="ctr">
              <a:buNone/>
              <a:defRPr sz="506"/>
            </a:lvl4pPr>
            <a:lvl5pPr marL="578630" indent="0" algn="ctr">
              <a:buNone/>
              <a:defRPr sz="506"/>
            </a:lvl5pPr>
            <a:lvl6pPr marL="723287" indent="0" algn="ctr">
              <a:buNone/>
              <a:defRPr sz="506"/>
            </a:lvl6pPr>
            <a:lvl7pPr marL="867944" indent="0" algn="ctr">
              <a:buNone/>
              <a:defRPr sz="506"/>
            </a:lvl7pPr>
            <a:lvl8pPr marL="1012601" indent="0" algn="ctr">
              <a:buNone/>
              <a:defRPr sz="506"/>
            </a:lvl8pPr>
            <a:lvl9pPr marL="1157259" indent="0" algn="ctr">
              <a:buNone/>
              <a:defRPr sz="506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2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5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1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2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5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1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4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82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5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1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1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5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1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61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1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58" indent="0" algn="ctr">
              <a:buNone/>
              <a:defRPr sz="633"/>
            </a:lvl2pPr>
            <a:lvl3pPr marL="289315" indent="0" algn="ctr">
              <a:buNone/>
              <a:defRPr sz="570"/>
            </a:lvl3pPr>
            <a:lvl4pPr marL="433973" indent="0" algn="ctr">
              <a:buNone/>
              <a:defRPr sz="506"/>
            </a:lvl4pPr>
            <a:lvl5pPr marL="578630" indent="0" algn="ctr">
              <a:buNone/>
              <a:defRPr sz="506"/>
            </a:lvl5pPr>
            <a:lvl6pPr marL="723287" indent="0" algn="ctr">
              <a:buNone/>
              <a:defRPr sz="506"/>
            </a:lvl6pPr>
            <a:lvl7pPr marL="867944" indent="0" algn="ctr">
              <a:buNone/>
              <a:defRPr sz="506"/>
            </a:lvl7pPr>
            <a:lvl8pPr marL="1012601" indent="0" algn="ctr">
              <a:buNone/>
              <a:defRPr sz="506"/>
            </a:lvl8pPr>
            <a:lvl9pPr marL="1157259" indent="0" algn="ctr">
              <a:buNone/>
              <a:defRPr sz="506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3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0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5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1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5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15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4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CBD4-4E22-4196-A6B2-513C0EA1BBC5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041-9267-4F78-8D06-0358DCD860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7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289315" rtl="0" eaLnBrk="1" latinLnBrk="0" hangingPunct="1">
        <a:lnSpc>
          <a:spcPct val="90000"/>
        </a:lnSpc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329" indent="-72329" algn="l" defTabSz="289315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86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61643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73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8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5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289315" rtl="0" eaLnBrk="1" latinLnBrk="0" hangingPunct="1">
        <a:lnSpc>
          <a:spcPct val="90000"/>
        </a:lnSpc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329" indent="-72329" algn="l" defTabSz="289315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86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61643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73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8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5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CBD4-4E22-4196-A6B2-513C0EA1BBC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19.02.2019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041-9267-4F78-8D06-0358DCD860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3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289315" rtl="0" eaLnBrk="1" latinLnBrk="0" hangingPunct="1">
        <a:lnSpc>
          <a:spcPct val="90000"/>
        </a:lnSpc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329" indent="-72329" algn="l" defTabSz="289315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86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61643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73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5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8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5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5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fs@lubelskie.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00ABA7-560A-4BFA-8902-2F785F0B460C}"/>
              </a:ext>
            </a:extLst>
          </p:cNvPr>
          <p:cNvSpPr txBox="1"/>
          <p:nvPr/>
        </p:nvSpPr>
        <p:spPr>
          <a:xfrm>
            <a:off x="2516913" y="2147802"/>
            <a:ext cx="594066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prstClr val="black"/>
                </a:solidFill>
              </a:rPr>
              <a:t>Propozycja kryteriów wyboru projektów </a:t>
            </a:r>
          </a:p>
          <a:p>
            <a:pPr algn="r"/>
            <a:r>
              <a:rPr lang="pl-PL" sz="2000" b="1" dirty="0">
                <a:solidFill>
                  <a:prstClr val="black"/>
                </a:solidFill>
              </a:rPr>
              <a:t>współfinansowanych z EFS w ramach RPO WL na lata 2014-2020</a:t>
            </a:r>
          </a:p>
          <a:p>
            <a:pPr algn="r"/>
            <a:endParaRPr lang="pl-PL" sz="2000" b="1" dirty="0">
              <a:solidFill>
                <a:prstClr val="black"/>
              </a:solidFill>
              <a:latin typeface="Ubuntu" panose="020B0504030602030204" pitchFamily="34" charset="0"/>
            </a:endParaRPr>
          </a:p>
          <a:p>
            <a:pPr algn="r"/>
            <a:r>
              <a:rPr lang="pl-PL" sz="1600" b="1" dirty="0">
                <a:solidFill>
                  <a:prstClr val="black"/>
                </a:solidFill>
                <a:latin typeface="Ubuntu" panose="020B0504030602030204" pitchFamily="34" charset="0"/>
              </a:rPr>
              <a:t>Departament Wdrażania EFS</a:t>
            </a:r>
          </a:p>
          <a:p>
            <a:pPr algn="r"/>
            <a:r>
              <a:rPr lang="pl-PL" sz="1600" b="1" dirty="0">
                <a:solidFill>
                  <a:prstClr val="black"/>
                </a:solidFill>
                <a:latin typeface="Ubuntu" panose="020B0504030602030204" pitchFamily="34" charset="0"/>
              </a:rPr>
              <a:t>Urząd Marszałkowski Województwa Lubelskiego w Lublinie</a:t>
            </a:r>
          </a:p>
          <a:p>
            <a:pPr algn="r"/>
            <a:endParaRPr lang="pl-PL" sz="1200" dirty="0">
              <a:solidFill>
                <a:prstClr val="black"/>
              </a:solidFill>
              <a:latin typeface="Ubuntu" panose="020B0504030602030204" pitchFamily="34" charset="0"/>
            </a:endParaRPr>
          </a:p>
          <a:p>
            <a:pPr algn="r"/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XXV posiedzenie Komitetu Monitorującego Regionalny Program Operacyjny 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Województwa Lubelskiego na lata 2014-2020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1200" dirty="0">
                <a:solidFill>
                  <a:prstClr val="black"/>
                </a:solidFill>
                <a:latin typeface="Ubuntu" panose="020B0504030602030204" pitchFamily="34" charset="0"/>
              </a:rPr>
              <a:t>ublin, 21 lutego 2019 r.</a:t>
            </a:r>
          </a:p>
          <a:p>
            <a:pPr algn="r"/>
            <a:endParaRPr lang="pl-PL" sz="1050" b="1" dirty="0">
              <a:solidFill>
                <a:prstClr val="black"/>
              </a:solidFill>
              <a:latin typeface="Ubuntu" panose="020B0504030602030204" pitchFamily="34" charset="0"/>
            </a:endParaRPr>
          </a:p>
          <a:p>
            <a:pPr algn="r"/>
            <a:endParaRPr lang="pl-PL" sz="1050" b="1" dirty="0">
              <a:solidFill>
                <a:prstClr val="black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2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75AEF98-7F84-4C80-A69F-E6526446BFB3}"/>
              </a:ext>
            </a:extLst>
          </p:cNvPr>
          <p:cNvSpPr txBox="1"/>
          <p:nvPr/>
        </p:nvSpPr>
        <p:spPr>
          <a:xfrm>
            <a:off x="1080655" y="1887825"/>
            <a:ext cx="73438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prstClr val="black"/>
                </a:solidFill>
                <a:latin typeface="Calibri"/>
              </a:rPr>
              <a:t>Propozycja zmian kryteriów ogólnych zerojedynkowych wyboru projektów dla wszystkich Działań współfinansowanych z EFS </a:t>
            </a:r>
          </a:p>
          <a:p>
            <a:pPr algn="r"/>
            <a:r>
              <a:rPr lang="pl-PL" b="1" dirty="0">
                <a:solidFill>
                  <a:prstClr val="black"/>
                </a:solidFill>
                <a:latin typeface="Calibri"/>
              </a:rPr>
              <a:t>w ramach RPO WL na lata 2014-2020</a:t>
            </a:r>
          </a:p>
          <a:p>
            <a:pPr algn="r"/>
            <a:endParaRPr lang="pl-PL" b="1" dirty="0">
              <a:latin typeface="Calibri"/>
            </a:endParaRPr>
          </a:p>
          <a:p>
            <a:pPr algn="r"/>
            <a:endParaRPr lang="pl-PL" b="1" dirty="0">
              <a:latin typeface="Calibri"/>
            </a:endParaRPr>
          </a:p>
          <a:p>
            <a:pPr algn="r"/>
            <a:endParaRPr lang="pl-PL" b="1" dirty="0">
              <a:latin typeface="Calibri"/>
            </a:endParaRPr>
          </a:p>
          <a:p>
            <a:pPr algn="r"/>
            <a:endParaRPr lang="pl-PL" b="1" dirty="0">
              <a:latin typeface="Calibri"/>
            </a:endParaRPr>
          </a:p>
          <a:p>
            <a:pPr algn="r"/>
            <a:r>
              <a:rPr lang="pl-PL" sz="1400" dirty="0"/>
              <a:t>Dotyczy postępowań w zakresie wyboru projektów do dofinansowania </a:t>
            </a:r>
          </a:p>
          <a:p>
            <a:pPr algn="r"/>
            <a:r>
              <a:rPr lang="pl-PL" sz="1400" dirty="0"/>
              <a:t>rozpoczętych po dniu 21 lutego 2019 r. </a:t>
            </a:r>
          </a:p>
          <a:p>
            <a:pPr algn="r"/>
            <a:r>
              <a:rPr lang="pl-PL" sz="1400" dirty="0"/>
              <a:t>oraz naboru nr </a:t>
            </a:r>
            <a:r>
              <a:rPr lang="pl-PL" sz="1400" b="1" dirty="0">
                <a:solidFill>
                  <a:srgbClr val="FF0000"/>
                </a:solidFill>
              </a:rPr>
              <a:t>RPLU.11.03.00-IZ.00-06-001/18 </a:t>
            </a:r>
          </a:p>
          <a:p>
            <a:pPr algn="r"/>
            <a:r>
              <a:rPr lang="pl-PL" sz="1400" dirty="0"/>
              <a:t>w ramach Działania 11.3 </a:t>
            </a:r>
            <a:r>
              <a:rPr lang="pl-PL" sz="1400" i="1" dirty="0"/>
              <a:t>Ekonomia społeczna</a:t>
            </a:r>
          </a:p>
          <a:p>
            <a:pPr algn="r"/>
            <a:r>
              <a:rPr lang="pl-PL" sz="1400" dirty="0">
                <a:latin typeface="Calibri"/>
              </a:rPr>
              <a:t>(projekty OWES)</a:t>
            </a:r>
          </a:p>
        </p:txBody>
      </p:sp>
    </p:spTree>
    <p:extLst>
      <p:ext uri="{BB962C8B-B14F-4D97-AF65-F5344CB8AC3E}">
        <p14:creationId xmlns:p14="http://schemas.microsoft.com/office/powerpoint/2010/main" val="7110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69623" y="1322766"/>
            <a:ext cx="673441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300038" indent="-300038">
              <a:buFontTx/>
              <a:buAutoNum type="romanUcPeriod"/>
            </a:pPr>
            <a:endParaRPr lang="pl-PL" sz="105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l-PL" sz="1050" b="1" dirty="0">
              <a:solidFill>
                <a:prstClr val="black"/>
              </a:solidFill>
              <a:latin typeface="Calibri"/>
            </a:endParaRPr>
          </a:p>
          <a:p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105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endParaRPr lang="pl-PL" sz="900" i="1" dirty="0">
              <a:solidFill>
                <a:prstClr val="black"/>
              </a:solidFill>
              <a:latin typeface="Calibri"/>
            </a:endParaRPr>
          </a:p>
          <a:p>
            <a:r>
              <a:rPr lang="pl-PL" sz="9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9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9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endParaRPr lang="pl-PL" sz="900" dirty="0">
              <a:solidFill>
                <a:prstClr val="black"/>
              </a:solidFill>
              <a:latin typeface="Calibri"/>
            </a:endParaRPr>
          </a:p>
          <a:p>
            <a:endParaRPr lang="pl-PL" sz="900" dirty="0">
              <a:solidFill>
                <a:prstClr val="black"/>
              </a:solidFill>
              <a:latin typeface="Calibri"/>
            </a:endParaRPr>
          </a:p>
          <a:p>
            <a:endParaRPr lang="pl-PL" sz="900" b="1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9110D78-9A50-4CD1-B8C6-6AA9636B6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62647"/>
              </p:ext>
            </p:extLst>
          </p:nvPr>
        </p:nvGraphicFramePr>
        <p:xfrm>
          <a:off x="416560" y="599440"/>
          <a:ext cx="8412480" cy="437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21">
                  <a:extLst>
                    <a:ext uri="{9D8B030D-6E8A-4147-A177-3AD203B41FA5}">
                      <a16:colId xmlns:a16="http://schemas.microsoft.com/office/drawing/2014/main" val="2140803259"/>
                    </a:ext>
                  </a:extLst>
                </a:gridCol>
                <a:gridCol w="1388334">
                  <a:extLst>
                    <a:ext uri="{9D8B030D-6E8A-4147-A177-3AD203B41FA5}">
                      <a16:colId xmlns:a16="http://schemas.microsoft.com/office/drawing/2014/main" val="641953382"/>
                    </a:ext>
                  </a:extLst>
                </a:gridCol>
                <a:gridCol w="2404313">
                  <a:extLst>
                    <a:ext uri="{9D8B030D-6E8A-4147-A177-3AD203B41FA5}">
                      <a16:colId xmlns:a16="http://schemas.microsoft.com/office/drawing/2014/main" val="735716290"/>
                    </a:ext>
                  </a:extLst>
                </a:gridCol>
                <a:gridCol w="2278252">
                  <a:extLst>
                    <a:ext uri="{9D8B030D-6E8A-4147-A177-3AD203B41FA5}">
                      <a16:colId xmlns:a16="http://schemas.microsoft.com/office/drawing/2014/main" val="526347634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1794509146"/>
                    </a:ext>
                  </a:extLst>
                </a:gridCol>
              </a:tblGrid>
              <a:tr h="651818">
                <a:tc gridSpan="5">
                  <a:txBody>
                    <a:bodyPr/>
                    <a:lstStyle/>
                    <a:p>
                      <a:pPr algn="ctr"/>
                      <a:r>
                        <a:rPr lang="pl-PL" sz="18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 proponowanych zmian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cap="smal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8998"/>
                  </a:ext>
                </a:extLst>
              </a:tr>
              <a:tr h="767217">
                <a:tc>
                  <a:txBody>
                    <a:bodyPr/>
                    <a:lstStyle/>
                    <a:p>
                      <a:pPr algn="ctr"/>
                      <a:r>
                        <a:rPr lang="pl-PL" sz="1800" b="1" cap="none" baseline="0" dirty="0"/>
                        <a:t>Lp</a:t>
                      </a:r>
                      <a:r>
                        <a:rPr lang="pl-PL" sz="1800" b="1" cap="small" baseline="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Kryterium, którego dotyczy zmiana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cap="none" baseline="0" dirty="0"/>
                        <a:t>Obecny zapis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cap="none" baseline="0" dirty="0"/>
                        <a:t>Proponowany zapis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cap="none" baseline="0" dirty="0"/>
                        <a:t>Uzasadnienie zmiany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6881865"/>
                  </a:ext>
                </a:extLst>
              </a:tr>
              <a:tr h="2951443">
                <a:tc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  <a:p>
                      <a:pPr algn="ctr"/>
                      <a:r>
                        <a:rPr lang="pl-PL" sz="1100" b="1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Kryterium ogólne zerojedynkowe nr  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u="sng" dirty="0"/>
                        <a:t>Nazwa kryterium (treść) </a:t>
                      </a:r>
                    </a:p>
                    <a:p>
                      <a:pPr algn="l"/>
                      <a:endParaRPr lang="pl-PL" sz="1100" b="0" i="1" dirty="0"/>
                    </a:p>
                    <a:p>
                      <a:pPr algn="just"/>
                      <a:r>
                        <a:rPr lang="pl-PL" sz="1100" b="0" i="1" dirty="0"/>
                        <a:t>Zgodność projektu z zapisami Szczegółowego Opisu Osi Priorytetowych RPO WL na lata 2014-2020 </a:t>
                      </a:r>
                      <a:r>
                        <a:rPr lang="pl-PL" sz="1100" b="0" i="1" dirty="0">
                          <a:solidFill>
                            <a:schemeClr val="tx1"/>
                          </a:solidFill>
                        </a:rPr>
                        <a:t>z dnia </a:t>
                      </a:r>
                      <a:r>
                        <a:rPr lang="pl-PL" sz="1100" b="1" i="1" dirty="0">
                          <a:solidFill>
                            <a:srgbClr val="FF0000"/>
                          </a:solidFill>
                        </a:rPr>
                        <a:t>19 listopada 2018 r. </a:t>
                      </a:r>
                    </a:p>
                    <a:p>
                      <a:pPr algn="l"/>
                      <a:endParaRPr lang="pl-PL" sz="1100" b="0" dirty="0"/>
                    </a:p>
                    <a:p>
                      <a:pPr algn="ctr"/>
                      <a:endParaRPr lang="pl-PL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Nazwa kryterium (treść) </a:t>
                      </a:r>
                    </a:p>
                    <a:p>
                      <a:pPr marL="0" marR="0" lvl="0" indent="0" algn="l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1" dirty="0"/>
                        <a:t>Zgodność projektu z zapisami Szczegółowego Opisu Osi Priorytetowych RPO WL na lata 2014-2020 </a:t>
                      </a:r>
                      <a:r>
                        <a:rPr lang="pl-PL" sz="1100" b="0" i="1" dirty="0">
                          <a:solidFill>
                            <a:schemeClr val="tx1"/>
                          </a:solidFill>
                        </a:rPr>
                        <a:t>z dnia </a:t>
                      </a:r>
                      <a:r>
                        <a:rPr lang="pl-PL" sz="1100" b="1" i="1" dirty="0">
                          <a:solidFill>
                            <a:srgbClr val="FF0000"/>
                          </a:solidFill>
                        </a:rPr>
                        <a:t>29 stycznia 2019</a:t>
                      </a:r>
                      <a:r>
                        <a:rPr lang="pl-PL" sz="1100" b="1" i="1" dirty="0">
                          <a:solidFill>
                            <a:schemeClr val="tx1"/>
                          </a:solidFill>
                        </a:rPr>
                        <a:t> r.</a:t>
                      </a:r>
                      <a:endParaRPr lang="pl-PL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b="0" dirty="0"/>
                        <a:t>Zmiana zgodnie z rozdziałem 5 pkt 10 lit. b Wytycznych </a:t>
                      </a:r>
                      <a:br>
                        <a:rPr lang="pl-PL" sz="1100" b="0" dirty="0"/>
                      </a:br>
                      <a:r>
                        <a:rPr lang="pl-PL" sz="1100" b="0" dirty="0"/>
                        <a:t>w zakresie trybów wyboru</a:t>
                      </a:r>
                      <a:r>
                        <a:rPr lang="pl-PL" sz="1100" b="0" baseline="0" dirty="0"/>
                        <a:t> </a:t>
                      </a:r>
                      <a:r>
                        <a:rPr lang="pl-PL" sz="1100" b="0" dirty="0"/>
                        <a:t>projektów na lata 2014-2020 z dnia 13 lutego 2018 r. (obowiązujące od 7 marca 2018 r.)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177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8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69623" y="1322766"/>
            <a:ext cx="673441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300038" indent="-300038">
              <a:buFontTx/>
              <a:buAutoNum type="romanUcPeriod"/>
            </a:pPr>
            <a:endParaRPr lang="pl-PL" sz="105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pl-PL" sz="1050" b="1" dirty="0">
              <a:solidFill>
                <a:prstClr val="black"/>
              </a:solidFill>
              <a:latin typeface="Calibri"/>
            </a:endParaRPr>
          </a:p>
          <a:p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endParaRPr lang="pl-PL" sz="1050" dirty="0">
              <a:solidFill>
                <a:prstClr val="black"/>
              </a:solidFill>
              <a:latin typeface="Calibri"/>
            </a:endParaRP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105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105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endParaRPr lang="pl-PL" sz="900" i="1" dirty="0">
              <a:solidFill>
                <a:prstClr val="black"/>
              </a:solidFill>
              <a:latin typeface="Calibri"/>
            </a:endParaRPr>
          </a:p>
          <a:p>
            <a:r>
              <a:rPr lang="pl-PL" sz="9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9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/>
            <a:r>
              <a:rPr lang="pl-PL" sz="900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endParaRPr lang="pl-PL" sz="900" dirty="0">
              <a:solidFill>
                <a:prstClr val="black"/>
              </a:solidFill>
              <a:latin typeface="Calibri"/>
            </a:endParaRPr>
          </a:p>
          <a:p>
            <a:endParaRPr lang="pl-PL" sz="900" dirty="0">
              <a:solidFill>
                <a:prstClr val="black"/>
              </a:solidFill>
              <a:latin typeface="Calibri"/>
            </a:endParaRPr>
          </a:p>
          <a:p>
            <a:endParaRPr lang="pl-PL" sz="900" b="1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9110D78-9A50-4CD1-B8C6-6AA9636B6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47576"/>
              </p:ext>
            </p:extLst>
          </p:nvPr>
        </p:nvGraphicFramePr>
        <p:xfrm>
          <a:off x="185419" y="160037"/>
          <a:ext cx="8773161" cy="6057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1">
                  <a:extLst>
                    <a:ext uri="{9D8B030D-6E8A-4147-A177-3AD203B41FA5}">
                      <a16:colId xmlns:a16="http://schemas.microsoft.com/office/drawing/2014/main" val="2140803259"/>
                    </a:ext>
                  </a:extLst>
                </a:gridCol>
                <a:gridCol w="1249449">
                  <a:extLst>
                    <a:ext uri="{9D8B030D-6E8A-4147-A177-3AD203B41FA5}">
                      <a16:colId xmlns:a16="http://schemas.microsoft.com/office/drawing/2014/main" val="641953382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735716290"/>
                    </a:ext>
                  </a:extLst>
                </a:gridCol>
                <a:gridCol w="3288146">
                  <a:extLst>
                    <a:ext uri="{9D8B030D-6E8A-4147-A177-3AD203B41FA5}">
                      <a16:colId xmlns:a16="http://schemas.microsoft.com/office/drawing/2014/main" val="526347634"/>
                    </a:ext>
                  </a:extLst>
                </a:gridCol>
                <a:gridCol w="2206798">
                  <a:extLst>
                    <a:ext uri="{9D8B030D-6E8A-4147-A177-3AD203B41FA5}">
                      <a16:colId xmlns:a16="http://schemas.microsoft.com/office/drawing/2014/main" val="1794509146"/>
                    </a:ext>
                  </a:extLst>
                </a:gridCol>
              </a:tblGrid>
              <a:tr h="367554">
                <a:tc gridSpan="5">
                  <a:txBody>
                    <a:bodyPr/>
                    <a:lstStyle/>
                    <a:p>
                      <a:pPr algn="ctr"/>
                      <a:r>
                        <a:rPr lang="pl-PL" sz="1800" b="1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 proponowanych zmian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cap="smal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8998"/>
                  </a:ext>
                </a:extLst>
              </a:tr>
              <a:tr h="432625">
                <a:tc>
                  <a:txBody>
                    <a:bodyPr/>
                    <a:lstStyle/>
                    <a:p>
                      <a:pPr algn="ctr"/>
                      <a:r>
                        <a:rPr lang="pl-PL" sz="1800" b="1" cap="none" baseline="0" dirty="0"/>
                        <a:t>Lp</a:t>
                      </a:r>
                      <a:r>
                        <a:rPr lang="pl-PL" sz="1800" b="1" cap="small" baseline="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Kryterium, którego dotyczy zmiana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cap="none" baseline="0" dirty="0"/>
                        <a:t>Obecny zapis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cap="none" baseline="0" dirty="0"/>
                        <a:t>Proponowany zapis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cap="none" baseline="0" dirty="0"/>
                        <a:t>Uzasadnienie zmiany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6881865"/>
                  </a:ext>
                </a:extLst>
              </a:tr>
              <a:tr h="5257704">
                <a:tc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  <a:p>
                      <a:pPr algn="ctr"/>
                      <a:r>
                        <a:rPr lang="pl-PL" sz="1100" b="1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Kryterium ogólne zerojedynkowe </a:t>
                      </a:r>
                      <a:br>
                        <a:rPr lang="pl-PL" sz="1100" b="1" dirty="0"/>
                      </a:br>
                      <a:r>
                        <a:rPr lang="pl-PL" sz="1100" b="1" dirty="0"/>
                        <a:t>nr 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u="sng" dirty="0"/>
                        <a:t>Nazwa kryterium (treść) </a:t>
                      </a:r>
                    </a:p>
                    <a:p>
                      <a:pPr algn="l"/>
                      <a:endParaRPr lang="pl-PL" sz="1100" b="0" i="1" dirty="0"/>
                    </a:p>
                    <a:p>
                      <a:pPr marL="0" marR="0" lvl="0" indent="0" algn="just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projekcie obejmującym wystandaryzowane szkolenia z języka angielskiego, niemieckiego, francuskiego zastosowano stawki jednostkowe, o których mowa w regulaminie konkursu/ wezwaniu do złożenia wniosku w trybie pozakonkursowym.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Nazwa kryterium (treść) </a:t>
                      </a:r>
                    </a:p>
                    <a:p>
                      <a:endParaRPr lang="pl-PL" sz="11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obejmującym</a:t>
                      </a:r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l-PL" sz="11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pl-PL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wystandaryzowane szkolenia z języka angielskiego, niemieckiego, francuskiego</a:t>
                      </a:r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pl-PL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  <a:endParaRPr lang="pl-PL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przyznanie środków finansowych w postaci dotacji bezzwrotnych na rozpoczęcie działalności gospodarczej </a:t>
                      </a:r>
                      <a:endParaRPr lang="pl-PL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  <a:endParaRPr lang="pl-PL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przyznanie dotacji na utworzenie miejsca pracy w przedsiębiorstwie społecznym</a:t>
                      </a:r>
                      <a:r>
                        <a:rPr lang="pl-PL" sz="11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zastosowano stawki jednostkowe, o których mowa </a:t>
                      </a:r>
                      <a:r>
                        <a:rPr lang="pl-PL" sz="11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na zasadach określonych </a:t>
                      </a:r>
                      <a:r>
                        <a:rPr lang="pl-PL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regulaminie konkursu/ wezwaniu do złożenia wniosku w trybie pozakonkursowym.</a:t>
                      </a:r>
                      <a:r>
                        <a:rPr lang="pl-PL" sz="1100" b="0" dirty="0">
                          <a:effectLst/>
                        </a:rPr>
                        <a:t> </a:t>
                      </a:r>
                    </a:p>
                    <a:p>
                      <a:pPr algn="just"/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Zapis uzupełniony również w Definicji kryterium:</a:t>
                      </a:r>
                    </a:p>
                    <a:p>
                      <a:pPr marL="0" marR="0" lvl="0" indent="0" algn="l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1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zerojedynkowe.</a:t>
                      </a:r>
                    </a:p>
                    <a:p>
                      <a:pPr marL="0" marR="0" lvl="0" indent="0" algn="just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Ocena spełnienia kryterium będzie polegała na przyznaniu wartości logicznych „TAK”, „</a:t>
                      </a:r>
                      <a:r>
                        <a:rPr kumimoji="0" lang="pl-PL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 – do uzupełnienia/poprawy na etapie negocjacji</a:t>
                      </a: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”, „NIE”, „NIE DOTYCZY”.</a:t>
                      </a:r>
                    </a:p>
                    <a:p>
                      <a:pPr marL="0" marR="0" lvl="0" indent="0" algn="just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zostanie zweryfikowane na podstawie zapisów we wniosku o dofinansowanie projektu i ich zgodności z zapisami regulaminu konkursu/ wezwania do złożenia wniosku w trybie pozakonkursowym.</a:t>
                      </a:r>
                    </a:p>
                    <a:p>
                      <a:pPr marL="0" marR="0" lvl="0" indent="0" algn="just" defTabSz="289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Wnioskodawca ma możliwość uzupełnienia/ poprawy projektu w zakresie spełniania kryterium określonym w regulaminie konkursu.</a:t>
                      </a:r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Zmiana kryterium wynika </a:t>
                      </a:r>
                      <a:b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pisma Ministerstwa Inwestycji </a:t>
                      </a:r>
                      <a:b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Rozwoju z dnia 21 grudnia 2018 r. znak: DZF-IV.7610.68.2018.BWK </a:t>
                      </a:r>
                      <a:b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sprawie wprowadzenia stawki jednostkowej na samozatrudnienie oraz stawki jednostkowej na utworzenie miejsca pracy </a:t>
                      </a:r>
                      <a:b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przedsiębiorstwie społecznym.</a:t>
                      </a:r>
                    </a:p>
                    <a:p>
                      <a:pPr algn="just"/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Zmiana dotyczy rozszerzenia zakresu stawek jednostkowych </a:t>
                      </a:r>
                      <a:b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istniejącym kryterium o wsparcie w postaci dotacji na rozpoczęcie działalności gospodarczej lub dotacji na utworzenie miejsca pracy </a:t>
                      </a:r>
                      <a:b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przedsiębiorstwie społecznym.</a:t>
                      </a:r>
                    </a:p>
                    <a:p>
                      <a:pPr algn="just"/>
                      <a:endParaRPr lang="pl-PL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Proponuje się również, aby kryterium dotyczące stawek jednostkowych zakładało możliwość poprawy projektu na etapie negocjacji, stąd zmiany dotyczą definicji kryterium w zakresie analogicznym do innych kryteriów przewidujących taką możliwość.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177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1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A334E-561A-4B71-A67D-439C2996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885"/>
            <a:ext cx="7886700" cy="60991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Stawka jednostkowa na samozatrudnienie oraz stawka jednostkowa na utworzenie miejsca pracy w przedsiębiorstwie społecznym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461223B3-4F88-4D00-AE91-C6A481A9B596}"/>
              </a:ext>
            </a:extLst>
          </p:cNvPr>
          <p:cNvGrpSpPr/>
          <p:nvPr/>
        </p:nvGrpSpPr>
        <p:grpSpPr>
          <a:xfrm>
            <a:off x="-6263223" y="-64581"/>
            <a:ext cx="15214183" cy="7434564"/>
            <a:chOff x="-6263223" y="-64581"/>
            <a:chExt cx="15214183" cy="7434564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E992D5D9-9286-4AE1-B702-706765BAB7E5}"/>
                </a:ext>
              </a:extLst>
            </p:cNvPr>
            <p:cNvSpPr/>
            <p:nvPr/>
          </p:nvSpPr>
          <p:spPr>
            <a:xfrm>
              <a:off x="83127" y="886692"/>
              <a:ext cx="8867833" cy="5523634"/>
            </a:xfrm>
            <a:prstGeom prst="rect">
              <a:avLst/>
            </a:prstGeom>
            <a:noFill/>
          </p:spPr>
        </p:sp>
        <p:sp>
          <p:nvSpPr>
            <p:cNvPr id="19" name="Łuk blokowy 18">
              <a:extLst>
                <a:ext uri="{FF2B5EF4-FFF2-40B4-BE49-F238E27FC236}">
                  <a16:creationId xmlns:a16="http://schemas.microsoft.com/office/drawing/2014/main" id="{68722BAA-140C-4DAD-A6DD-02DDB39AE608}"/>
                </a:ext>
              </a:extLst>
            </p:cNvPr>
            <p:cNvSpPr/>
            <p:nvPr/>
          </p:nvSpPr>
          <p:spPr>
            <a:xfrm>
              <a:off x="-6263223" y="-64581"/>
              <a:ext cx="7434564" cy="7434564"/>
            </a:xfrm>
            <a:prstGeom prst="blockArc">
              <a:avLst>
                <a:gd name="adj1" fmla="val 18900000"/>
                <a:gd name="adj2" fmla="val 2700000"/>
                <a:gd name="adj3" fmla="val 291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7FCD353D-1F63-4BFE-A061-8312C4511EC7}"/>
                </a:ext>
              </a:extLst>
            </p:cNvPr>
            <p:cNvSpPr/>
            <p:nvPr/>
          </p:nvSpPr>
          <p:spPr>
            <a:xfrm>
              <a:off x="501767" y="972480"/>
              <a:ext cx="8270175" cy="1159436"/>
            </a:xfrm>
            <a:custGeom>
              <a:avLst/>
              <a:gdLst>
                <a:gd name="connsiteX0" fmla="*/ 0 w 8270175"/>
                <a:gd name="connsiteY0" fmla="*/ 0 h 1159436"/>
                <a:gd name="connsiteX1" fmla="*/ 8270175 w 8270175"/>
                <a:gd name="connsiteY1" fmla="*/ 0 h 1159436"/>
                <a:gd name="connsiteX2" fmla="*/ 8270175 w 8270175"/>
                <a:gd name="connsiteY2" fmla="*/ 1159436 h 1159436"/>
                <a:gd name="connsiteX3" fmla="*/ 0 w 8270175"/>
                <a:gd name="connsiteY3" fmla="*/ 1159436 h 1159436"/>
                <a:gd name="connsiteX4" fmla="*/ 0 w 8270175"/>
                <a:gd name="connsiteY4" fmla="*/ 0 h 115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0175" h="1159436">
                  <a:moveTo>
                    <a:pt x="0" y="0"/>
                  </a:moveTo>
                  <a:lnTo>
                    <a:pt x="8270175" y="0"/>
                  </a:lnTo>
                  <a:lnTo>
                    <a:pt x="8270175" y="1159436"/>
                  </a:lnTo>
                  <a:lnTo>
                    <a:pt x="0" y="11594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223" tIns="30480" rIns="30480" bIns="3048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/>
                <a:t>Wprowadzenie stawki jednostkowej na samozatrudnienie oraz stawki jednostkowej na utworzenie miejsca pracy </a:t>
              </a:r>
              <a:br>
                <a:rPr lang="pl-PL" sz="1200" kern="1200" dirty="0"/>
              </a:br>
              <a:r>
                <a:rPr lang="pl-PL" sz="1200" kern="1200" dirty="0"/>
                <a:t>w przedsiębiorstwie społecznym zostało poprzedzone przeprowadzeniem analizy przez Ministerstwo Inwestycji i Rozwoju. </a:t>
              </a:r>
            </a:p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/>
                <a:t>Wyniki analizy oraz metodologię wyliczania stawek przedstawiono w </a:t>
              </a:r>
              <a:r>
                <a:rPr lang="pl-PL" sz="1200" b="1" i="1" kern="1200" dirty="0"/>
                <a:t>Raporcie z analizy kosztów dotacji na rozpoczęcie działalności gospodarczej oraz kosztów dotacji na utworzenie miejsca pracy w przedsiębiorstwie społecznym </a:t>
              </a:r>
              <a:br>
                <a:rPr lang="pl-PL" sz="1200" b="1" i="1" kern="1200" dirty="0"/>
              </a:br>
              <a:r>
                <a:rPr lang="pl-PL" sz="1200" b="1" i="1" kern="1200" dirty="0"/>
                <a:t>w projektach PO WER 2014-2020 oraz RPO 2014-2020 w celu opracowania stawki  jednostkowej na samozatrudnienie oraz stawki jednostkowej utworzenia miejsca pracy w przedsiębiorstwie społecznym.</a:t>
              </a:r>
            </a:p>
          </p:txBody>
        </p: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88BFEA4D-BDF1-4F83-8A5A-B33E0E47D770}"/>
                </a:ext>
              </a:extLst>
            </p:cNvPr>
            <p:cNvSpPr/>
            <p:nvPr/>
          </p:nvSpPr>
          <p:spPr>
            <a:xfrm>
              <a:off x="70261" y="1149666"/>
              <a:ext cx="863343" cy="863343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37822196-5796-4553-B9A3-31A103C61AFC}"/>
                </a:ext>
              </a:extLst>
            </p:cNvPr>
            <p:cNvSpPr/>
            <p:nvPr/>
          </p:nvSpPr>
          <p:spPr>
            <a:xfrm>
              <a:off x="944246" y="2328729"/>
              <a:ext cx="7775258" cy="1000505"/>
            </a:xfrm>
            <a:custGeom>
              <a:avLst/>
              <a:gdLst>
                <a:gd name="connsiteX0" fmla="*/ 0 w 7775258"/>
                <a:gd name="connsiteY0" fmla="*/ 0 h 1000505"/>
                <a:gd name="connsiteX1" fmla="*/ 7775258 w 7775258"/>
                <a:gd name="connsiteY1" fmla="*/ 0 h 1000505"/>
                <a:gd name="connsiteX2" fmla="*/ 7775258 w 7775258"/>
                <a:gd name="connsiteY2" fmla="*/ 1000505 h 1000505"/>
                <a:gd name="connsiteX3" fmla="*/ 0 w 7775258"/>
                <a:gd name="connsiteY3" fmla="*/ 1000505 h 1000505"/>
                <a:gd name="connsiteX4" fmla="*/ 0 w 7775258"/>
                <a:gd name="connsiteY4" fmla="*/ 0 h 10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5258" h="1000505">
                  <a:moveTo>
                    <a:pt x="0" y="0"/>
                  </a:moveTo>
                  <a:lnTo>
                    <a:pt x="7775258" y="0"/>
                  </a:lnTo>
                  <a:lnTo>
                    <a:pt x="7775258" y="1000505"/>
                  </a:lnTo>
                  <a:lnTo>
                    <a:pt x="0" y="10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223" tIns="30480" rIns="30480" bIns="3048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0" kern="1200" dirty="0"/>
                <a:t>Stawki mają obligatoryjne zastosowanie dla wszystkich interwencji </a:t>
              </a:r>
              <a:r>
                <a:rPr lang="pl-PL" sz="1200" kern="1200" dirty="0"/>
                <a:t>w schematach konkursowych polegających na dofinansowaniu </a:t>
              </a:r>
              <a:r>
                <a:rPr lang="pl-PL" sz="1200" b="1" kern="1200" dirty="0"/>
                <a:t>podjęcia działalności gospodarczej oraz utworzenia miejsca pracy w przedsiębiorstwach społecznych</a:t>
              </a:r>
              <a:r>
                <a:rPr lang="pl-PL" sz="1200" kern="1200" dirty="0"/>
                <a:t> </a:t>
              </a:r>
              <a:r>
                <a:rPr lang="pl-PL" sz="1200" b="0" kern="1200" dirty="0"/>
                <a:t>w programach współfinansowanych ze środków EFS (stawki jednostkowe nie mają zastosowania do  projektów pozakonkursowych PUP, zgodnie z pismem </a:t>
              </a:r>
              <a:r>
                <a:rPr lang="pl-PL" sz="1200" b="0" kern="1200" dirty="0" err="1"/>
                <a:t>MIiR</a:t>
              </a:r>
              <a:r>
                <a:rPr lang="pl-PL" sz="1200" b="0" kern="1200" dirty="0"/>
                <a:t> z dnia 21 grudnia 2018 r. znak </a:t>
              </a:r>
              <a:br>
                <a:rPr lang="pl-PL" sz="1200" b="0" kern="1200" dirty="0"/>
              </a:br>
              <a:r>
                <a:rPr lang="pl-PL" sz="1200" b="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DZF-IV.7610.68.2018.BWK</a:t>
              </a:r>
              <a:r>
                <a:rPr lang="pl-PL" sz="1200" b="0" kern="1200" dirty="0"/>
                <a:t>).</a:t>
              </a:r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CF2B3428-34B0-4A67-BD40-D17E6D665EB9}"/>
                </a:ext>
              </a:extLst>
            </p:cNvPr>
            <p:cNvSpPr/>
            <p:nvPr/>
          </p:nvSpPr>
          <p:spPr>
            <a:xfrm>
              <a:off x="598242" y="2455529"/>
              <a:ext cx="755676" cy="755676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67B851B-7FF1-40AE-97E0-22B7B026CFED}"/>
                </a:ext>
              </a:extLst>
            </p:cNvPr>
            <p:cNvSpPr/>
            <p:nvPr/>
          </p:nvSpPr>
          <p:spPr>
            <a:xfrm>
              <a:off x="976080" y="4280507"/>
              <a:ext cx="7743424" cy="889242"/>
            </a:xfrm>
            <a:custGeom>
              <a:avLst/>
              <a:gdLst>
                <a:gd name="connsiteX0" fmla="*/ 0 w 7671614"/>
                <a:gd name="connsiteY0" fmla="*/ 0 h 1017785"/>
                <a:gd name="connsiteX1" fmla="*/ 7671614 w 7671614"/>
                <a:gd name="connsiteY1" fmla="*/ 0 h 1017785"/>
                <a:gd name="connsiteX2" fmla="*/ 7671614 w 7671614"/>
                <a:gd name="connsiteY2" fmla="*/ 1017785 h 1017785"/>
                <a:gd name="connsiteX3" fmla="*/ 0 w 7671614"/>
                <a:gd name="connsiteY3" fmla="*/ 1017785 h 1017785"/>
                <a:gd name="connsiteX4" fmla="*/ 0 w 7671614"/>
                <a:gd name="connsiteY4" fmla="*/ 0 h 101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1614" h="1017785">
                  <a:moveTo>
                    <a:pt x="0" y="0"/>
                  </a:moveTo>
                  <a:lnTo>
                    <a:pt x="7671614" y="0"/>
                  </a:lnTo>
                  <a:lnTo>
                    <a:pt x="7671614" y="1017785"/>
                  </a:lnTo>
                  <a:lnTo>
                    <a:pt x="0" y="1017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223" tIns="30480" rIns="30480" bIns="3048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>
                  <a:solidFill>
                    <a:schemeClr val="bg1"/>
                  </a:solidFill>
                </a:rPr>
                <a:t>Stawki zostały wyliczone w sposób, który uwzględnia </a:t>
              </a:r>
              <a:r>
                <a:rPr lang="pl-PL" sz="1200" kern="1200" dirty="0" err="1">
                  <a:solidFill>
                    <a:schemeClr val="bg1"/>
                  </a:solidFill>
                </a:rPr>
                <a:t>niekwalifikowalność</a:t>
              </a:r>
              <a:r>
                <a:rPr lang="pl-PL" sz="1200" kern="1200" dirty="0">
                  <a:solidFill>
                    <a:schemeClr val="bg1"/>
                  </a:solidFill>
                </a:rPr>
                <a:t> podatku VAT, dzięki czemu dotacja </a:t>
              </a:r>
              <a:br>
                <a:rPr lang="pl-PL" sz="1200" kern="1200" dirty="0">
                  <a:solidFill>
                    <a:schemeClr val="bg1"/>
                  </a:solidFill>
                </a:rPr>
              </a:br>
              <a:r>
                <a:rPr lang="pl-PL" sz="1200" kern="1200" dirty="0">
                  <a:solidFill>
                    <a:schemeClr val="bg1"/>
                  </a:solidFill>
                </a:rPr>
                <a:t>w kwocie równej ustalonej stawce jednostkowej jest przyznawana wszystkim podmiotom w takiej samej wysokości, bez względu na ich status podatkowy. Ponadto, w sytuacji, gdy z szacunkowego budżetu wynika, że kwota niezbędna do jego realizacji jest niższa niż stawka jednostkowa, wysokość przyznanego dofinansowania nie ulega zmianie i jest zawsze równa przyjętej stawce jednostkowej.</a:t>
              </a:r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AB717998-0E8E-4B6E-9CFB-B1D11608E31C}"/>
                </a:ext>
              </a:extLst>
            </p:cNvPr>
            <p:cNvSpPr/>
            <p:nvPr/>
          </p:nvSpPr>
          <p:spPr>
            <a:xfrm>
              <a:off x="594237" y="5322676"/>
              <a:ext cx="8177705" cy="836373"/>
            </a:xfrm>
            <a:custGeom>
              <a:avLst/>
              <a:gdLst>
                <a:gd name="connsiteX0" fmla="*/ 0 w 8177705"/>
                <a:gd name="connsiteY0" fmla="*/ 0 h 836373"/>
                <a:gd name="connsiteX1" fmla="*/ 8177705 w 8177705"/>
                <a:gd name="connsiteY1" fmla="*/ 0 h 836373"/>
                <a:gd name="connsiteX2" fmla="*/ 8177705 w 8177705"/>
                <a:gd name="connsiteY2" fmla="*/ 836373 h 836373"/>
                <a:gd name="connsiteX3" fmla="*/ 0 w 8177705"/>
                <a:gd name="connsiteY3" fmla="*/ 836373 h 836373"/>
                <a:gd name="connsiteX4" fmla="*/ 0 w 8177705"/>
                <a:gd name="connsiteY4" fmla="*/ 0 h 83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7705" h="836373">
                  <a:moveTo>
                    <a:pt x="0" y="0"/>
                  </a:moveTo>
                  <a:lnTo>
                    <a:pt x="8177705" y="0"/>
                  </a:lnTo>
                  <a:lnTo>
                    <a:pt x="8177705" y="836373"/>
                  </a:lnTo>
                  <a:lnTo>
                    <a:pt x="0" y="836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223" tIns="30480" rIns="30480" bIns="3048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>
                  <a:solidFill>
                    <a:schemeClr val="bg1"/>
                  </a:solidFill>
                </a:rPr>
                <a:t>Dochód osiągnięty w wyniku prowadzenia działalności gospodarczej lub funkcjonowania przedsiębiorstwa społecznego nie stanowi dochodu w rozumieniu art. 61 rozporządzenia ogólnego (tj. nie pomniejsza wartości współfinansowania publicznego).</a:t>
              </a:r>
            </a:p>
          </p:txBody>
        </p:sp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759121FF-A28C-4DCE-BD88-71030AEBDEF3}"/>
                </a:ext>
              </a:extLst>
            </p:cNvPr>
            <p:cNvSpPr/>
            <p:nvPr/>
          </p:nvSpPr>
          <p:spPr>
            <a:xfrm>
              <a:off x="670052" y="4330931"/>
              <a:ext cx="755676" cy="755676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E2CFF491-B6E0-451B-B739-7B4BC859BDF7}"/>
                </a:ext>
              </a:extLst>
            </p:cNvPr>
            <p:cNvSpPr/>
            <p:nvPr/>
          </p:nvSpPr>
          <p:spPr>
            <a:xfrm>
              <a:off x="1006488" y="3400148"/>
              <a:ext cx="7718803" cy="741840"/>
            </a:xfrm>
            <a:custGeom>
              <a:avLst/>
              <a:gdLst>
                <a:gd name="connsiteX0" fmla="*/ 0 w 7718803"/>
                <a:gd name="connsiteY0" fmla="*/ 0 h 741840"/>
                <a:gd name="connsiteX1" fmla="*/ 7718803 w 7718803"/>
                <a:gd name="connsiteY1" fmla="*/ 0 h 741840"/>
                <a:gd name="connsiteX2" fmla="*/ 7718803 w 7718803"/>
                <a:gd name="connsiteY2" fmla="*/ 741840 h 741840"/>
                <a:gd name="connsiteX3" fmla="*/ 0 w 7718803"/>
                <a:gd name="connsiteY3" fmla="*/ 741840 h 741840"/>
                <a:gd name="connsiteX4" fmla="*/ 0 w 7718803"/>
                <a:gd name="connsiteY4" fmla="*/ 0 h 74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8803" h="741840">
                  <a:moveTo>
                    <a:pt x="0" y="0"/>
                  </a:moveTo>
                  <a:lnTo>
                    <a:pt x="7718803" y="0"/>
                  </a:lnTo>
                  <a:lnTo>
                    <a:pt x="7718803" y="741840"/>
                  </a:lnTo>
                  <a:lnTo>
                    <a:pt x="0" y="741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8223" tIns="30480" rIns="30480" bIns="30480" numCol="1" spcCol="1270" anchor="ctr" anchorCtr="0">
              <a:noAutofit/>
            </a:bodyPr>
            <a:lstStyle/>
            <a:p>
              <a:pPr marL="0" lvl="0" indent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 dirty="0"/>
                <a:t>Stawki mają na celu uproszczenie procesu wnioskowania, wydatkowania i rozliczania środków europejskich. Istotą stawek jednostkowych jest fakt, że wydatki objęte dana stawką traktuje się jako wydatki poniesione – projekt może zostać rozliczony, gdy osiągnięty zostanie założony rezultat – prowadzenie działalności gospodarczej lub utrzymanie miejsca pracy przez wymagany okres. </a:t>
              </a:r>
            </a:p>
          </p:txBody>
        </p: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B034FC78-C6AD-4E2B-8459-5B91ACB81C12}"/>
                </a:ext>
              </a:extLst>
            </p:cNvPr>
            <p:cNvSpPr/>
            <p:nvPr/>
          </p:nvSpPr>
          <p:spPr>
            <a:xfrm>
              <a:off x="124094" y="5346225"/>
              <a:ext cx="755676" cy="755676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6E5FE0EE-9F4A-458C-815E-1B5A4995E79C}"/>
                </a:ext>
              </a:extLst>
            </p:cNvPr>
            <p:cNvSpPr/>
            <p:nvPr/>
          </p:nvSpPr>
          <p:spPr>
            <a:xfrm>
              <a:off x="622217" y="3400148"/>
              <a:ext cx="755676" cy="755676"/>
            </a:xfrm>
            <a:prstGeom prst="ellipse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5812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280F0C-3D1D-4181-ADFD-85DB98819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38218"/>
              </p:ext>
            </p:extLst>
          </p:nvPr>
        </p:nvGraphicFramePr>
        <p:xfrm>
          <a:off x="213360" y="1"/>
          <a:ext cx="8717280" cy="615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36618604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37135662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1066187473"/>
                    </a:ext>
                  </a:extLst>
                </a:gridCol>
              </a:tblGrid>
              <a:tr h="426608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Zakres stawki jednostkowej na samozatrudnienie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18845"/>
                  </a:ext>
                </a:extLst>
              </a:tr>
              <a:tr h="451977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Wysokość stawki jednostkowej</a:t>
                      </a:r>
                      <a:endParaRPr lang="pl-PL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800" b="1" dirty="0"/>
                        <a:t>23 050 zł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28126"/>
                  </a:ext>
                </a:extLst>
              </a:tr>
              <a:tr h="451977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Nazwa wskaźnika rozliczającego stawkę jednostkową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400" dirty="0"/>
                        <a:t>Liczba osób, które podjęły działalność gospodarczą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317437"/>
                  </a:ext>
                </a:extLst>
              </a:tr>
              <a:tr h="1416194"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Definicja wskaźnika rozliczającego stawkę jednostkową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Do osiągniętej wartości wskaźnika można wliczyć osobę (uczestnika projektu EFS), która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łącznie spełnia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następujące warunki: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zarejestrowała działalność w CEIDG lub KRS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podpisała umowę dofinansowania podjęcia działalności gospodarczej opisanej w biznesplanie, zawierającą zobowiązanie do prowadzenia działalności nieprzerwanie przez minimalny okres 12 miesięcy oraz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otrzymała środki od beneficjenta na podjęcie działalności gospodarczej w wysokości wynikającej ze stawki jednostkowej.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90949"/>
                  </a:ext>
                </a:extLst>
              </a:tr>
              <a:tr h="421845">
                <a:tc rowSpan="4"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Dokumenty niezbędne do rozliczenia stawki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Etap udzielenia wsparcia – podjęcie działalności gospodarczej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b="0" dirty="0">
                          <a:solidFill>
                            <a:schemeClr val="tx1"/>
                          </a:solidFill>
                        </a:rPr>
                        <a:t>Potwierdzenie wpisu do </a:t>
                      </a:r>
                      <a:r>
                        <a:rPr lang="pl-PL" sz="1100" b="0" dirty="0" err="1">
                          <a:solidFill>
                            <a:schemeClr val="tx1"/>
                          </a:solidFill>
                        </a:rPr>
                        <a:t>CEiDG</a:t>
                      </a:r>
                      <a:r>
                        <a:rPr lang="pl-PL" sz="1100" b="0" dirty="0">
                          <a:solidFill>
                            <a:schemeClr val="tx1"/>
                          </a:solidFill>
                        </a:rPr>
                        <a:t> albo KRS o rozpoczęciu działalności gospodarczej wraz z datą jej rozpoczęcia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962265"/>
                  </a:ext>
                </a:extLst>
              </a:tr>
              <a:tr h="2561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Umowa dofinansowania podjęcia działalności gospodarczej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6641"/>
                  </a:ext>
                </a:extLst>
              </a:tr>
              <a:tr h="4218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Kopia potwierdzenia przelewu dofinansowania na rachunek wskazany w umowie dofinansowania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808621"/>
                  </a:ext>
                </a:extLst>
              </a:tr>
              <a:tr h="5985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Etap po zakończeniu minimalnego okresu działalności gospodarczej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b="0" dirty="0"/>
                        <a:t>Potwierdzenie nieprzerwanego prowadzania działalności gospodarczej </a:t>
                      </a:r>
                      <a:br>
                        <a:rPr lang="pl-PL" sz="1100" b="0" dirty="0"/>
                      </a:br>
                      <a:r>
                        <a:rPr lang="pl-PL" sz="1100" b="0" dirty="0"/>
                        <a:t>w wymaganym okresie (na podstawie informacji zawartych w </a:t>
                      </a:r>
                      <a:r>
                        <a:rPr lang="pl-PL" sz="1100" b="0" dirty="0" err="1"/>
                        <a:t>CEiDG</a:t>
                      </a:r>
                      <a:r>
                        <a:rPr lang="pl-PL" sz="1100" b="0" dirty="0"/>
                        <a:t> albo KRS), które podlega archiwizacji przez beneficjenta 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45313"/>
                  </a:ext>
                </a:extLst>
              </a:tr>
              <a:tr h="340833">
                <a:tc rowSpan="2"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Obowiązki beneficjenta </a:t>
                      </a:r>
                      <a:br>
                        <a:rPr lang="pl-PL" sz="1100" b="1" dirty="0"/>
                      </a:br>
                      <a:r>
                        <a:rPr lang="pl-PL" sz="1100" b="1" dirty="0"/>
                        <a:t>w okresie trwania minimalnego okresu utrzymania działalności gospodarczej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Etap trwania minimalnego okresu utrzymania  działalności gospodarczej </a:t>
                      </a:r>
                    </a:p>
                    <a:p>
                      <a:pPr algn="l"/>
                      <a:r>
                        <a:rPr lang="pl-PL" sz="1100" b="1" dirty="0"/>
                        <a:t>(12 m-</a:t>
                      </a:r>
                      <a:r>
                        <a:rPr lang="pl-PL" sz="1100" b="1" dirty="0" err="1"/>
                        <a:t>cy</a:t>
                      </a:r>
                      <a:r>
                        <a:rPr lang="pl-PL" sz="11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Kontrola prowadzonej działalności gospodarczej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933074"/>
                  </a:ext>
                </a:extLst>
              </a:tr>
              <a:tr h="5781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Pozyskanie przez beneficjenta potwierdzenia opłacania przez uczestnika projektu EFS składek ZUS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08606"/>
                  </a:ext>
                </a:extLst>
              </a:tr>
              <a:tr h="731891"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Warunki kwalifikowalności stawki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Utrzymanie działalności gospodarczej przez minimalny wymagany okres (12 m-</a:t>
                      </a:r>
                      <a:r>
                        <a:rPr lang="pl-PL" sz="1100" dirty="0" err="1"/>
                        <a:t>cy</a:t>
                      </a:r>
                      <a:r>
                        <a:rPr lang="pl-PL" sz="1100" dirty="0"/>
                        <a:t>)</a:t>
                      </a:r>
                    </a:p>
                    <a:p>
                      <a:pPr algn="just"/>
                      <a:endParaRPr lang="pl-PL" sz="1100" dirty="0"/>
                    </a:p>
                    <a:p>
                      <a:pPr algn="just"/>
                      <a:r>
                        <a:rPr lang="pl-PL" sz="1100" dirty="0"/>
                        <a:t>Potwierdzenie prowadzenia przez uczestnika projektu EFS dofinansowanej działalności gospodarczej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2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31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280F0C-3D1D-4181-ADFD-85DB98819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420780"/>
              </p:ext>
            </p:extLst>
          </p:nvPr>
        </p:nvGraphicFramePr>
        <p:xfrm>
          <a:off x="213360" y="0"/>
          <a:ext cx="8717280" cy="619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33661860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337135662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1066187473"/>
                    </a:ext>
                  </a:extLst>
                </a:gridCol>
              </a:tblGrid>
              <a:tr h="48768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Zakres stawki jednostkowej na utworzenie miejsca pracy w przedsiębiorstwie społecznym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18845"/>
                  </a:ext>
                </a:extLst>
              </a:tr>
              <a:tr h="46873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Wysokość stawki jednostkowej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</a:rPr>
                      </a:br>
                      <a:endParaRPr lang="pl-PL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800" b="1" dirty="0"/>
                        <a:t>21 020 zł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28126"/>
                  </a:ext>
                </a:extLst>
              </a:tr>
              <a:tr h="468734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Nazwa wskaźnika rozliczającego stawkę jednostkową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l-PL" sz="1400" dirty="0"/>
                        <a:t>Liczba miejsc pracy utworzonych w PS w wyniku przyznania dofinansowania na tworzenie miejsc pracy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317437"/>
                  </a:ext>
                </a:extLst>
              </a:tr>
              <a:tr h="1094532"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Definicja wskaźnika rozliczającego stawkę jednostkową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Do osiągniętej wartości wskaźnika można policzyć miejsce pracy utworzone w wyniku działalności OWES (Ośrodek Wsparcia Ekonomii Społecznej) w nowoutworzonych PS (Przedsiębiorstwo Społeczne), </a:t>
                      </a:r>
                      <a:br>
                        <a:rPr lang="pl-PL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PS uruchomionych w drodze przekształcenia z PES (Podmiot Ekonomii Społecznej) oraz w istniejących PS na podstawie podpisanej umowy dofinansowania utworzenia miejsca pracy, zapewniającej jednocześnie jego utrzymanie przez minimalny okres wskazany w umowie dofinansowania. </a:t>
                      </a:r>
                    </a:p>
                    <a:p>
                      <a:pPr algn="just"/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Jako miejsce pracy należy rozumieć zatrudnienie równe wymiarowi co najmniej ¼ etatu.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90949"/>
                  </a:ext>
                </a:extLst>
              </a:tr>
              <a:tr h="440450">
                <a:tc rowSpan="5"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Dokumenty niezbędne do rozliczenia stawki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pl-PL" sz="1100" b="1" dirty="0">
                          <a:solidFill>
                            <a:schemeClr val="tx1"/>
                          </a:solidFill>
                        </a:rPr>
                        <a:t>Etap udzielenia wsparcia –  utworzenie miejsca pracy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b="0" dirty="0">
                          <a:solidFill>
                            <a:schemeClr val="tx1"/>
                          </a:solidFill>
                        </a:rPr>
                        <a:t>Umowa dofinansowania na utworzenie miejsca pracy PS/utworzenia miejsca pracy w nowotworzonym PS lub w PES przekształcanym w 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962265"/>
                  </a:ext>
                </a:extLst>
              </a:tr>
              <a:tr h="2656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Kopia potwierdzenia przelewu środków na rachunek wskazany w umowie </a:t>
                      </a:r>
                      <a:br>
                        <a:rPr lang="pl-PL" sz="1100" dirty="0"/>
                      </a:br>
                      <a:r>
                        <a:rPr lang="pl-PL" sz="1100" dirty="0"/>
                        <a:t>o udzielnie dofinansowania na utworzenie miejsca pracy w PS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6641"/>
                  </a:ext>
                </a:extLst>
              </a:tr>
              <a:tr h="2656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Oświadczenie PS o wzroście liczby miejsc pracy netto w PS, któremu przyznano dofinansowanie na utworzenie miejsca pracy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808621"/>
                  </a:ext>
                </a:extLst>
              </a:tr>
              <a:tr h="2656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Kopie umów o pracę/ spółdzielczych umów o pracę  wraz z oświadczeniem osoby zatrudnionej o spełnianiu warunków, o których mowa w </a:t>
                      </a:r>
                      <a:r>
                        <a:rPr lang="pl-PL" sz="1100" i="1" dirty="0"/>
                        <a:t>Wytycznych w zakresie realizacji przedsięwzięć w obszarze włączenia społecznego </a:t>
                      </a:r>
                      <a:br>
                        <a:rPr lang="pl-PL" sz="1100" i="1" dirty="0"/>
                      </a:br>
                      <a:r>
                        <a:rPr lang="pl-PL" sz="1100" i="1" dirty="0"/>
                        <a:t>i zwalczania ubóstwa z wykorzystaniem środków EFS i EFRR na lata 2014 - 2020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51129"/>
                  </a:ext>
                </a:extLst>
              </a:tr>
              <a:tr h="3099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Etap na zakończenie minimalnego okresu utrzymania miejsca pracy w PS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b="0" dirty="0"/>
                        <a:t>Kopie świadectw pracy osób zatrudnianych na tworzonych miejscach pracy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45313"/>
                  </a:ext>
                </a:extLst>
              </a:tr>
              <a:tr h="369202">
                <a:tc rowSpan="2"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Obowiązki beneficjenta </a:t>
                      </a:r>
                      <a:br>
                        <a:rPr lang="pl-PL" sz="1100" b="1" dirty="0"/>
                      </a:br>
                      <a:r>
                        <a:rPr lang="pl-PL" sz="1100" b="1" dirty="0"/>
                        <a:t>w okresie trwania minimalnego okresu utrzymania miejsca pracy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l-PL" sz="1100" b="1" dirty="0"/>
                        <a:t>Etap trwania minimalnego okresu utrzymania miejsca pracy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Kontrola PS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33074"/>
                  </a:ext>
                </a:extLst>
              </a:tr>
              <a:tr h="4404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100" dirty="0"/>
                        <a:t>Pozyskanie przez beneficjenta potwierdzenia opłacania przez uczestnika projektu EFS składek ZUS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0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5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96246" y="1708801"/>
            <a:ext cx="421246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black"/>
                </a:solidFill>
                <a:latin typeface="Ubuntu" panose="020B0504030602030204" pitchFamily="34" charset="0"/>
              </a:rPr>
              <a:t>Dziękuję za uwagę</a:t>
            </a:r>
          </a:p>
          <a:p>
            <a:pPr algn="ctr"/>
            <a:endParaRPr lang="pl-PL" sz="3200" b="1" dirty="0">
              <a:solidFill>
                <a:prstClr val="black"/>
              </a:solidFill>
              <a:latin typeface="Ubuntu" panose="020B0504030602030204" pitchFamily="34" charset="0"/>
            </a:endParaRPr>
          </a:p>
          <a:p>
            <a:pPr algn="ctr"/>
            <a:r>
              <a:rPr lang="pl-PL" sz="1050" b="1" dirty="0">
                <a:solidFill>
                  <a:prstClr val="black"/>
                </a:solidFill>
                <a:latin typeface="Ubuntu" panose="020B0504030602030204" pitchFamily="34" charset="0"/>
              </a:rPr>
              <a:t>Urząd Marszałkowski Województwa Lubelskiego w Lublinie</a:t>
            </a:r>
          </a:p>
          <a:p>
            <a:pPr algn="ctr"/>
            <a:r>
              <a:rPr lang="pl-PL" sz="1050" b="1" dirty="0">
                <a:solidFill>
                  <a:prstClr val="black"/>
                </a:solidFill>
                <a:latin typeface="Ubuntu" panose="020B0504030602030204" pitchFamily="34" charset="0"/>
              </a:rPr>
              <a:t>Departament Wdrażania EFS</a:t>
            </a:r>
          </a:p>
          <a:p>
            <a:pPr algn="ctr"/>
            <a:r>
              <a:rPr lang="pl-PL" sz="1050" b="1" dirty="0">
                <a:solidFill>
                  <a:prstClr val="black"/>
                </a:solidFill>
                <a:latin typeface="Ubuntu" panose="020B0504030602030204" pitchFamily="34" charset="0"/>
              </a:rPr>
              <a:t>ul. Czechowska 19, Lublin</a:t>
            </a:r>
          </a:p>
          <a:p>
            <a:pPr algn="ctr"/>
            <a:endParaRPr lang="pl-PL" sz="1050" b="1" dirty="0">
              <a:solidFill>
                <a:prstClr val="black"/>
              </a:solidFill>
              <a:latin typeface="Ubuntu" panose="020B0504030602030204" pitchFamily="34" charset="0"/>
            </a:endParaRPr>
          </a:p>
          <a:p>
            <a:pPr algn="ctr"/>
            <a:r>
              <a:rPr lang="pl-PL" sz="1050" b="1" dirty="0">
                <a:solidFill>
                  <a:prstClr val="black"/>
                </a:solidFill>
                <a:latin typeface="Ubuntu" panose="020B0504030602030204" pitchFamily="34" charset="0"/>
                <a:hlinkClick r:id="rId3"/>
              </a:rPr>
              <a:t>efs@lubelskie.pl</a:t>
            </a:r>
            <a:r>
              <a:rPr lang="pl-PL" sz="1050" b="1" dirty="0">
                <a:solidFill>
                  <a:prstClr val="black"/>
                </a:solidFill>
                <a:latin typeface="Ubuntu" panose="020B0504030602030204" pitchFamily="34" charset="0"/>
              </a:rPr>
              <a:t> </a:t>
            </a:r>
          </a:p>
          <a:p>
            <a:pPr algn="ctr"/>
            <a:endParaRPr lang="pl-PL" sz="1050" b="1" dirty="0">
              <a:solidFill>
                <a:prstClr val="black"/>
              </a:solidFill>
              <a:latin typeface="Ubuntu" panose="020B0504030602030204" pitchFamily="34" charset="0"/>
            </a:endParaRPr>
          </a:p>
          <a:p>
            <a:pPr algn="ctr"/>
            <a:r>
              <a:rPr lang="pl-PL" sz="1050" b="1" dirty="0">
                <a:solidFill>
                  <a:prstClr val="black"/>
                </a:solidFill>
                <a:latin typeface="Ubuntu" panose="020B0504030602030204" pitchFamily="34" charset="0"/>
              </a:rPr>
              <a:t>Tel. 81 44 16 843</a:t>
            </a:r>
          </a:p>
          <a:p>
            <a:pPr algn="ctr"/>
            <a:endParaRPr lang="pl-PL" sz="1350" dirty="0">
              <a:solidFill>
                <a:prstClr val="black"/>
              </a:solidFill>
              <a:latin typeface="Ubuntu" panose="020B0504030602030204" pitchFamily="34" charset="0"/>
            </a:endParaRPr>
          </a:p>
          <a:p>
            <a:pPr algn="ctr"/>
            <a:endParaRPr lang="pl-PL" sz="1350" dirty="0">
              <a:solidFill>
                <a:prstClr val="black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F00F4E-85BB-48FF-A09E-04BD625FB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509216"/>
            <a:ext cx="8352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030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[Automatycznie zapisany]" id="{8C19B0A3-56FE-4045-A72B-904C3F3311C3}" vid="{948F0289-17CF-4857-BCA3-758E576E2CE5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[Automatycznie zapisany]" id="{8C19B0A3-56FE-4045-A72B-904C3F3311C3}" vid="{948F0289-17CF-4857-BCA3-758E576E2CE5}"/>
    </a:ext>
  </a:extLst>
</a:theme>
</file>

<file path=ppt/theme/theme3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[Automatycznie zapisany]" id="{8C19B0A3-56FE-4045-A72B-904C3F3311C3}" vid="{948F0289-17CF-4857-BCA3-758E576E2CE5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854</Words>
  <Application>Microsoft Office PowerPoint</Application>
  <PresentationFormat>Pokaz na ekranie (4:3)</PresentationFormat>
  <Paragraphs>183</Paragraphs>
  <Slides>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Ubuntu</vt:lpstr>
      <vt:lpstr>Projekt niestandardowy</vt:lpstr>
      <vt:lpstr>3_Projekt niestandardowy</vt:lpstr>
      <vt:lpstr>4_Projekt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Stawka jednostkowa na samozatrudnienie oraz stawka jednostkowa na utworzenie miejsca pracy w przedsiębiorstwie społecznym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Olga Dubrowska</dc:creator>
  <cp:lastModifiedBy>Ewa Pachowska-Kurzepa</cp:lastModifiedBy>
  <cp:revision>226</cp:revision>
  <cp:lastPrinted>2019-02-19T11:07:33Z</cp:lastPrinted>
  <dcterms:created xsi:type="dcterms:W3CDTF">2018-06-05T10:04:06Z</dcterms:created>
  <dcterms:modified xsi:type="dcterms:W3CDTF">2019-02-19T11:07:37Z</dcterms:modified>
</cp:coreProperties>
</file>