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30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314" r:id="rId16"/>
    <p:sldId id="315" r:id="rId17"/>
    <p:sldId id="316" r:id="rId18"/>
    <p:sldId id="317" r:id="rId19"/>
    <p:sldId id="318" r:id="rId20"/>
    <p:sldId id="320" r:id="rId21"/>
    <p:sldId id="311" r:id="rId22"/>
    <p:sldId id="313" r:id="rId23"/>
    <p:sldId id="321" r:id="rId24"/>
    <p:sldId id="319" r:id="rId25"/>
    <p:sldId id="322" r:id="rId26"/>
    <p:sldId id="325" r:id="rId27"/>
    <p:sldId id="324" r:id="rId28"/>
    <p:sldId id="326" r:id="rId29"/>
    <p:sldId id="323" r:id="rId30"/>
    <p:sldId id="327" r:id="rId31"/>
    <p:sldId id="329" r:id="rId32"/>
    <p:sldId id="328" r:id="rId33"/>
    <p:sldId id="330" r:id="rId34"/>
    <p:sldId id="331" r:id="rId35"/>
    <p:sldId id="332" r:id="rId36"/>
    <p:sldId id="335" r:id="rId37"/>
    <p:sldId id="334" r:id="rId38"/>
    <p:sldId id="333" r:id="rId39"/>
    <p:sldId id="338" r:id="rId40"/>
    <p:sldId id="337" r:id="rId41"/>
    <p:sldId id="336" r:id="rId42"/>
    <p:sldId id="339" r:id="rId43"/>
    <p:sldId id="340" r:id="rId44"/>
    <p:sldId id="342" r:id="rId45"/>
    <p:sldId id="341" r:id="rId46"/>
    <p:sldId id="308" r:id="rId47"/>
  </p:sldIdLst>
  <p:sldSz cx="9144000" cy="6858000" type="screen4x3"/>
  <p:notesSz cx="9144000" cy="6858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04BA82"/>
    <a:srgbClr val="0077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1" autoAdjust="0"/>
    <p:restoredTop sz="94660"/>
  </p:normalViewPr>
  <p:slideViewPr>
    <p:cSldViewPr>
      <p:cViewPr varScale="1">
        <p:scale>
          <a:sx n="113" d="100"/>
          <a:sy n="113" d="100"/>
        </p:scale>
        <p:origin x="1308" y="10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11/16/2022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11/16/2022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11/16/2022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11/16/2022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11/16/2022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9143999" cy="6857997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960620" y="166115"/>
            <a:ext cx="4029455" cy="603503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802256" y="1189481"/>
            <a:ext cx="5539486" cy="4521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14959" y="1894789"/>
            <a:ext cx="7514081" cy="41960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11/16/2022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230234" y="6464985"/>
            <a:ext cx="231775" cy="1784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jpg"/><Relationship Id="rId5" Type="http://schemas.openxmlformats.org/officeDocument/2006/relationships/image" Target="../media/image19.png"/><Relationship Id="rId4" Type="http://schemas.openxmlformats.org/officeDocument/2006/relationships/hyperlink" Target="http://www.rpo.lubelskie.pl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6.jpg"/><Relationship Id="rId7" Type="http://schemas.openxmlformats.org/officeDocument/2006/relationships/hyperlink" Target="mailto:drpo@lubelskie.pl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krzysztof.prybula@lubelskie.pl" TargetMode="External"/><Relationship Id="rId5" Type="http://schemas.openxmlformats.org/officeDocument/2006/relationships/hyperlink" Target="mailto:agnieszka.brzozowska@lubelskie.pl" TargetMode="Externa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pfr.pl/" TargetMode="External"/><Relationship Id="rId3" Type="http://schemas.openxmlformats.org/officeDocument/2006/relationships/image" Target="../media/image7.jpg"/><Relationship Id="rId7" Type="http://schemas.openxmlformats.org/officeDocument/2006/relationships/hyperlink" Target="http://www.parp.gov.pl/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rpo.lubelskie.pl/" TargetMode="External"/><Relationship Id="rId5" Type="http://schemas.openxmlformats.org/officeDocument/2006/relationships/hyperlink" Target="http://www.funduszeeuropejskie.gov.pl/" TargetMode="External"/><Relationship Id="rId4" Type="http://schemas.openxmlformats.org/officeDocument/2006/relationships/hyperlink" Target="mailto:bialapodlaska@feu.lubelskie.pl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unduszeeuropejskie.gov.pl/strony/o-funduszach/punkty/%23/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jp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power.gov.pl/" TargetMode="External"/><Relationship Id="rId3" Type="http://schemas.openxmlformats.org/officeDocument/2006/relationships/image" Target="../media/image7.jpg"/><Relationship Id="rId7" Type="http://schemas.openxmlformats.org/officeDocument/2006/relationships/hyperlink" Target="http://www.popc.gov.pl/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poir.gov.pl/" TargetMode="External"/><Relationship Id="rId11" Type="http://schemas.openxmlformats.org/officeDocument/2006/relationships/hyperlink" Target="http://www.ewt.gov.pl/" TargetMode="External"/><Relationship Id="rId5" Type="http://schemas.openxmlformats.org/officeDocument/2006/relationships/hyperlink" Target="http://www.pois.gov.pl/" TargetMode="External"/><Relationship Id="rId10" Type="http://schemas.openxmlformats.org/officeDocument/2006/relationships/hyperlink" Target="http://www.popt.gov.pl/" TargetMode="External"/><Relationship Id="rId4" Type="http://schemas.openxmlformats.org/officeDocument/2006/relationships/hyperlink" Target="http://www.funduszeeuropejskie.gov.pl/" TargetMode="External"/><Relationship Id="rId9" Type="http://schemas.openxmlformats.org/officeDocument/2006/relationships/hyperlink" Target="http://www.polskawschodnia.gov.pl/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rpo.lubelskie.pl/" TargetMode="External"/><Relationship Id="rId3" Type="http://schemas.openxmlformats.org/officeDocument/2006/relationships/image" Target="../media/image7.jpg"/><Relationship Id="rId7" Type="http://schemas.openxmlformats.org/officeDocument/2006/relationships/hyperlink" Target="mailto:zamosc@feu.lubelskie.pl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chelm@feu.lubelskie.pl" TargetMode="External"/><Relationship Id="rId5" Type="http://schemas.openxmlformats.org/officeDocument/2006/relationships/hyperlink" Target="mailto:bialapodlaska@feu.lubelskie.pl" TargetMode="External"/><Relationship Id="rId4" Type="http://schemas.openxmlformats.org/officeDocument/2006/relationships/hyperlink" Target="mailto:kontakt@feu.lubelskie.pl" TargetMode="External"/><Relationship Id="rId9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7997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65531"/>
            <a:ext cx="5760720" cy="775970"/>
            <a:chOff x="0" y="65531"/>
            <a:chExt cx="5760720" cy="77597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18871"/>
              <a:ext cx="4823459" cy="72237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65531"/>
              <a:ext cx="5760719" cy="749808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759459" y="4114800"/>
            <a:ext cx="7625080" cy="1767150"/>
          </a:xfrm>
          <a:prstGeom prst="rect">
            <a:avLst/>
          </a:prstGeom>
        </p:spPr>
        <p:txBody>
          <a:bodyPr vert="horz" wrap="square" lIns="0" tIns="165100" rIns="0" bIns="0" rtlCol="0">
            <a:spAutoFit/>
          </a:bodyPr>
          <a:lstStyle/>
          <a:p>
            <a:pPr marL="5080" algn="ctr">
              <a:lnSpc>
                <a:spcPct val="100000"/>
              </a:lnSpc>
              <a:spcBef>
                <a:spcPts val="1300"/>
              </a:spcBef>
            </a:pPr>
            <a:r>
              <a:rPr sz="2800" spc="-5" dirty="0">
                <a:solidFill>
                  <a:srgbClr val="FFFFFF"/>
                </a:solidFill>
                <a:latin typeface="Calibri"/>
                <a:cs typeface="Calibri"/>
              </a:rPr>
              <a:t>WEBINARIUM:</a:t>
            </a:r>
            <a:endParaRPr sz="2800" dirty="0">
              <a:latin typeface="Calibri"/>
              <a:cs typeface="Calibri"/>
            </a:endParaRPr>
          </a:p>
          <a:p>
            <a:pPr marL="12700" marR="5080" algn="ctr">
              <a:lnSpc>
                <a:spcPct val="100000"/>
              </a:lnSpc>
              <a:spcBef>
                <a:spcPts val="1200"/>
              </a:spcBef>
              <a:tabLst>
                <a:tab pos="1738630" algn="l"/>
              </a:tabLst>
            </a:pPr>
            <a:r>
              <a:rPr lang="pl-PL" sz="2800" spc="-20" dirty="0">
                <a:solidFill>
                  <a:srgbClr val="FFFFFF"/>
                </a:solidFill>
                <a:latin typeface="Calibri"/>
                <a:cs typeface="Calibri"/>
              </a:rPr>
              <a:t>„Nowa Perspektywa 2021-2027 w ujęciu </a:t>
            </a:r>
            <a:r>
              <a:rPr lang="pl-PL" sz="2800" spc="-20" dirty="0" err="1">
                <a:solidFill>
                  <a:srgbClr val="FFFFFF"/>
                </a:solidFill>
                <a:latin typeface="Calibri"/>
                <a:cs typeface="Calibri"/>
              </a:rPr>
              <a:t>ogolnym</a:t>
            </a:r>
            <a:r>
              <a:rPr lang="pl-PL" sz="2800" spc="-5" dirty="0">
                <a:solidFill>
                  <a:srgbClr val="FFFFFF"/>
                </a:solidFill>
                <a:latin typeface="Calibri"/>
                <a:cs typeface="Calibri"/>
              </a:rPr>
              <a:t>”</a:t>
            </a:r>
            <a:endParaRPr lang="pl-PL" sz="2800" dirty="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1200"/>
              </a:spcBef>
            </a:pPr>
            <a:r>
              <a:rPr lang="pl-PL" sz="2800" spc="-30" dirty="0">
                <a:solidFill>
                  <a:srgbClr val="FFFFFF"/>
                </a:solidFill>
                <a:latin typeface="Calibri"/>
                <a:cs typeface="Calibri"/>
              </a:rPr>
              <a:t>16</a:t>
            </a:r>
            <a:r>
              <a:rPr sz="2800" spc="-3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lang="pl-PL" sz="2800" spc="-30" dirty="0">
                <a:solidFill>
                  <a:srgbClr val="FFFFFF"/>
                </a:solidFill>
                <a:latin typeface="Calibri"/>
                <a:cs typeface="Calibri"/>
              </a:rPr>
              <a:t>11</a:t>
            </a:r>
            <a:r>
              <a:rPr sz="2800" spc="-30" dirty="0">
                <a:solidFill>
                  <a:srgbClr val="FFFFFF"/>
                </a:solidFill>
                <a:latin typeface="Calibri"/>
                <a:cs typeface="Calibri"/>
              </a:rPr>
              <a:t>.2022r.</a:t>
            </a:r>
            <a:r>
              <a:rPr sz="28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FFFFFF"/>
                </a:solidFill>
                <a:latin typeface="Calibri"/>
                <a:cs typeface="Calibri"/>
              </a:rPr>
              <a:t>Biała</a:t>
            </a:r>
            <a:r>
              <a:rPr sz="28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spc="-20" dirty="0">
                <a:solidFill>
                  <a:srgbClr val="FFFFFF"/>
                </a:solidFill>
                <a:latin typeface="Calibri"/>
                <a:cs typeface="Calibri"/>
              </a:rPr>
              <a:t>Podlaska</a:t>
            </a:r>
            <a:endParaRPr sz="28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276600" y="118871"/>
            <a:ext cx="5760720" cy="756285"/>
            <a:chOff x="3276600" y="118871"/>
            <a:chExt cx="5760720" cy="75628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60519" y="118871"/>
              <a:ext cx="4840224" cy="7239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76600" y="128015"/>
              <a:ext cx="5760720" cy="746759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486562" y="1508506"/>
            <a:ext cx="2753360" cy="6838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0000"/>
              </a:lnSpc>
              <a:spcBef>
                <a:spcPts val="100"/>
              </a:spcBef>
            </a:pPr>
            <a:r>
              <a:rPr sz="1800" b="1" dirty="0">
                <a:latin typeface="Calibri"/>
                <a:cs typeface="Calibri"/>
              </a:rPr>
              <a:t>Strona</a:t>
            </a:r>
            <a:r>
              <a:rPr sz="1800" b="1" spc="-40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internetowa</a:t>
            </a:r>
            <a:r>
              <a:rPr sz="1800" b="1" spc="-50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RPO</a:t>
            </a:r>
            <a:r>
              <a:rPr sz="1800" b="1" spc="-15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WL: </a:t>
            </a:r>
            <a:r>
              <a:rPr sz="1800" b="1" spc="-390" dirty="0"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006FC0"/>
                </a:solidFill>
                <a:latin typeface="Calibri"/>
                <a:cs typeface="Calibri"/>
                <a:hlinkClick r:id="rId4"/>
              </a:rPr>
              <a:t>www.rpo.lubelskie.pl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537972" y="2420099"/>
            <a:ext cx="8371840" cy="3679190"/>
            <a:chOff x="537972" y="2420099"/>
            <a:chExt cx="8371840" cy="3679190"/>
          </a:xfrm>
        </p:grpSpPr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37972" y="2420099"/>
              <a:ext cx="8371331" cy="367893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33044" y="2615183"/>
              <a:ext cx="7801356" cy="3108960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10</a:t>
            </a:fld>
            <a:endParaRPr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76600" y="128015"/>
            <a:ext cx="5760720" cy="74675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-6350" y="1213103"/>
            <a:ext cx="9156700" cy="5177790"/>
            <a:chOff x="-6350" y="1213103"/>
            <a:chExt cx="9156700" cy="517779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213103"/>
              <a:ext cx="9143999" cy="51435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6018275"/>
              <a:ext cx="9144000" cy="365760"/>
            </a:xfrm>
            <a:custGeom>
              <a:avLst/>
              <a:gdLst/>
              <a:ahLst/>
              <a:cxnLst/>
              <a:rect l="l" t="t" r="r" b="b"/>
              <a:pathLst>
                <a:path w="9144000" h="365760">
                  <a:moveTo>
                    <a:pt x="9144000" y="0"/>
                  </a:moveTo>
                  <a:lnTo>
                    <a:pt x="0" y="0"/>
                  </a:lnTo>
                  <a:lnTo>
                    <a:pt x="0" y="365760"/>
                  </a:lnTo>
                  <a:lnTo>
                    <a:pt x="9144000" y="36576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6018275"/>
              <a:ext cx="9144000" cy="365760"/>
            </a:xfrm>
            <a:custGeom>
              <a:avLst/>
              <a:gdLst/>
              <a:ahLst/>
              <a:cxnLst/>
              <a:rect l="l" t="t" r="r" b="b"/>
              <a:pathLst>
                <a:path w="9144000" h="365760">
                  <a:moveTo>
                    <a:pt x="0" y="365760"/>
                  </a:moveTo>
                  <a:lnTo>
                    <a:pt x="9144000" y="365760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365760"/>
                  </a:lnTo>
                  <a:close/>
                </a:path>
              </a:pathLst>
            </a:custGeom>
            <a:ln w="12700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419600" y="2790443"/>
              <a:ext cx="1524000" cy="858519"/>
            </a:xfrm>
            <a:custGeom>
              <a:avLst/>
              <a:gdLst/>
              <a:ahLst/>
              <a:cxnLst/>
              <a:rect l="l" t="t" r="r" b="b"/>
              <a:pathLst>
                <a:path w="1524000" h="858520">
                  <a:moveTo>
                    <a:pt x="762000" y="0"/>
                  </a:moveTo>
                  <a:lnTo>
                    <a:pt x="702445" y="1290"/>
                  </a:lnTo>
                  <a:lnTo>
                    <a:pt x="644145" y="5098"/>
                  </a:lnTo>
                  <a:lnTo>
                    <a:pt x="587268" y="11327"/>
                  </a:lnTo>
                  <a:lnTo>
                    <a:pt x="531985" y="19884"/>
                  </a:lnTo>
                  <a:lnTo>
                    <a:pt x="478464" y="30672"/>
                  </a:lnTo>
                  <a:lnTo>
                    <a:pt x="426875" y="43596"/>
                  </a:lnTo>
                  <a:lnTo>
                    <a:pt x="377387" y="58561"/>
                  </a:lnTo>
                  <a:lnTo>
                    <a:pt x="330170" y="75471"/>
                  </a:lnTo>
                  <a:lnTo>
                    <a:pt x="285392" y="94232"/>
                  </a:lnTo>
                  <a:lnTo>
                    <a:pt x="243223" y="114748"/>
                  </a:lnTo>
                  <a:lnTo>
                    <a:pt x="203833" y="136924"/>
                  </a:lnTo>
                  <a:lnTo>
                    <a:pt x="167391" y="160664"/>
                  </a:lnTo>
                  <a:lnTo>
                    <a:pt x="134065" y="185873"/>
                  </a:lnTo>
                  <a:lnTo>
                    <a:pt x="104027" y="212456"/>
                  </a:lnTo>
                  <a:lnTo>
                    <a:pt x="77444" y="240318"/>
                  </a:lnTo>
                  <a:lnTo>
                    <a:pt x="35322" y="299497"/>
                  </a:lnTo>
                  <a:lnTo>
                    <a:pt x="9056" y="362647"/>
                  </a:lnTo>
                  <a:lnTo>
                    <a:pt x="0" y="429005"/>
                  </a:lnTo>
                  <a:lnTo>
                    <a:pt x="2292" y="462538"/>
                  </a:lnTo>
                  <a:lnTo>
                    <a:pt x="20123" y="527388"/>
                  </a:lnTo>
                  <a:lnTo>
                    <a:pt x="54486" y="588647"/>
                  </a:lnTo>
                  <a:lnTo>
                    <a:pt x="104027" y="645555"/>
                  </a:lnTo>
                  <a:lnTo>
                    <a:pt x="134065" y="672138"/>
                  </a:lnTo>
                  <a:lnTo>
                    <a:pt x="167391" y="697347"/>
                  </a:lnTo>
                  <a:lnTo>
                    <a:pt x="203833" y="721087"/>
                  </a:lnTo>
                  <a:lnTo>
                    <a:pt x="243223" y="743263"/>
                  </a:lnTo>
                  <a:lnTo>
                    <a:pt x="285392" y="763779"/>
                  </a:lnTo>
                  <a:lnTo>
                    <a:pt x="330170" y="782540"/>
                  </a:lnTo>
                  <a:lnTo>
                    <a:pt x="377387" y="799450"/>
                  </a:lnTo>
                  <a:lnTo>
                    <a:pt x="426875" y="814415"/>
                  </a:lnTo>
                  <a:lnTo>
                    <a:pt x="478464" y="827339"/>
                  </a:lnTo>
                  <a:lnTo>
                    <a:pt x="531985" y="838127"/>
                  </a:lnTo>
                  <a:lnTo>
                    <a:pt x="587268" y="846684"/>
                  </a:lnTo>
                  <a:lnTo>
                    <a:pt x="644145" y="852913"/>
                  </a:lnTo>
                  <a:lnTo>
                    <a:pt x="702445" y="856721"/>
                  </a:lnTo>
                  <a:lnTo>
                    <a:pt x="762000" y="858011"/>
                  </a:lnTo>
                  <a:lnTo>
                    <a:pt x="821554" y="856721"/>
                  </a:lnTo>
                  <a:lnTo>
                    <a:pt x="879854" y="852913"/>
                  </a:lnTo>
                  <a:lnTo>
                    <a:pt x="936731" y="846684"/>
                  </a:lnTo>
                  <a:lnTo>
                    <a:pt x="992014" y="838127"/>
                  </a:lnTo>
                  <a:lnTo>
                    <a:pt x="1045535" y="827339"/>
                  </a:lnTo>
                  <a:lnTo>
                    <a:pt x="1047810" y="826769"/>
                  </a:lnTo>
                  <a:lnTo>
                    <a:pt x="762000" y="826769"/>
                  </a:lnTo>
                  <a:lnTo>
                    <a:pt x="702063" y="825451"/>
                  </a:lnTo>
                  <a:lnTo>
                    <a:pt x="643462" y="821564"/>
                  </a:lnTo>
                  <a:lnTo>
                    <a:pt x="586384" y="815211"/>
                  </a:lnTo>
                  <a:lnTo>
                    <a:pt x="531016" y="806494"/>
                  </a:lnTo>
                  <a:lnTo>
                    <a:pt x="477547" y="795516"/>
                  </a:lnTo>
                  <a:lnTo>
                    <a:pt x="426166" y="782378"/>
                  </a:lnTo>
                  <a:lnTo>
                    <a:pt x="377059" y="767183"/>
                  </a:lnTo>
                  <a:lnTo>
                    <a:pt x="330415" y="750033"/>
                  </a:lnTo>
                  <a:lnTo>
                    <a:pt x="286422" y="731031"/>
                  </a:lnTo>
                  <a:lnTo>
                    <a:pt x="245268" y="710279"/>
                  </a:lnTo>
                  <a:lnTo>
                    <a:pt x="207141" y="687879"/>
                  </a:lnTo>
                  <a:lnTo>
                    <a:pt x="172230" y="663933"/>
                  </a:lnTo>
                  <a:lnTo>
                    <a:pt x="140721" y="638544"/>
                  </a:lnTo>
                  <a:lnTo>
                    <a:pt x="112804" y="611815"/>
                  </a:lnTo>
                  <a:lnTo>
                    <a:pt x="68494" y="554742"/>
                  </a:lnTo>
                  <a:lnTo>
                    <a:pt x="40805" y="493532"/>
                  </a:lnTo>
                  <a:lnTo>
                    <a:pt x="31241" y="429005"/>
                  </a:lnTo>
                  <a:lnTo>
                    <a:pt x="33664" y="396378"/>
                  </a:lnTo>
                  <a:lnTo>
                    <a:pt x="52478" y="333408"/>
                  </a:lnTo>
                  <a:lnTo>
                    <a:pt x="88665" y="274165"/>
                  </a:lnTo>
                  <a:lnTo>
                    <a:pt x="140721" y="219467"/>
                  </a:lnTo>
                  <a:lnTo>
                    <a:pt x="172230" y="194078"/>
                  </a:lnTo>
                  <a:lnTo>
                    <a:pt x="207141" y="170132"/>
                  </a:lnTo>
                  <a:lnTo>
                    <a:pt x="245268" y="147732"/>
                  </a:lnTo>
                  <a:lnTo>
                    <a:pt x="286422" y="126980"/>
                  </a:lnTo>
                  <a:lnTo>
                    <a:pt x="330415" y="107978"/>
                  </a:lnTo>
                  <a:lnTo>
                    <a:pt x="377059" y="90828"/>
                  </a:lnTo>
                  <a:lnTo>
                    <a:pt x="426166" y="75633"/>
                  </a:lnTo>
                  <a:lnTo>
                    <a:pt x="477547" y="62495"/>
                  </a:lnTo>
                  <a:lnTo>
                    <a:pt x="531016" y="51517"/>
                  </a:lnTo>
                  <a:lnTo>
                    <a:pt x="586384" y="42800"/>
                  </a:lnTo>
                  <a:lnTo>
                    <a:pt x="643462" y="36447"/>
                  </a:lnTo>
                  <a:lnTo>
                    <a:pt x="702063" y="32560"/>
                  </a:lnTo>
                  <a:lnTo>
                    <a:pt x="762000" y="31241"/>
                  </a:lnTo>
                  <a:lnTo>
                    <a:pt x="1047810" y="31241"/>
                  </a:lnTo>
                  <a:lnTo>
                    <a:pt x="1045535" y="30672"/>
                  </a:lnTo>
                  <a:lnTo>
                    <a:pt x="992014" y="19884"/>
                  </a:lnTo>
                  <a:lnTo>
                    <a:pt x="936731" y="11327"/>
                  </a:lnTo>
                  <a:lnTo>
                    <a:pt x="879854" y="5098"/>
                  </a:lnTo>
                  <a:lnTo>
                    <a:pt x="821554" y="1290"/>
                  </a:lnTo>
                  <a:lnTo>
                    <a:pt x="762000" y="0"/>
                  </a:lnTo>
                  <a:close/>
                </a:path>
                <a:path w="1524000" h="858520">
                  <a:moveTo>
                    <a:pt x="1047810" y="31241"/>
                  </a:moveTo>
                  <a:lnTo>
                    <a:pt x="762000" y="31241"/>
                  </a:lnTo>
                  <a:lnTo>
                    <a:pt x="821936" y="32560"/>
                  </a:lnTo>
                  <a:lnTo>
                    <a:pt x="880537" y="36447"/>
                  </a:lnTo>
                  <a:lnTo>
                    <a:pt x="937615" y="42800"/>
                  </a:lnTo>
                  <a:lnTo>
                    <a:pt x="992983" y="51517"/>
                  </a:lnTo>
                  <a:lnTo>
                    <a:pt x="1046452" y="62495"/>
                  </a:lnTo>
                  <a:lnTo>
                    <a:pt x="1097833" y="75633"/>
                  </a:lnTo>
                  <a:lnTo>
                    <a:pt x="1146940" y="90828"/>
                  </a:lnTo>
                  <a:lnTo>
                    <a:pt x="1193584" y="107978"/>
                  </a:lnTo>
                  <a:lnTo>
                    <a:pt x="1237577" y="126980"/>
                  </a:lnTo>
                  <a:lnTo>
                    <a:pt x="1278731" y="147732"/>
                  </a:lnTo>
                  <a:lnTo>
                    <a:pt x="1316858" y="170132"/>
                  </a:lnTo>
                  <a:lnTo>
                    <a:pt x="1351769" y="194078"/>
                  </a:lnTo>
                  <a:lnTo>
                    <a:pt x="1383278" y="219467"/>
                  </a:lnTo>
                  <a:lnTo>
                    <a:pt x="1411195" y="246196"/>
                  </a:lnTo>
                  <a:lnTo>
                    <a:pt x="1455505" y="303269"/>
                  </a:lnTo>
                  <a:lnTo>
                    <a:pt x="1483194" y="364479"/>
                  </a:lnTo>
                  <a:lnTo>
                    <a:pt x="1492758" y="429005"/>
                  </a:lnTo>
                  <a:lnTo>
                    <a:pt x="1490335" y="461633"/>
                  </a:lnTo>
                  <a:lnTo>
                    <a:pt x="1471521" y="524603"/>
                  </a:lnTo>
                  <a:lnTo>
                    <a:pt x="1435334" y="583846"/>
                  </a:lnTo>
                  <a:lnTo>
                    <a:pt x="1383278" y="638544"/>
                  </a:lnTo>
                  <a:lnTo>
                    <a:pt x="1351769" y="663933"/>
                  </a:lnTo>
                  <a:lnTo>
                    <a:pt x="1316858" y="687879"/>
                  </a:lnTo>
                  <a:lnTo>
                    <a:pt x="1278731" y="710279"/>
                  </a:lnTo>
                  <a:lnTo>
                    <a:pt x="1237577" y="731031"/>
                  </a:lnTo>
                  <a:lnTo>
                    <a:pt x="1193584" y="750033"/>
                  </a:lnTo>
                  <a:lnTo>
                    <a:pt x="1146940" y="767183"/>
                  </a:lnTo>
                  <a:lnTo>
                    <a:pt x="1097833" y="782378"/>
                  </a:lnTo>
                  <a:lnTo>
                    <a:pt x="1046452" y="795516"/>
                  </a:lnTo>
                  <a:lnTo>
                    <a:pt x="992983" y="806494"/>
                  </a:lnTo>
                  <a:lnTo>
                    <a:pt x="937615" y="815211"/>
                  </a:lnTo>
                  <a:lnTo>
                    <a:pt x="880537" y="821564"/>
                  </a:lnTo>
                  <a:lnTo>
                    <a:pt x="821936" y="825451"/>
                  </a:lnTo>
                  <a:lnTo>
                    <a:pt x="762000" y="826769"/>
                  </a:lnTo>
                  <a:lnTo>
                    <a:pt x="1047810" y="826769"/>
                  </a:lnTo>
                  <a:lnTo>
                    <a:pt x="1097124" y="814415"/>
                  </a:lnTo>
                  <a:lnTo>
                    <a:pt x="1146612" y="799450"/>
                  </a:lnTo>
                  <a:lnTo>
                    <a:pt x="1193829" y="782540"/>
                  </a:lnTo>
                  <a:lnTo>
                    <a:pt x="1238607" y="763779"/>
                  </a:lnTo>
                  <a:lnTo>
                    <a:pt x="1280776" y="743263"/>
                  </a:lnTo>
                  <a:lnTo>
                    <a:pt x="1320166" y="721087"/>
                  </a:lnTo>
                  <a:lnTo>
                    <a:pt x="1356608" y="697347"/>
                  </a:lnTo>
                  <a:lnTo>
                    <a:pt x="1389934" y="672138"/>
                  </a:lnTo>
                  <a:lnTo>
                    <a:pt x="1419972" y="645555"/>
                  </a:lnTo>
                  <a:lnTo>
                    <a:pt x="1446555" y="617693"/>
                  </a:lnTo>
                  <a:lnTo>
                    <a:pt x="1488677" y="558514"/>
                  </a:lnTo>
                  <a:lnTo>
                    <a:pt x="1514943" y="495364"/>
                  </a:lnTo>
                  <a:lnTo>
                    <a:pt x="1524000" y="429005"/>
                  </a:lnTo>
                  <a:lnTo>
                    <a:pt x="1521707" y="395473"/>
                  </a:lnTo>
                  <a:lnTo>
                    <a:pt x="1503876" y="330623"/>
                  </a:lnTo>
                  <a:lnTo>
                    <a:pt x="1469513" y="269364"/>
                  </a:lnTo>
                  <a:lnTo>
                    <a:pt x="1419972" y="212456"/>
                  </a:lnTo>
                  <a:lnTo>
                    <a:pt x="1389934" y="185873"/>
                  </a:lnTo>
                  <a:lnTo>
                    <a:pt x="1356608" y="160664"/>
                  </a:lnTo>
                  <a:lnTo>
                    <a:pt x="1320166" y="136924"/>
                  </a:lnTo>
                  <a:lnTo>
                    <a:pt x="1280776" y="114748"/>
                  </a:lnTo>
                  <a:lnTo>
                    <a:pt x="1238607" y="94232"/>
                  </a:lnTo>
                  <a:lnTo>
                    <a:pt x="1193829" y="75471"/>
                  </a:lnTo>
                  <a:lnTo>
                    <a:pt x="1146612" y="58561"/>
                  </a:lnTo>
                  <a:lnTo>
                    <a:pt x="1097124" y="43596"/>
                  </a:lnTo>
                  <a:lnTo>
                    <a:pt x="1047810" y="31241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11</a:t>
            </a:fld>
            <a:endParaRPr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4611" y="836675"/>
            <a:ext cx="8496300" cy="1007744"/>
          </a:xfrm>
          <a:custGeom>
            <a:avLst/>
            <a:gdLst/>
            <a:ahLst/>
            <a:cxnLst/>
            <a:rect l="l" t="t" r="r" b="b"/>
            <a:pathLst>
              <a:path w="8496300" h="1007744">
                <a:moveTo>
                  <a:pt x="8496300" y="0"/>
                </a:moveTo>
                <a:lnTo>
                  <a:pt x="0" y="0"/>
                </a:lnTo>
                <a:lnTo>
                  <a:pt x="0" y="1007363"/>
                </a:lnTo>
                <a:lnTo>
                  <a:pt x="8496300" y="1007363"/>
                </a:lnTo>
                <a:lnTo>
                  <a:pt x="84963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24611" y="836675"/>
            <a:ext cx="8496300" cy="1007744"/>
          </a:xfrm>
          <a:prstGeom prst="rect">
            <a:avLst/>
          </a:prstGeom>
          <a:ln w="12700">
            <a:solidFill>
              <a:srgbClr val="5B9BD4"/>
            </a:solidFill>
          </a:ln>
        </p:spPr>
        <p:txBody>
          <a:bodyPr vert="horz" wrap="square" lIns="0" tIns="25146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980"/>
              </a:spcBef>
            </a:pPr>
            <a:r>
              <a:rPr sz="3000" spc="-5" dirty="0">
                <a:solidFill>
                  <a:srgbClr val="000000"/>
                </a:solidFill>
              </a:rPr>
              <a:t>PIFE</a:t>
            </a:r>
            <a:r>
              <a:rPr sz="3000" spc="-10" dirty="0">
                <a:solidFill>
                  <a:srgbClr val="000000"/>
                </a:solidFill>
              </a:rPr>
              <a:t> </a:t>
            </a:r>
            <a:r>
              <a:rPr sz="3000" dirty="0">
                <a:solidFill>
                  <a:srgbClr val="000000"/>
                </a:solidFill>
              </a:rPr>
              <a:t>–</a:t>
            </a:r>
            <a:r>
              <a:rPr sz="3000" spc="-20" dirty="0">
                <a:solidFill>
                  <a:srgbClr val="000000"/>
                </a:solidFill>
              </a:rPr>
              <a:t> </a:t>
            </a:r>
            <a:r>
              <a:rPr sz="3000" spc="-10" dirty="0">
                <a:solidFill>
                  <a:srgbClr val="000000"/>
                </a:solidFill>
              </a:rPr>
              <a:t>FORMY</a:t>
            </a:r>
            <a:r>
              <a:rPr sz="3000" spc="-35" dirty="0">
                <a:solidFill>
                  <a:srgbClr val="000000"/>
                </a:solidFill>
              </a:rPr>
              <a:t> </a:t>
            </a:r>
            <a:r>
              <a:rPr sz="3000" spc="-5" dirty="0">
                <a:solidFill>
                  <a:srgbClr val="000000"/>
                </a:solidFill>
              </a:rPr>
              <a:t>USŁUG</a:t>
            </a:r>
            <a:endParaRPr sz="3000"/>
          </a:p>
        </p:txBody>
      </p:sp>
      <p:grpSp>
        <p:nvGrpSpPr>
          <p:cNvPr id="4" name="object 4"/>
          <p:cNvGrpSpPr/>
          <p:nvPr/>
        </p:nvGrpSpPr>
        <p:grpSpPr>
          <a:xfrm>
            <a:off x="4177284" y="167639"/>
            <a:ext cx="4966970" cy="1440180"/>
            <a:chOff x="4177284" y="167639"/>
            <a:chExt cx="4966970" cy="144018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91584" y="188975"/>
              <a:ext cx="4852416" cy="58521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77284" y="167639"/>
              <a:ext cx="4966716" cy="62941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24244" y="1074420"/>
              <a:ext cx="2295144" cy="533400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402742" y="1985344"/>
            <a:ext cx="8340090" cy="4142104"/>
          </a:xfrm>
          <a:prstGeom prst="rect">
            <a:avLst/>
          </a:prstGeom>
        </p:spPr>
        <p:txBody>
          <a:bodyPr vert="horz" wrap="square" lIns="0" tIns="15049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185"/>
              </a:spcBef>
            </a:pPr>
            <a:r>
              <a:rPr sz="1800" b="1" dirty="0">
                <a:latin typeface="Arial"/>
                <a:cs typeface="Arial"/>
              </a:rPr>
              <a:t>Partnerstwo</a:t>
            </a:r>
            <a:r>
              <a:rPr sz="1800" b="1" spc="-7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Publiczno-Prywatne</a:t>
            </a:r>
            <a:endParaRPr sz="1800">
              <a:latin typeface="Arial"/>
              <a:cs typeface="Arial"/>
            </a:endParaRPr>
          </a:p>
          <a:p>
            <a:pPr marL="12700" marR="5715" indent="913765" algn="just">
              <a:lnSpc>
                <a:spcPct val="150000"/>
              </a:lnSpc>
              <a:spcBef>
                <a:spcPts val="5"/>
              </a:spcBef>
            </a:pPr>
            <a:r>
              <a:rPr sz="1800" dirty="0">
                <a:latin typeface="Arial MT"/>
                <a:cs typeface="Arial MT"/>
              </a:rPr>
              <a:t>Od </a:t>
            </a:r>
            <a:r>
              <a:rPr sz="1800" spc="-5" dirty="0">
                <a:latin typeface="Arial MT"/>
                <a:cs typeface="Arial MT"/>
              </a:rPr>
              <a:t>1 stycznia 2022 </a:t>
            </a:r>
            <a:r>
              <a:rPr sz="1800" dirty="0">
                <a:latin typeface="Arial MT"/>
                <a:cs typeface="Arial MT"/>
              </a:rPr>
              <a:t>roku </a:t>
            </a:r>
            <a:r>
              <a:rPr sz="1800" spc="-5" dirty="0">
                <a:latin typeface="Arial MT"/>
                <a:cs typeface="Arial MT"/>
              </a:rPr>
              <a:t>w Głównym Punkcie Informacyjnym Funduszy 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Europejskich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w </a:t>
            </a:r>
            <a:r>
              <a:rPr sz="1800" dirty="0">
                <a:latin typeface="Arial MT"/>
                <a:cs typeface="Arial MT"/>
              </a:rPr>
              <a:t>Lublinie </a:t>
            </a:r>
            <a:r>
              <a:rPr sz="1800" spc="-160" dirty="0">
                <a:latin typeface="Arial MT"/>
                <a:cs typeface="Arial MT"/>
              </a:rPr>
              <a:t>pracę</a:t>
            </a:r>
            <a:r>
              <a:rPr sz="1800" spc="-155" dirty="0">
                <a:latin typeface="Arial MT"/>
                <a:cs typeface="Arial MT"/>
              </a:rPr>
              <a:t> </a:t>
            </a:r>
            <a:r>
              <a:rPr sz="1800" spc="-85" dirty="0">
                <a:latin typeface="Arial MT"/>
                <a:cs typeface="Arial MT"/>
              </a:rPr>
              <a:t>rozpoczęli </a:t>
            </a:r>
            <a:r>
              <a:rPr sz="1800" spc="-5" dirty="0">
                <a:latin typeface="Arial MT"/>
                <a:cs typeface="Arial MT"/>
              </a:rPr>
              <a:t>konsultanci ds. partnerstwa publiczno- 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prywatnego</a:t>
            </a:r>
            <a:r>
              <a:rPr sz="1800" spc="4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(PPP).</a:t>
            </a:r>
            <a:endParaRPr sz="1800">
              <a:latin typeface="Arial MT"/>
              <a:cs typeface="Arial MT"/>
            </a:endParaRPr>
          </a:p>
          <a:p>
            <a:pPr marL="12700" marR="5080" indent="913765" algn="just">
              <a:lnSpc>
                <a:spcPct val="150000"/>
              </a:lnSpc>
            </a:pPr>
            <a:r>
              <a:rPr sz="1800" spc="-5" dirty="0">
                <a:latin typeface="Arial MT"/>
                <a:cs typeface="Arial MT"/>
              </a:rPr>
              <a:t>Partnerstwo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publiczno-prywatne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pozwala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na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wykorzystanie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kapitału, 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wiedzy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i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75" dirty="0">
                <a:latin typeface="Arial MT"/>
                <a:cs typeface="Arial MT"/>
              </a:rPr>
              <a:t>doświadczenia</a:t>
            </a:r>
            <a:r>
              <a:rPr sz="1800" spc="-70" dirty="0">
                <a:latin typeface="Arial MT"/>
                <a:cs typeface="Arial MT"/>
              </a:rPr>
              <a:t> </a:t>
            </a:r>
            <a:r>
              <a:rPr sz="1800" spc="-60" dirty="0">
                <a:latin typeface="Arial MT"/>
                <a:cs typeface="Arial MT"/>
              </a:rPr>
              <a:t>przedsiębiorców</a:t>
            </a:r>
            <a:r>
              <a:rPr sz="1800" spc="-5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w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realizacji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i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finansowaniu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inwestycji </a:t>
            </a:r>
            <a:r>
              <a:rPr sz="1800" spc="-49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publicznych. </a:t>
            </a:r>
            <a:r>
              <a:rPr sz="1800" dirty="0">
                <a:latin typeface="Arial MT"/>
                <a:cs typeface="Arial MT"/>
              </a:rPr>
              <a:t>W ten </a:t>
            </a:r>
            <a:r>
              <a:rPr sz="1800" spc="-5" dirty="0">
                <a:latin typeface="Arial MT"/>
                <a:cs typeface="Arial MT"/>
              </a:rPr>
              <a:t>sposób </a:t>
            </a:r>
            <a:r>
              <a:rPr sz="1800" spc="-185" dirty="0">
                <a:latin typeface="Arial MT"/>
                <a:cs typeface="Arial MT"/>
              </a:rPr>
              <a:t>można</a:t>
            </a:r>
            <a:r>
              <a:rPr sz="1800" spc="-180" dirty="0">
                <a:latin typeface="Arial MT"/>
                <a:cs typeface="Arial MT"/>
              </a:rPr>
              <a:t> </a:t>
            </a:r>
            <a:r>
              <a:rPr sz="1800" spc="-95" dirty="0">
                <a:latin typeface="Arial MT"/>
                <a:cs typeface="Arial MT"/>
              </a:rPr>
              <a:t>dostarczać </a:t>
            </a:r>
            <a:r>
              <a:rPr sz="1800" spc="-5" dirty="0">
                <a:latin typeface="Arial MT"/>
                <a:cs typeface="Arial MT"/>
              </a:rPr>
              <a:t>wysokiej </a:t>
            </a:r>
            <a:r>
              <a:rPr sz="1800" spc="-130" dirty="0">
                <a:latin typeface="Arial MT"/>
                <a:cs typeface="Arial MT"/>
              </a:rPr>
              <a:t>jakości </a:t>
            </a:r>
            <a:r>
              <a:rPr sz="1800" spc="-5" dirty="0">
                <a:latin typeface="Arial MT"/>
                <a:cs typeface="Arial MT"/>
              </a:rPr>
              <a:t>usługi publiczne. 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95" dirty="0">
                <a:latin typeface="Arial MT"/>
                <a:cs typeface="Arial MT"/>
              </a:rPr>
              <a:t>Włączenie</a:t>
            </a:r>
            <a:r>
              <a:rPr sz="1800" spc="-9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do</a:t>
            </a:r>
            <a:r>
              <a:rPr sz="1800" spc="49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tego typu </a:t>
            </a:r>
            <a:r>
              <a:rPr sz="1800" spc="-200" dirty="0">
                <a:latin typeface="Arial MT"/>
                <a:cs typeface="Arial MT"/>
              </a:rPr>
              <a:t>przedsięwzięć</a:t>
            </a:r>
            <a:r>
              <a:rPr sz="1800" spc="10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finansowania </a:t>
            </a:r>
            <a:r>
              <a:rPr sz="1800" dirty="0">
                <a:latin typeface="Arial MT"/>
                <a:cs typeface="Arial MT"/>
              </a:rPr>
              <a:t>z </a:t>
            </a:r>
            <a:r>
              <a:rPr sz="1800" spc="-5" dirty="0">
                <a:latin typeface="Arial MT"/>
                <a:cs typeface="Arial MT"/>
              </a:rPr>
              <a:t>Funduszy Europejskich 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25" dirty="0">
                <a:latin typeface="Arial MT"/>
                <a:cs typeface="Arial MT"/>
              </a:rPr>
              <a:t>(tzw. </a:t>
            </a:r>
            <a:r>
              <a:rPr sz="1800" dirty="0">
                <a:latin typeface="Arial MT"/>
                <a:cs typeface="Arial MT"/>
              </a:rPr>
              <a:t>formuła </a:t>
            </a:r>
            <a:r>
              <a:rPr sz="1800" spc="-5" dirty="0">
                <a:latin typeface="Arial MT"/>
                <a:cs typeface="Arial MT"/>
              </a:rPr>
              <a:t>hybrydowa) dodatkowo </a:t>
            </a:r>
            <a:r>
              <a:rPr sz="1800" spc="-105" dirty="0">
                <a:latin typeface="Arial MT"/>
                <a:cs typeface="Arial MT"/>
              </a:rPr>
              <a:t>zwiększa</a:t>
            </a:r>
            <a:r>
              <a:rPr sz="1800" spc="-1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ich </a:t>
            </a:r>
            <a:r>
              <a:rPr sz="1800" spc="-170" dirty="0">
                <a:latin typeface="Arial MT"/>
                <a:cs typeface="Arial MT"/>
              </a:rPr>
              <a:t>efektywność</a:t>
            </a:r>
            <a:r>
              <a:rPr sz="1800" spc="-16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i </a:t>
            </a:r>
            <a:r>
              <a:rPr sz="1800" spc="-120" dirty="0">
                <a:latin typeface="Arial MT"/>
                <a:cs typeface="Arial MT"/>
              </a:rPr>
              <a:t>płynące</a:t>
            </a:r>
            <a:r>
              <a:rPr sz="1800" spc="-114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z </a:t>
            </a:r>
            <a:r>
              <a:rPr sz="1800" spc="-5" dirty="0">
                <a:latin typeface="Arial MT"/>
                <a:cs typeface="Arial MT"/>
              </a:rPr>
              <a:t>ich 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realizacji</a:t>
            </a:r>
            <a:r>
              <a:rPr sz="1800" spc="15" dirty="0">
                <a:latin typeface="Arial MT"/>
                <a:cs typeface="Arial MT"/>
              </a:rPr>
              <a:t> </a:t>
            </a:r>
            <a:r>
              <a:rPr sz="1800" spc="-120" dirty="0">
                <a:latin typeface="Arial MT"/>
                <a:cs typeface="Arial MT"/>
              </a:rPr>
              <a:t>korzyści</a:t>
            </a:r>
            <a:r>
              <a:rPr sz="1800" spc="2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przede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wszystkim</a:t>
            </a:r>
            <a:r>
              <a:rPr sz="1800" spc="5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dla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strony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publicznej.</a:t>
            </a:r>
            <a:endParaRPr sz="18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4611" y="836675"/>
            <a:ext cx="8496300" cy="1007744"/>
          </a:xfrm>
          <a:custGeom>
            <a:avLst/>
            <a:gdLst/>
            <a:ahLst/>
            <a:cxnLst/>
            <a:rect l="l" t="t" r="r" b="b"/>
            <a:pathLst>
              <a:path w="8496300" h="1007744">
                <a:moveTo>
                  <a:pt x="8496300" y="0"/>
                </a:moveTo>
                <a:lnTo>
                  <a:pt x="0" y="0"/>
                </a:lnTo>
                <a:lnTo>
                  <a:pt x="0" y="1007363"/>
                </a:lnTo>
                <a:lnTo>
                  <a:pt x="8496300" y="1007363"/>
                </a:lnTo>
                <a:lnTo>
                  <a:pt x="84963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24611" y="836675"/>
            <a:ext cx="8496300" cy="1007744"/>
          </a:xfrm>
          <a:prstGeom prst="rect">
            <a:avLst/>
          </a:prstGeom>
          <a:ln w="12700">
            <a:solidFill>
              <a:srgbClr val="5B9BD4"/>
            </a:solidFill>
          </a:ln>
        </p:spPr>
        <p:txBody>
          <a:bodyPr vert="horz" wrap="square" lIns="0" tIns="25146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980"/>
              </a:spcBef>
            </a:pPr>
            <a:r>
              <a:rPr sz="3000" spc="-5" dirty="0">
                <a:solidFill>
                  <a:srgbClr val="000000"/>
                </a:solidFill>
              </a:rPr>
              <a:t>PIFE</a:t>
            </a:r>
            <a:r>
              <a:rPr sz="3000" spc="-10" dirty="0">
                <a:solidFill>
                  <a:srgbClr val="000000"/>
                </a:solidFill>
              </a:rPr>
              <a:t> </a:t>
            </a:r>
            <a:r>
              <a:rPr sz="3000" dirty="0">
                <a:solidFill>
                  <a:srgbClr val="000000"/>
                </a:solidFill>
              </a:rPr>
              <a:t>–</a:t>
            </a:r>
            <a:r>
              <a:rPr sz="3000" spc="-20" dirty="0">
                <a:solidFill>
                  <a:srgbClr val="000000"/>
                </a:solidFill>
              </a:rPr>
              <a:t> </a:t>
            </a:r>
            <a:r>
              <a:rPr sz="3000" spc="-10" dirty="0">
                <a:solidFill>
                  <a:srgbClr val="000000"/>
                </a:solidFill>
              </a:rPr>
              <a:t>FORMY</a:t>
            </a:r>
            <a:r>
              <a:rPr sz="3000" spc="-35" dirty="0">
                <a:solidFill>
                  <a:srgbClr val="000000"/>
                </a:solidFill>
              </a:rPr>
              <a:t> </a:t>
            </a:r>
            <a:r>
              <a:rPr sz="3000" spc="-5" dirty="0">
                <a:solidFill>
                  <a:srgbClr val="000000"/>
                </a:solidFill>
              </a:rPr>
              <a:t>USŁUG</a:t>
            </a:r>
            <a:endParaRPr sz="3000"/>
          </a:p>
        </p:txBody>
      </p:sp>
      <p:grpSp>
        <p:nvGrpSpPr>
          <p:cNvPr id="4" name="object 4"/>
          <p:cNvGrpSpPr/>
          <p:nvPr/>
        </p:nvGrpSpPr>
        <p:grpSpPr>
          <a:xfrm>
            <a:off x="4177284" y="167639"/>
            <a:ext cx="4966970" cy="1440180"/>
            <a:chOff x="4177284" y="167639"/>
            <a:chExt cx="4966970" cy="144018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91584" y="188975"/>
              <a:ext cx="4852416" cy="58521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77284" y="167639"/>
              <a:ext cx="4966716" cy="62941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24244" y="1074420"/>
              <a:ext cx="2295144" cy="533400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402742" y="2123008"/>
            <a:ext cx="8339455" cy="40049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Arial"/>
                <a:cs typeface="Arial"/>
              </a:rPr>
              <a:t>Partnerstwo</a:t>
            </a:r>
            <a:r>
              <a:rPr sz="1800" b="1" spc="-6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Publiczno-Prywatne</a:t>
            </a:r>
            <a:r>
              <a:rPr sz="1800" b="1" spc="-5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cd.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800">
              <a:latin typeface="Arial"/>
              <a:cs typeface="Arial"/>
            </a:endParaRPr>
          </a:p>
          <a:p>
            <a:pPr marL="12700" marR="5080" indent="913765" algn="just">
              <a:lnSpc>
                <a:spcPct val="150000"/>
              </a:lnSpc>
            </a:pPr>
            <a:r>
              <a:rPr sz="1800" spc="-5" dirty="0">
                <a:latin typeface="Arial MT"/>
                <a:cs typeface="Arial MT"/>
              </a:rPr>
              <a:t>Konsultanci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w</a:t>
            </a:r>
            <a:r>
              <a:rPr sz="1800" dirty="0">
                <a:latin typeface="Arial MT"/>
                <a:cs typeface="Arial MT"/>
              </a:rPr>
              <a:t> GPI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spc="-200" dirty="0">
                <a:latin typeface="Arial MT"/>
                <a:cs typeface="Arial MT"/>
              </a:rPr>
              <a:t>wyjaśnią,</a:t>
            </a:r>
            <a:r>
              <a:rPr sz="1800" spc="-19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czym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jest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PPP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i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jakie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daje</a:t>
            </a:r>
            <a:r>
              <a:rPr sz="1800" spc="490" dirty="0">
                <a:latin typeface="Arial MT"/>
                <a:cs typeface="Arial MT"/>
              </a:rPr>
              <a:t> </a:t>
            </a:r>
            <a:r>
              <a:rPr sz="1800" spc="-105" dirty="0">
                <a:latin typeface="Arial MT"/>
                <a:cs typeface="Arial MT"/>
              </a:rPr>
              <a:t>korzyści, </a:t>
            </a:r>
            <a:r>
              <a:rPr sz="1800" spc="-100" dirty="0">
                <a:latin typeface="Arial MT"/>
                <a:cs typeface="Arial MT"/>
              </a:rPr>
              <a:t> </a:t>
            </a:r>
            <a:r>
              <a:rPr sz="1800" spc="-105" dirty="0">
                <a:latin typeface="Arial MT"/>
                <a:cs typeface="Arial MT"/>
              </a:rPr>
              <a:t>wstępnie</a:t>
            </a:r>
            <a:r>
              <a:rPr sz="1800" spc="290" dirty="0">
                <a:latin typeface="Arial MT"/>
                <a:cs typeface="Arial MT"/>
              </a:rPr>
              <a:t> </a:t>
            </a:r>
            <a:r>
              <a:rPr sz="1800" spc="-65" dirty="0">
                <a:latin typeface="Arial MT"/>
                <a:cs typeface="Arial MT"/>
              </a:rPr>
              <a:t>przeanalizują </a:t>
            </a:r>
            <a:r>
              <a:rPr sz="1800" spc="-185" dirty="0">
                <a:latin typeface="Arial MT"/>
                <a:cs typeface="Arial MT"/>
              </a:rPr>
              <a:t>możliwości</a:t>
            </a:r>
            <a:r>
              <a:rPr sz="1800" spc="13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realizacji projektu </a:t>
            </a:r>
            <a:r>
              <a:rPr sz="1800" dirty="0">
                <a:latin typeface="Arial MT"/>
                <a:cs typeface="Arial MT"/>
              </a:rPr>
              <a:t>w tej </a:t>
            </a:r>
            <a:r>
              <a:rPr sz="1800" spc="-5" dirty="0">
                <a:latin typeface="Arial MT"/>
                <a:cs typeface="Arial MT"/>
              </a:rPr>
              <a:t>formule oraz </a:t>
            </a:r>
            <a:r>
              <a:rPr sz="1800" spc="-290" dirty="0">
                <a:latin typeface="Arial MT"/>
                <a:cs typeface="Arial MT"/>
              </a:rPr>
              <a:t>wskażą </a:t>
            </a:r>
            <a:r>
              <a:rPr sz="1800" spc="-285" dirty="0">
                <a:latin typeface="Arial MT"/>
                <a:cs typeface="Arial MT"/>
              </a:rPr>
              <a:t> </a:t>
            </a:r>
            <a:r>
              <a:rPr sz="1800" spc="-50" dirty="0">
                <a:latin typeface="Arial MT"/>
                <a:cs typeface="Arial MT"/>
              </a:rPr>
              <a:t>ew.</a:t>
            </a:r>
            <a:r>
              <a:rPr sz="1800" spc="4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programy</a:t>
            </a:r>
            <a:r>
              <a:rPr sz="1800" spc="20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operacyjne,</a:t>
            </a:r>
            <a:r>
              <a:rPr sz="1800" spc="4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które </a:t>
            </a:r>
            <a:r>
              <a:rPr sz="1800" spc="-100" dirty="0">
                <a:latin typeface="Arial MT"/>
                <a:cs typeface="Arial MT"/>
              </a:rPr>
              <a:t>pozwalają</a:t>
            </a:r>
            <a:r>
              <a:rPr sz="1800" spc="50" dirty="0">
                <a:latin typeface="Arial MT"/>
                <a:cs typeface="Arial MT"/>
              </a:rPr>
              <a:t> </a:t>
            </a:r>
            <a:r>
              <a:rPr sz="1800" spc="-254" dirty="0">
                <a:latin typeface="Arial MT"/>
                <a:cs typeface="Arial MT"/>
              </a:rPr>
              <a:t>włączyć</a:t>
            </a:r>
            <a:r>
              <a:rPr sz="1800" spc="-18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do</a:t>
            </a:r>
            <a:r>
              <a:rPr sz="1800" spc="1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projektu</a:t>
            </a:r>
            <a:r>
              <a:rPr sz="1800" spc="20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finansowanie</a:t>
            </a:r>
            <a:endParaRPr sz="1800">
              <a:latin typeface="Arial MT"/>
              <a:cs typeface="Arial MT"/>
            </a:endParaRPr>
          </a:p>
          <a:p>
            <a:pPr marL="12700" algn="just">
              <a:lnSpc>
                <a:spcPct val="100000"/>
              </a:lnSpc>
              <a:spcBef>
                <a:spcPts val="1080"/>
              </a:spcBef>
            </a:pPr>
            <a:r>
              <a:rPr sz="1800" dirty="0">
                <a:latin typeface="Arial MT"/>
                <a:cs typeface="Arial MT"/>
              </a:rPr>
              <a:t>z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Funduszy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Europejskich.</a:t>
            </a:r>
            <a:endParaRPr sz="1800">
              <a:latin typeface="Arial MT"/>
              <a:cs typeface="Arial MT"/>
            </a:endParaRPr>
          </a:p>
          <a:p>
            <a:pPr marL="12700" marR="5715" indent="913765" algn="just">
              <a:lnSpc>
                <a:spcPct val="150000"/>
              </a:lnSpc>
            </a:pPr>
            <a:r>
              <a:rPr sz="1800" spc="-5" dirty="0">
                <a:latin typeface="Arial MT"/>
                <a:cs typeface="Arial MT"/>
              </a:rPr>
              <a:t>Konsultanci </a:t>
            </a:r>
            <a:r>
              <a:rPr sz="1800" spc="-215" dirty="0">
                <a:latin typeface="Arial MT"/>
                <a:cs typeface="Arial MT"/>
              </a:rPr>
              <a:t>świadczą</a:t>
            </a:r>
            <a:r>
              <a:rPr sz="1800" spc="-2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usługi zarówno </a:t>
            </a:r>
            <a:r>
              <a:rPr sz="1800" dirty="0">
                <a:latin typeface="Arial MT"/>
                <a:cs typeface="Arial MT"/>
              </a:rPr>
              <a:t>w </a:t>
            </a:r>
            <a:r>
              <a:rPr sz="1800" spc="-5" dirty="0">
                <a:latin typeface="Arial MT"/>
                <a:cs typeface="Arial MT"/>
              </a:rPr>
              <a:t>siedzibie </a:t>
            </a:r>
            <a:r>
              <a:rPr sz="1800" dirty="0">
                <a:latin typeface="Arial MT"/>
                <a:cs typeface="Arial MT"/>
              </a:rPr>
              <a:t>GPI, </a:t>
            </a:r>
            <a:r>
              <a:rPr sz="1800" spc="-5" dirty="0">
                <a:latin typeface="Arial MT"/>
                <a:cs typeface="Arial MT"/>
              </a:rPr>
              <a:t>jak </a:t>
            </a:r>
            <a:r>
              <a:rPr sz="1800" spc="-135" dirty="0">
                <a:latin typeface="Arial MT"/>
                <a:cs typeface="Arial MT"/>
              </a:rPr>
              <a:t>również </a:t>
            </a:r>
            <a:r>
              <a:rPr sz="1800" spc="-5" dirty="0">
                <a:latin typeface="Arial MT"/>
                <a:cs typeface="Arial MT"/>
              </a:rPr>
              <a:t>poza 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105" dirty="0">
                <a:latin typeface="Arial MT"/>
                <a:cs typeface="Arial MT"/>
              </a:rPr>
              <a:t>siedzibą</a:t>
            </a:r>
            <a:r>
              <a:rPr sz="1800" spc="29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Punktu</a:t>
            </a:r>
            <a:r>
              <a:rPr sz="1800" spc="50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–</a:t>
            </a:r>
            <a:r>
              <a:rPr sz="1800" spc="5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w</a:t>
            </a:r>
            <a:r>
              <a:rPr sz="1800" spc="49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formie</a:t>
            </a:r>
            <a:r>
              <a:rPr sz="1800" spc="500" dirty="0">
                <a:latin typeface="Arial MT"/>
                <a:cs typeface="Arial MT"/>
              </a:rPr>
              <a:t> </a:t>
            </a:r>
            <a:r>
              <a:rPr sz="1800" spc="-15" dirty="0">
                <a:latin typeface="Arial MT"/>
                <a:cs typeface="Arial MT"/>
              </a:rPr>
              <a:t>warsztatów,</a:t>
            </a:r>
            <a:r>
              <a:rPr sz="1800" spc="470" dirty="0">
                <a:latin typeface="Arial MT"/>
                <a:cs typeface="Arial MT"/>
              </a:rPr>
              <a:t> </a:t>
            </a:r>
            <a:r>
              <a:rPr sz="1800" spc="-105" dirty="0">
                <a:latin typeface="Arial MT"/>
                <a:cs typeface="Arial MT"/>
              </a:rPr>
              <a:t>szkoleń,</a:t>
            </a:r>
            <a:r>
              <a:rPr sz="1800" spc="29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czy</a:t>
            </a:r>
            <a:r>
              <a:rPr sz="1800" spc="500" dirty="0">
                <a:latin typeface="Arial MT"/>
                <a:cs typeface="Arial MT"/>
              </a:rPr>
              <a:t> </a:t>
            </a:r>
            <a:r>
              <a:rPr sz="1800" spc="-120" dirty="0">
                <a:latin typeface="Arial MT"/>
                <a:cs typeface="Arial MT"/>
              </a:rPr>
              <a:t>spotkań</a:t>
            </a:r>
            <a:r>
              <a:rPr sz="1800" spc="26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indywidulanych </a:t>
            </a:r>
            <a:r>
              <a:rPr sz="1800" dirty="0">
                <a:latin typeface="Arial MT"/>
                <a:cs typeface="Arial MT"/>
              </a:rPr>
              <a:t> z  </a:t>
            </a:r>
            <a:r>
              <a:rPr sz="1800" spc="21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promotorami</a:t>
            </a:r>
            <a:r>
              <a:rPr sz="1800" spc="122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projektów</a:t>
            </a:r>
            <a:r>
              <a:rPr sz="1800" spc="605" dirty="0">
                <a:latin typeface="Arial MT"/>
                <a:cs typeface="Arial MT"/>
              </a:rPr>
              <a:t>  </a:t>
            </a:r>
            <a:r>
              <a:rPr sz="1800" dirty="0">
                <a:latin typeface="Arial MT"/>
                <a:cs typeface="Arial MT"/>
              </a:rPr>
              <a:t>(w   </a:t>
            </a:r>
            <a:r>
              <a:rPr sz="1800" spc="18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formule   </a:t>
            </a:r>
            <a:r>
              <a:rPr sz="1800" spc="21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stacjonarnej</a:t>
            </a:r>
            <a:r>
              <a:rPr sz="1800" spc="600" dirty="0">
                <a:latin typeface="Arial MT"/>
                <a:cs typeface="Arial MT"/>
              </a:rPr>
              <a:t>  </a:t>
            </a:r>
            <a:r>
              <a:rPr sz="1800" spc="-5" dirty="0">
                <a:latin typeface="Arial MT"/>
                <a:cs typeface="Arial MT"/>
              </a:rPr>
              <a:t>i</a:t>
            </a:r>
            <a:r>
              <a:rPr sz="1800" spc="600" dirty="0">
                <a:latin typeface="Arial MT"/>
                <a:cs typeface="Arial MT"/>
              </a:rPr>
              <a:t> </a:t>
            </a:r>
            <a:r>
              <a:rPr sz="1800" spc="60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on</a:t>
            </a:r>
            <a:r>
              <a:rPr sz="1800" spc="605" dirty="0">
                <a:latin typeface="Arial MT"/>
                <a:cs typeface="Arial MT"/>
              </a:rPr>
              <a:t>  </a:t>
            </a:r>
            <a:r>
              <a:rPr sz="1800" dirty="0">
                <a:latin typeface="Arial MT"/>
                <a:cs typeface="Arial MT"/>
              </a:rPr>
              <a:t>line)   </a:t>
            </a:r>
            <a:r>
              <a:rPr sz="1800" spc="21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oraz </a:t>
            </a:r>
            <a:r>
              <a:rPr sz="1800" spc="-49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w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trybie</a:t>
            </a:r>
            <a:r>
              <a:rPr sz="1800" spc="1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komunikacji</a:t>
            </a:r>
            <a:r>
              <a:rPr sz="1800" spc="1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elektronicznej.</a:t>
            </a:r>
            <a:endParaRPr sz="18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3631" y="836675"/>
            <a:ext cx="8950960" cy="1007744"/>
          </a:xfrm>
          <a:custGeom>
            <a:avLst/>
            <a:gdLst/>
            <a:ahLst/>
            <a:cxnLst/>
            <a:rect l="l" t="t" r="r" b="b"/>
            <a:pathLst>
              <a:path w="8950960" h="1007744">
                <a:moveTo>
                  <a:pt x="8950452" y="0"/>
                </a:moveTo>
                <a:lnTo>
                  <a:pt x="0" y="0"/>
                </a:lnTo>
                <a:lnTo>
                  <a:pt x="0" y="1007363"/>
                </a:lnTo>
                <a:lnTo>
                  <a:pt x="8950452" y="1007363"/>
                </a:lnTo>
                <a:lnTo>
                  <a:pt x="895045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3631" y="836675"/>
            <a:ext cx="8950960" cy="1007744"/>
          </a:xfrm>
          <a:prstGeom prst="rect">
            <a:avLst/>
          </a:prstGeom>
          <a:ln w="12700">
            <a:solidFill>
              <a:srgbClr val="5B9BD4"/>
            </a:solidFill>
          </a:ln>
        </p:spPr>
        <p:txBody>
          <a:bodyPr vert="horz" wrap="square" lIns="0" tIns="251460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1980"/>
              </a:spcBef>
            </a:pPr>
            <a:r>
              <a:rPr sz="3000" spc="-5" dirty="0">
                <a:solidFill>
                  <a:srgbClr val="000000"/>
                </a:solidFill>
              </a:rPr>
              <a:t>PIFE</a:t>
            </a:r>
            <a:r>
              <a:rPr sz="3000" spc="-20" dirty="0">
                <a:solidFill>
                  <a:srgbClr val="000000"/>
                </a:solidFill>
              </a:rPr>
              <a:t> </a:t>
            </a:r>
            <a:r>
              <a:rPr sz="3000" dirty="0">
                <a:solidFill>
                  <a:srgbClr val="000000"/>
                </a:solidFill>
              </a:rPr>
              <a:t>–</a:t>
            </a:r>
            <a:r>
              <a:rPr sz="3000" spc="-25" dirty="0">
                <a:solidFill>
                  <a:srgbClr val="000000"/>
                </a:solidFill>
              </a:rPr>
              <a:t> </a:t>
            </a:r>
            <a:r>
              <a:rPr sz="3000" spc="-5" dirty="0">
                <a:solidFill>
                  <a:srgbClr val="000000"/>
                </a:solidFill>
              </a:rPr>
              <a:t>FORMY</a:t>
            </a:r>
            <a:r>
              <a:rPr sz="3000" spc="-35" dirty="0">
                <a:solidFill>
                  <a:srgbClr val="000000"/>
                </a:solidFill>
              </a:rPr>
              <a:t> </a:t>
            </a:r>
            <a:r>
              <a:rPr sz="3000" dirty="0">
                <a:solidFill>
                  <a:srgbClr val="000000"/>
                </a:solidFill>
              </a:rPr>
              <a:t>USŁUG</a:t>
            </a:r>
            <a:endParaRPr sz="3000"/>
          </a:p>
        </p:txBody>
      </p:sp>
      <p:grpSp>
        <p:nvGrpSpPr>
          <p:cNvPr id="4" name="object 4"/>
          <p:cNvGrpSpPr/>
          <p:nvPr/>
        </p:nvGrpSpPr>
        <p:grpSpPr>
          <a:xfrm>
            <a:off x="4177284" y="167639"/>
            <a:ext cx="4966970" cy="1440180"/>
            <a:chOff x="4177284" y="167639"/>
            <a:chExt cx="4966970" cy="144018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91584" y="188975"/>
              <a:ext cx="4852416" cy="58521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77284" y="167639"/>
              <a:ext cx="4966716" cy="62941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24244" y="1074420"/>
              <a:ext cx="2295144" cy="533400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181762" y="1985344"/>
            <a:ext cx="8357870" cy="4371340"/>
          </a:xfrm>
          <a:prstGeom prst="rect">
            <a:avLst/>
          </a:prstGeom>
        </p:spPr>
        <p:txBody>
          <a:bodyPr vert="horz" wrap="square" lIns="0" tIns="150495" rIns="0" bIns="0" rtlCol="0">
            <a:spAutoFit/>
          </a:bodyPr>
          <a:lstStyle/>
          <a:p>
            <a:pPr marL="2432685">
              <a:lnSpc>
                <a:spcPct val="100000"/>
              </a:lnSpc>
              <a:spcBef>
                <a:spcPts val="1185"/>
              </a:spcBef>
            </a:pPr>
            <a:r>
              <a:rPr sz="1800" b="1" dirty="0">
                <a:latin typeface="Arial"/>
                <a:cs typeface="Arial"/>
              </a:rPr>
              <a:t>Partnerstwo</a:t>
            </a:r>
            <a:r>
              <a:rPr sz="1800" b="1" spc="-5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Publiczno-Prywatne,</a:t>
            </a:r>
            <a:r>
              <a:rPr sz="1800" b="1" spc="-5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cd.</a:t>
            </a:r>
            <a:endParaRPr sz="1800">
              <a:latin typeface="Arial"/>
              <a:cs typeface="Arial"/>
            </a:endParaRPr>
          </a:p>
          <a:p>
            <a:pPr marL="12700" marR="5080" indent="914400">
              <a:lnSpc>
                <a:spcPct val="150000"/>
              </a:lnSpc>
              <a:spcBef>
                <a:spcPts val="5"/>
              </a:spcBef>
            </a:pPr>
            <a:r>
              <a:rPr sz="1800" spc="-95" dirty="0">
                <a:latin typeface="Arial MT"/>
                <a:cs typeface="Arial MT"/>
              </a:rPr>
              <a:t>Zachęcamy </a:t>
            </a:r>
            <a:r>
              <a:rPr sz="1800" spc="-125" dirty="0">
                <a:latin typeface="Arial MT"/>
                <a:cs typeface="Arial MT"/>
              </a:rPr>
              <a:t>Państwa</a:t>
            </a:r>
            <a:r>
              <a:rPr sz="1800" spc="-12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do korzystania </a:t>
            </a:r>
            <a:r>
              <a:rPr sz="1800" dirty="0">
                <a:latin typeface="Arial MT"/>
                <a:cs typeface="Arial MT"/>
              </a:rPr>
              <a:t>ze </a:t>
            </a:r>
            <a:r>
              <a:rPr sz="1800" spc="-10" dirty="0">
                <a:latin typeface="Arial MT"/>
                <a:cs typeface="Arial MT"/>
              </a:rPr>
              <a:t>wsparcia </a:t>
            </a:r>
            <a:r>
              <a:rPr sz="1800" spc="-5" dirty="0">
                <a:latin typeface="Arial MT"/>
                <a:cs typeface="Arial MT"/>
              </a:rPr>
              <a:t>specjalistów </a:t>
            </a:r>
            <a:r>
              <a:rPr sz="1800" dirty="0">
                <a:latin typeface="Arial MT"/>
                <a:cs typeface="Arial MT"/>
              </a:rPr>
              <a:t>w PIFE. 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spc="-80" dirty="0">
                <a:latin typeface="Arial MT"/>
                <a:cs typeface="Arial MT"/>
              </a:rPr>
              <a:t>Jednocześnie</a:t>
            </a:r>
            <a:r>
              <a:rPr sz="1800" spc="15" dirty="0">
                <a:latin typeface="Arial MT"/>
                <a:cs typeface="Arial MT"/>
              </a:rPr>
              <a:t> </a:t>
            </a:r>
            <a:r>
              <a:rPr sz="1800" spc="-85" dirty="0">
                <a:latin typeface="Arial MT"/>
                <a:cs typeface="Arial MT"/>
              </a:rPr>
              <a:t>informuję,</a:t>
            </a:r>
            <a:r>
              <a:rPr sz="1800" spc="15" dirty="0">
                <a:latin typeface="Arial MT"/>
                <a:cs typeface="Arial MT"/>
              </a:rPr>
              <a:t> </a:t>
            </a:r>
            <a:r>
              <a:rPr sz="1800" spc="-450" dirty="0">
                <a:latin typeface="Arial MT"/>
                <a:cs typeface="Arial MT"/>
              </a:rPr>
              <a:t>że</a:t>
            </a:r>
            <a:r>
              <a:rPr sz="1800" spc="-44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konsultanci</a:t>
            </a:r>
            <a:r>
              <a:rPr sz="1800" spc="2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ds.</a:t>
            </a:r>
            <a:r>
              <a:rPr sz="1800" dirty="0">
                <a:latin typeface="Arial MT"/>
                <a:cs typeface="Arial MT"/>
              </a:rPr>
              <a:t> PPP</a:t>
            </a:r>
            <a:r>
              <a:rPr sz="1800" spc="-35" dirty="0">
                <a:latin typeface="Arial MT"/>
                <a:cs typeface="Arial MT"/>
              </a:rPr>
              <a:t> </a:t>
            </a:r>
            <a:r>
              <a:rPr sz="1800" spc="-95" dirty="0">
                <a:latin typeface="Arial MT"/>
                <a:cs typeface="Arial MT"/>
              </a:rPr>
              <a:t>pozostają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do </a:t>
            </a:r>
            <a:r>
              <a:rPr sz="1800" spc="-125" dirty="0">
                <a:latin typeface="Arial MT"/>
                <a:cs typeface="Arial MT"/>
              </a:rPr>
              <a:t>Państwa</a:t>
            </a:r>
            <a:r>
              <a:rPr sz="1800" spc="45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dyspozycji. </a:t>
            </a:r>
            <a:r>
              <a:rPr sz="1800" spc="-49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Kontakt </a:t>
            </a:r>
            <a:r>
              <a:rPr sz="1800" dirty="0">
                <a:latin typeface="Arial MT"/>
                <a:cs typeface="Arial MT"/>
              </a:rPr>
              <a:t>w</a:t>
            </a:r>
            <a:r>
              <a:rPr sz="1800" spc="-5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sprawie</a:t>
            </a:r>
            <a:r>
              <a:rPr sz="1800" spc="3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projektów</a:t>
            </a:r>
            <a:r>
              <a:rPr sz="1800" spc="1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PPP</a:t>
            </a:r>
            <a:r>
              <a:rPr sz="1800" spc="-4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i </a:t>
            </a:r>
            <a:r>
              <a:rPr sz="1800" spc="-5" dirty="0">
                <a:latin typeface="Arial MT"/>
                <a:cs typeface="Arial MT"/>
              </a:rPr>
              <a:t>projektów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hybrydowych:</a:t>
            </a:r>
            <a:endParaRPr sz="18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550">
              <a:latin typeface="Arial MT"/>
              <a:cs typeface="Arial MT"/>
            </a:endParaRPr>
          </a:p>
          <a:p>
            <a:pPr marL="12700" marR="2005330">
              <a:lnSpc>
                <a:spcPct val="150000"/>
              </a:lnSpc>
              <a:spcBef>
                <a:spcPts val="5"/>
              </a:spcBef>
            </a:pPr>
            <a:r>
              <a:rPr sz="1800" spc="-10" dirty="0">
                <a:latin typeface="Arial MT"/>
                <a:cs typeface="Arial MT"/>
              </a:rPr>
              <a:t>Główny</a:t>
            </a:r>
            <a:r>
              <a:rPr sz="1800" spc="4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Punkt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Informacyjny</a:t>
            </a:r>
            <a:r>
              <a:rPr sz="1800" spc="3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Funduszy</a:t>
            </a:r>
            <a:r>
              <a:rPr sz="1800" spc="2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Europejskich</a:t>
            </a:r>
            <a:r>
              <a:rPr sz="1800" spc="2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w </a:t>
            </a:r>
            <a:r>
              <a:rPr sz="1800" spc="-10" dirty="0">
                <a:latin typeface="Arial MT"/>
                <a:cs typeface="Arial MT"/>
              </a:rPr>
              <a:t>Lublinie, </a:t>
            </a:r>
            <a:r>
              <a:rPr sz="1800" spc="-484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ul.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Stefczyka</a:t>
            </a:r>
            <a:r>
              <a:rPr sz="1800" spc="2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3b,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pokój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0.18, adresy e-mail: 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u="sng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 MT"/>
                <a:cs typeface="Arial MT"/>
                <a:hlinkClick r:id="rId5"/>
              </a:rPr>
              <a:t>agnieszka.brzozowska@lubelskie.pl</a:t>
            </a:r>
            <a:r>
              <a:rPr sz="1800" spc="-5" dirty="0">
                <a:latin typeface="Arial MT"/>
                <a:cs typeface="Arial MT"/>
              </a:rPr>
              <a:t>, 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u="sng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 MT"/>
                <a:cs typeface="Arial MT"/>
                <a:hlinkClick r:id="rId6"/>
              </a:rPr>
              <a:t>krzysztof.prybula@lubelskie.pl</a:t>
            </a:r>
            <a:r>
              <a:rPr sz="1800" spc="-5" dirty="0">
                <a:latin typeface="Arial MT"/>
                <a:cs typeface="Arial MT"/>
              </a:rPr>
              <a:t>,</a:t>
            </a:r>
            <a:endParaRPr sz="18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1800" u="sng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 MT"/>
                <a:cs typeface="Arial MT"/>
                <a:hlinkClick r:id="rId7"/>
              </a:rPr>
              <a:t>drpo@lubelskie.pl</a:t>
            </a:r>
            <a:r>
              <a:rPr sz="1800" spc="-5" dirty="0">
                <a:latin typeface="Arial MT"/>
                <a:cs typeface="Arial MT"/>
              </a:rPr>
              <a:t>,</a:t>
            </a:r>
            <a:endParaRPr sz="18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1800" dirty="0">
                <a:latin typeface="Arial MT"/>
                <a:cs typeface="Arial MT"/>
              </a:rPr>
              <a:t>tel.</a:t>
            </a:r>
            <a:r>
              <a:rPr sz="1800" spc="-5" dirty="0">
                <a:latin typeface="Arial MT"/>
                <a:cs typeface="Arial MT"/>
              </a:rPr>
              <a:t> 81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44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16</a:t>
            </a:r>
            <a:r>
              <a:rPr sz="1800" spc="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864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oraz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81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44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16</a:t>
            </a:r>
            <a:r>
              <a:rPr sz="1800" spc="10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865.</a:t>
            </a:r>
            <a:endParaRPr sz="1800">
              <a:latin typeface="Arial MT"/>
              <a:cs typeface="Arial MT"/>
            </a:endParaRPr>
          </a:p>
        </p:txBody>
      </p:sp>
      <p:pic>
        <p:nvPicPr>
          <p:cNvPr id="9" name="object 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615428" y="3429000"/>
            <a:ext cx="1316735" cy="324002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ject 3">
            <a:extLst>
              <a:ext uri="{FF2B5EF4-FFF2-40B4-BE49-F238E27FC236}">
                <a16:creationId xmlns:a16="http://schemas.microsoft.com/office/drawing/2014/main" id="{1F88EABB-9ED6-47BB-974A-D3644B5A3E43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39" y="1073338"/>
            <a:ext cx="8961120" cy="5114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76600" y="128015"/>
            <a:ext cx="5760720" cy="746759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0" y="1086434"/>
            <a:ext cx="9144000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pl-PL" b="0" spc="-10" dirty="0">
                <a:latin typeface="Calibri"/>
                <a:cs typeface="Calibri"/>
              </a:rPr>
              <a:t>Nowa Perspektywa Finansowa UE 2021-2027</a:t>
            </a:r>
            <a:endParaRPr b="0" spc="-10"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15</a:t>
            </a:fld>
            <a:endParaRPr dirty="0"/>
          </a:p>
        </p:txBody>
      </p:sp>
      <p:pic>
        <p:nvPicPr>
          <p:cNvPr id="11" name="object 2">
            <a:extLst>
              <a:ext uri="{FF2B5EF4-FFF2-40B4-BE49-F238E27FC236}">
                <a16:creationId xmlns:a16="http://schemas.microsoft.com/office/drawing/2014/main" id="{AE79BBC0-CDAD-4790-9D4E-D09F5A344C6B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7197" y="1793682"/>
            <a:ext cx="8229603" cy="461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8421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ject 3">
            <a:extLst>
              <a:ext uri="{FF2B5EF4-FFF2-40B4-BE49-F238E27FC236}">
                <a16:creationId xmlns:a16="http://schemas.microsoft.com/office/drawing/2014/main" id="{1F88EABB-9ED6-47BB-974A-D3644B5A3E43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39" y="1073338"/>
            <a:ext cx="8961120" cy="5114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76600" y="128015"/>
            <a:ext cx="5760720" cy="746759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0" y="1086434"/>
            <a:ext cx="9144000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pl-PL" b="0" spc="-10" dirty="0">
                <a:latin typeface="Calibri"/>
                <a:cs typeface="Calibri"/>
              </a:rPr>
              <a:t>Nowa Perspektywa Finansowa UE 2021-2027</a:t>
            </a:r>
            <a:endParaRPr b="0" spc="-10"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16</a:t>
            </a:fld>
            <a:endParaRPr dirty="0"/>
          </a:p>
        </p:txBody>
      </p:sp>
      <p:pic>
        <p:nvPicPr>
          <p:cNvPr id="11" name="object 2">
            <a:extLst>
              <a:ext uri="{FF2B5EF4-FFF2-40B4-BE49-F238E27FC236}">
                <a16:creationId xmlns:a16="http://schemas.microsoft.com/office/drawing/2014/main" id="{4667348A-4F97-4E02-82D1-057D0BD36CE1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7196" y="1774038"/>
            <a:ext cx="8229603" cy="4635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1369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ject 3">
            <a:extLst>
              <a:ext uri="{FF2B5EF4-FFF2-40B4-BE49-F238E27FC236}">
                <a16:creationId xmlns:a16="http://schemas.microsoft.com/office/drawing/2014/main" id="{1F88EABB-9ED6-47BB-974A-D3644B5A3E43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39" y="1073338"/>
            <a:ext cx="8961120" cy="5114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76600" y="128015"/>
            <a:ext cx="5760720" cy="746759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0" y="1086434"/>
            <a:ext cx="9144000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pl-PL" b="0" spc="-10" dirty="0">
                <a:latin typeface="Calibri"/>
                <a:cs typeface="Calibri"/>
              </a:rPr>
              <a:t>Nowa Perspektywa Finansowa UE 2021-2027</a:t>
            </a:r>
            <a:endParaRPr b="0" spc="-10"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17</a:t>
            </a:fld>
            <a:endParaRPr dirty="0"/>
          </a:p>
        </p:txBody>
      </p:sp>
      <p:pic>
        <p:nvPicPr>
          <p:cNvPr id="11" name="object 2">
            <a:extLst>
              <a:ext uri="{FF2B5EF4-FFF2-40B4-BE49-F238E27FC236}">
                <a16:creationId xmlns:a16="http://schemas.microsoft.com/office/drawing/2014/main" id="{5031AB68-B33D-4EB5-A0E6-03143AF1C531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7196" y="1780586"/>
            <a:ext cx="8229603" cy="462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0574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ject 3">
            <a:extLst>
              <a:ext uri="{FF2B5EF4-FFF2-40B4-BE49-F238E27FC236}">
                <a16:creationId xmlns:a16="http://schemas.microsoft.com/office/drawing/2014/main" id="{1F88EABB-9ED6-47BB-974A-D3644B5A3E43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39" y="1073338"/>
            <a:ext cx="8961120" cy="5114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76600" y="128015"/>
            <a:ext cx="5760720" cy="746759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0" y="1086434"/>
            <a:ext cx="9144000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pl-PL" b="0" spc="-10" dirty="0">
                <a:latin typeface="Calibri"/>
                <a:cs typeface="Calibri"/>
              </a:rPr>
              <a:t>Nowa Perspektywa Finansowa UE 2021-2027</a:t>
            </a:r>
            <a:endParaRPr b="0" spc="-10"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18</a:t>
            </a:fld>
            <a:endParaRPr dirty="0"/>
          </a:p>
        </p:txBody>
      </p:sp>
      <p:pic>
        <p:nvPicPr>
          <p:cNvPr id="11" name="object 2">
            <a:extLst>
              <a:ext uri="{FF2B5EF4-FFF2-40B4-BE49-F238E27FC236}">
                <a16:creationId xmlns:a16="http://schemas.microsoft.com/office/drawing/2014/main" id="{24E73C7D-D4CF-4008-B9D2-2A3E160B69D8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7197" y="1784310"/>
            <a:ext cx="8229603" cy="4625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0784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ject 3">
            <a:extLst>
              <a:ext uri="{FF2B5EF4-FFF2-40B4-BE49-F238E27FC236}">
                <a16:creationId xmlns:a16="http://schemas.microsoft.com/office/drawing/2014/main" id="{1F88EABB-9ED6-47BB-974A-D3644B5A3E43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39" y="1073338"/>
            <a:ext cx="8961120" cy="5114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76600" y="128015"/>
            <a:ext cx="5760720" cy="746759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0" y="1086434"/>
            <a:ext cx="9144000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pl-PL" b="0" spc="-10" dirty="0">
                <a:latin typeface="Calibri"/>
                <a:cs typeface="Calibri"/>
              </a:rPr>
              <a:t>Nowa Perspektywa Finansowa UE 2021-2027</a:t>
            </a:r>
            <a:endParaRPr b="0" spc="-10"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19</a:t>
            </a:fld>
            <a:endParaRPr dirty="0"/>
          </a:p>
        </p:txBody>
      </p:sp>
      <p:pic>
        <p:nvPicPr>
          <p:cNvPr id="11" name="object 2">
            <a:extLst>
              <a:ext uri="{FF2B5EF4-FFF2-40B4-BE49-F238E27FC236}">
                <a16:creationId xmlns:a16="http://schemas.microsoft.com/office/drawing/2014/main" id="{6C32F703-0387-4217-BB6A-C054923510B7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7197" y="1791875"/>
            <a:ext cx="8229603" cy="461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8699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58010"/>
            <a:ext cx="9143999" cy="5890258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3276600" y="128015"/>
            <a:ext cx="5867400" cy="746760"/>
            <a:chOff x="3276600" y="128015"/>
            <a:chExt cx="5867400" cy="74676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78808" y="167639"/>
              <a:ext cx="4965192" cy="62941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76600" y="128015"/>
              <a:ext cx="5760720" cy="74675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ject 3">
            <a:extLst>
              <a:ext uri="{FF2B5EF4-FFF2-40B4-BE49-F238E27FC236}">
                <a16:creationId xmlns:a16="http://schemas.microsoft.com/office/drawing/2014/main" id="{1F88EABB-9ED6-47BB-974A-D3644B5A3E43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39" y="1073338"/>
            <a:ext cx="8961120" cy="5114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76600" y="128015"/>
            <a:ext cx="5760720" cy="746759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0" y="1086434"/>
            <a:ext cx="9144000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pl-PL" b="0" spc="-10" dirty="0">
                <a:latin typeface="Calibri"/>
                <a:cs typeface="Calibri"/>
              </a:rPr>
              <a:t>Nowa Perspektywa Finansowa UE 2021-2027</a:t>
            </a:r>
            <a:endParaRPr b="0" spc="-10"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20</a:t>
            </a:fld>
            <a:endParaRPr dirty="0"/>
          </a:p>
        </p:txBody>
      </p:sp>
      <p:pic>
        <p:nvPicPr>
          <p:cNvPr id="11" name="object 2">
            <a:extLst>
              <a:ext uri="{FF2B5EF4-FFF2-40B4-BE49-F238E27FC236}">
                <a16:creationId xmlns:a16="http://schemas.microsoft.com/office/drawing/2014/main" id="{42B7EC1E-9D8F-44B6-B961-E4D2F7798136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7196" y="1800560"/>
            <a:ext cx="8229603" cy="460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0178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ject 3">
            <a:extLst>
              <a:ext uri="{FF2B5EF4-FFF2-40B4-BE49-F238E27FC236}">
                <a16:creationId xmlns:a16="http://schemas.microsoft.com/office/drawing/2014/main" id="{1F88EABB-9ED6-47BB-974A-D3644B5A3E43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39" y="1073338"/>
            <a:ext cx="8961120" cy="5114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76600" y="128015"/>
            <a:ext cx="5760720" cy="746759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0" y="1086434"/>
            <a:ext cx="9144000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pl-PL" b="0" spc="-10" dirty="0">
                <a:latin typeface="Calibri"/>
                <a:cs typeface="Calibri"/>
              </a:rPr>
              <a:t>Nowa Perspektywa Finansowa UE 2021-2027</a:t>
            </a:r>
            <a:endParaRPr b="0" spc="-10"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21</a:t>
            </a:fld>
            <a:endParaRPr dirty="0"/>
          </a:p>
        </p:txBody>
      </p:sp>
      <p:pic>
        <p:nvPicPr>
          <p:cNvPr id="10" name="object 2">
            <a:extLst>
              <a:ext uri="{FF2B5EF4-FFF2-40B4-BE49-F238E27FC236}">
                <a16:creationId xmlns:a16="http://schemas.microsoft.com/office/drawing/2014/main" id="{0527FC5A-FDDB-4570-9A85-6CDE5C7BC403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7197" y="1793683"/>
            <a:ext cx="8229603" cy="461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3639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ject 3">
            <a:extLst>
              <a:ext uri="{FF2B5EF4-FFF2-40B4-BE49-F238E27FC236}">
                <a16:creationId xmlns:a16="http://schemas.microsoft.com/office/drawing/2014/main" id="{1F88EABB-9ED6-47BB-974A-D3644B5A3E43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39" y="1073338"/>
            <a:ext cx="8961120" cy="5114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76600" y="128015"/>
            <a:ext cx="5760720" cy="746759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0" y="1086434"/>
            <a:ext cx="9144000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pl-PL" b="0" spc="-10" dirty="0">
                <a:latin typeface="Calibri"/>
                <a:cs typeface="Calibri"/>
              </a:rPr>
              <a:t>Nowa Perspektywa Finansowa UE 2021-2027</a:t>
            </a:r>
            <a:endParaRPr b="0" spc="-10"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22</a:t>
            </a:fld>
            <a:endParaRPr dirty="0"/>
          </a:p>
        </p:txBody>
      </p:sp>
      <p:pic>
        <p:nvPicPr>
          <p:cNvPr id="11" name="object 2">
            <a:extLst>
              <a:ext uri="{FF2B5EF4-FFF2-40B4-BE49-F238E27FC236}">
                <a16:creationId xmlns:a16="http://schemas.microsoft.com/office/drawing/2014/main" id="{853F7FCD-CD5F-4DD8-855E-18345E804328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4238" y="1796659"/>
            <a:ext cx="8229600" cy="4629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2978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ject 3">
            <a:extLst>
              <a:ext uri="{FF2B5EF4-FFF2-40B4-BE49-F238E27FC236}">
                <a16:creationId xmlns:a16="http://schemas.microsoft.com/office/drawing/2014/main" id="{1F88EABB-9ED6-47BB-974A-D3644B5A3E43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39" y="1073338"/>
            <a:ext cx="8961120" cy="5114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76600" y="128015"/>
            <a:ext cx="5760720" cy="746759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0" y="1086434"/>
            <a:ext cx="9144000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pl-PL" b="0" spc="-10" dirty="0">
                <a:latin typeface="Calibri"/>
                <a:cs typeface="Calibri"/>
              </a:rPr>
              <a:t>Nowa Perspektywa Finansowa UE 2021-2027</a:t>
            </a:r>
            <a:endParaRPr b="0" spc="-10"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23</a:t>
            </a:fld>
            <a:endParaRPr dirty="0"/>
          </a:p>
        </p:txBody>
      </p:sp>
      <p:pic>
        <p:nvPicPr>
          <p:cNvPr id="11" name="object 2">
            <a:extLst>
              <a:ext uri="{FF2B5EF4-FFF2-40B4-BE49-F238E27FC236}">
                <a16:creationId xmlns:a16="http://schemas.microsoft.com/office/drawing/2014/main" id="{CCCFCDED-50C5-477A-8D3B-80DD6D033307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7196" y="1800340"/>
            <a:ext cx="8229603" cy="461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630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ject 3">
            <a:extLst>
              <a:ext uri="{FF2B5EF4-FFF2-40B4-BE49-F238E27FC236}">
                <a16:creationId xmlns:a16="http://schemas.microsoft.com/office/drawing/2014/main" id="{1F88EABB-9ED6-47BB-974A-D3644B5A3E43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39" y="1073338"/>
            <a:ext cx="8961120" cy="5114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76600" y="128015"/>
            <a:ext cx="5760720" cy="746759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0" y="1086434"/>
            <a:ext cx="9144000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pl-PL" b="0" spc="-10" dirty="0">
                <a:latin typeface="Calibri"/>
                <a:cs typeface="Calibri"/>
              </a:rPr>
              <a:t>Nowa Perspektywa Finansowa UE 2021-2027</a:t>
            </a:r>
            <a:endParaRPr b="0" spc="-10"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24</a:t>
            </a:fld>
            <a:endParaRPr dirty="0"/>
          </a:p>
        </p:txBody>
      </p:sp>
      <p:pic>
        <p:nvPicPr>
          <p:cNvPr id="11" name="object 2">
            <a:extLst>
              <a:ext uri="{FF2B5EF4-FFF2-40B4-BE49-F238E27FC236}">
                <a16:creationId xmlns:a16="http://schemas.microsoft.com/office/drawing/2014/main" id="{6086328A-012C-407A-9CDF-25BED64170DE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7197" y="1787134"/>
            <a:ext cx="8229603" cy="4622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3766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ject 3">
            <a:extLst>
              <a:ext uri="{FF2B5EF4-FFF2-40B4-BE49-F238E27FC236}">
                <a16:creationId xmlns:a16="http://schemas.microsoft.com/office/drawing/2014/main" id="{1F88EABB-9ED6-47BB-974A-D3644B5A3E43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39" y="1073338"/>
            <a:ext cx="8961120" cy="5114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76600" y="128015"/>
            <a:ext cx="5760720" cy="746759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0" y="1086434"/>
            <a:ext cx="9144000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pl-PL" b="0" spc="-10" dirty="0">
                <a:latin typeface="Calibri"/>
                <a:cs typeface="Calibri"/>
              </a:rPr>
              <a:t>Nowa Perspektywa Finansowa UE 2021-2027</a:t>
            </a:r>
            <a:endParaRPr b="0" spc="-10"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25</a:t>
            </a:fld>
            <a:endParaRPr dirty="0"/>
          </a:p>
        </p:txBody>
      </p:sp>
      <p:pic>
        <p:nvPicPr>
          <p:cNvPr id="11" name="object 2">
            <a:extLst>
              <a:ext uri="{FF2B5EF4-FFF2-40B4-BE49-F238E27FC236}">
                <a16:creationId xmlns:a16="http://schemas.microsoft.com/office/drawing/2014/main" id="{445689BB-083D-4A7E-98E6-7BF401DD3BB4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7196" y="1780586"/>
            <a:ext cx="8229604" cy="462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0394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ject 3">
            <a:extLst>
              <a:ext uri="{FF2B5EF4-FFF2-40B4-BE49-F238E27FC236}">
                <a16:creationId xmlns:a16="http://schemas.microsoft.com/office/drawing/2014/main" id="{1F88EABB-9ED6-47BB-974A-D3644B5A3E43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39" y="1073338"/>
            <a:ext cx="8961120" cy="5114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76600" y="128015"/>
            <a:ext cx="5760720" cy="746759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0" y="1086434"/>
            <a:ext cx="9144000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pl-PL" b="0" spc="-10" dirty="0">
                <a:latin typeface="Calibri"/>
                <a:cs typeface="Calibri"/>
              </a:rPr>
              <a:t>Nowa Perspektywa Finansowa UE 2021-2027</a:t>
            </a:r>
            <a:endParaRPr b="0" spc="-10"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26</a:t>
            </a:fld>
            <a:endParaRPr dirty="0"/>
          </a:p>
        </p:txBody>
      </p:sp>
      <p:pic>
        <p:nvPicPr>
          <p:cNvPr id="11" name="object 2">
            <a:extLst>
              <a:ext uri="{FF2B5EF4-FFF2-40B4-BE49-F238E27FC236}">
                <a16:creationId xmlns:a16="http://schemas.microsoft.com/office/drawing/2014/main" id="{999277E8-7E6F-48AC-9B8E-E9154F2625D3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7196" y="1780586"/>
            <a:ext cx="8229604" cy="462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4559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ject 3">
            <a:extLst>
              <a:ext uri="{FF2B5EF4-FFF2-40B4-BE49-F238E27FC236}">
                <a16:creationId xmlns:a16="http://schemas.microsoft.com/office/drawing/2014/main" id="{1F88EABB-9ED6-47BB-974A-D3644B5A3E43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39" y="1073338"/>
            <a:ext cx="8961120" cy="5114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76600" y="128015"/>
            <a:ext cx="5760720" cy="746759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0" y="1086434"/>
            <a:ext cx="9144000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pl-PL" b="0" spc="-10" dirty="0">
                <a:latin typeface="Calibri"/>
                <a:cs typeface="Calibri"/>
              </a:rPr>
              <a:t>Nowa Perspektywa Finansowa UE 2021-2027</a:t>
            </a:r>
            <a:endParaRPr b="0" spc="-10"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27</a:t>
            </a:fld>
            <a:endParaRPr dirty="0"/>
          </a:p>
        </p:txBody>
      </p:sp>
      <p:pic>
        <p:nvPicPr>
          <p:cNvPr id="11" name="object 2">
            <a:extLst>
              <a:ext uri="{FF2B5EF4-FFF2-40B4-BE49-F238E27FC236}">
                <a16:creationId xmlns:a16="http://schemas.microsoft.com/office/drawing/2014/main" id="{DED26145-61F1-4E10-BAD6-10A8B372F2F7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7197" y="1787134"/>
            <a:ext cx="8229603" cy="4622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2681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ject 3">
            <a:extLst>
              <a:ext uri="{FF2B5EF4-FFF2-40B4-BE49-F238E27FC236}">
                <a16:creationId xmlns:a16="http://schemas.microsoft.com/office/drawing/2014/main" id="{1F88EABB-9ED6-47BB-974A-D3644B5A3E43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39" y="1073338"/>
            <a:ext cx="8961120" cy="5114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76600" y="128015"/>
            <a:ext cx="5760720" cy="746759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0" y="1086434"/>
            <a:ext cx="9144000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pl-PL" b="0" spc="-10" dirty="0">
                <a:latin typeface="Calibri"/>
                <a:cs typeface="Calibri"/>
              </a:rPr>
              <a:t>Nowa Perspektywa Finansowa UE 2021-2027</a:t>
            </a:r>
            <a:endParaRPr b="0" spc="-10"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28</a:t>
            </a:fld>
            <a:endParaRPr dirty="0"/>
          </a:p>
        </p:txBody>
      </p:sp>
      <p:pic>
        <p:nvPicPr>
          <p:cNvPr id="11" name="object 2">
            <a:extLst>
              <a:ext uri="{FF2B5EF4-FFF2-40B4-BE49-F238E27FC236}">
                <a16:creationId xmlns:a16="http://schemas.microsoft.com/office/drawing/2014/main" id="{0841656B-F483-4226-A156-2DCA64605D3F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9416" y="1780586"/>
            <a:ext cx="8227384" cy="462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2277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ject 3">
            <a:extLst>
              <a:ext uri="{FF2B5EF4-FFF2-40B4-BE49-F238E27FC236}">
                <a16:creationId xmlns:a16="http://schemas.microsoft.com/office/drawing/2014/main" id="{1F88EABB-9ED6-47BB-974A-D3644B5A3E43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39" y="1073338"/>
            <a:ext cx="8961120" cy="5114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76600" y="128015"/>
            <a:ext cx="5760720" cy="746759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0" y="1086434"/>
            <a:ext cx="9144000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pl-PL" b="0" spc="-10" dirty="0">
                <a:latin typeface="Calibri"/>
                <a:cs typeface="Calibri"/>
              </a:rPr>
              <a:t>Nowa Perspektywa Finansowa UE 2021-2027</a:t>
            </a:r>
            <a:endParaRPr b="0" spc="-10"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29</a:t>
            </a:fld>
            <a:endParaRPr dirty="0"/>
          </a:p>
        </p:txBody>
      </p:sp>
      <p:pic>
        <p:nvPicPr>
          <p:cNvPr id="11" name="object 2">
            <a:extLst>
              <a:ext uri="{FF2B5EF4-FFF2-40B4-BE49-F238E27FC236}">
                <a16:creationId xmlns:a16="http://schemas.microsoft.com/office/drawing/2014/main" id="{9BAAD7F0-66E7-41AB-A96D-529EF503C6BE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7196" y="1784394"/>
            <a:ext cx="8229603" cy="462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1657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76600" y="128015"/>
            <a:ext cx="5760720" cy="74675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58849" y="4268976"/>
            <a:ext cx="7277100" cy="7529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object 4"/>
          <p:cNvSpPr txBox="1"/>
          <p:nvPr/>
        </p:nvSpPr>
        <p:spPr>
          <a:xfrm>
            <a:off x="896727" y="4595733"/>
            <a:ext cx="727710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2395"/>
              </a:lnSpc>
            </a:pPr>
            <a:r>
              <a:rPr lang="pl-PL" sz="2000" spc="-20" dirty="0">
                <a:solidFill>
                  <a:srgbClr val="FFFFFF"/>
                </a:solidFill>
                <a:latin typeface="Calibri"/>
                <a:cs typeface="Calibri"/>
              </a:rPr>
              <a:t>Nowa Perspektywa Finansowa UE 2021-2027</a:t>
            </a:r>
            <a:endParaRPr sz="2000" dirty="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33449" y="2848678"/>
            <a:ext cx="7277100" cy="759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object 8"/>
          <p:cNvSpPr txBox="1"/>
          <p:nvPr/>
        </p:nvSpPr>
        <p:spPr>
          <a:xfrm>
            <a:off x="898207" y="2848804"/>
            <a:ext cx="7277100" cy="401320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35"/>
              </a:spcBef>
            </a:pP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Przedstawienie</a:t>
            </a:r>
            <a:r>
              <a:rPr sz="20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oferty</a:t>
            </a:r>
            <a:r>
              <a:rPr sz="20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sieci</a:t>
            </a:r>
            <a:r>
              <a:rPr sz="20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PIFE</a:t>
            </a:r>
            <a:endParaRPr sz="2000" dirty="0">
              <a:latin typeface="Calibri"/>
              <a:cs typeface="Calibri"/>
            </a:endParaRPr>
          </a:p>
        </p:txBody>
      </p: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02018" y="5379719"/>
            <a:ext cx="7277100" cy="399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object 10"/>
          <p:cNvSpPr txBox="1"/>
          <p:nvPr/>
        </p:nvSpPr>
        <p:spPr>
          <a:xfrm>
            <a:off x="902018" y="5379719"/>
            <a:ext cx="7277100" cy="39941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40"/>
              </a:spcBef>
            </a:pP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Sesja</a:t>
            </a:r>
            <a:r>
              <a:rPr sz="20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pytań</a:t>
            </a:r>
            <a:r>
              <a:rPr sz="20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2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odpowiedzi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58177" y="1560625"/>
            <a:ext cx="7827645" cy="710565"/>
          </a:xfrm>
          <a:custGeom>
            <a:avLst/>
            <a:gdLst/>
            <a:ahLst/>
            <a:cxnLst/>
            <a:rect l="l" t="t" r="r" b="b"/>
            <a:pathLst>
              <a:path w="7827645" h="710564">
                <a:moveTo>
                  <a:pt x="0" y="118363"/>
                </a:moveTo>
                <a:lnTo>
                  <a:pt x="9302" y="72276"/>
                </a:lnTo>
                <a:lnTo>
                  <a:pt x="34669" y="34655"/>
                </a:lnTo>
                <a:lnTo>
                  <a:pt x="72292" y="9296"/>
                </a:lnTo>
                <a:lnTo>
                  <a:pt x="118364" y="0"/>
                </a:lnTo>
                <a:lnTo>
                  <a:pt x="7708900" y="0"/>
                </a:lnTo>
                <a:lnTo>
                  <a:pt x="7754987" y="9296"/>
                </a:lnTo>
                <a:lnTo>
                  <a:pt x="7792608" y="34655"/>
                </a:lnTo>
                <a:lnTo>
                  <a:pt x="7817967" y="72276"/>
                </a:lnTo>
                <a:lnTo>
                  <a:pt x="7827264" y="118363"/>
                </a:lnTo>
                <a:lnTo>
                  <a:pt x="7827264" y="591820"/>
                </a:lnTo>
                <a:lnTo>
                  <a:pt x="7817967" y="637907"/>
                </a:lnTo>
                <a:lnTo>
                  <a:pt x="7792608" y="675528"/>
                </a:lnTo>
                <a:lnTo>
                  <a:pt x="7754987" y="700887"/>
                </a:lnTo>
                <a:lnTo>
                  <a:pt x="7708900" y="710184"/>
                </a:lnTo>
                <a:lnTo>
                  <a:pt x="118364" y="710184"/>
                </a:lnTo>
                <a:lnTo>
                  <a:pt x="72292" y="700887"/>
                </a:lnTo>
                <a:lnTo>
                  <a:pt x="34669" y="675528"/>
                </a:lnTo>
                <a:lnTo>
                  <a:pt x="9302" y="637907"/>
                </a:lnTo>
                <a:lnTo>
                  <a:pt x="0" y="591820"/>
                </a:lnTo>
                <a:lnTo>
                  <a:pt x="0" y="118363"/>
                </a:lnTo>
                <a:close/>
              </a:path>
            </a:pathLst>
          </a:custGeom>
          <a:gradFill flip="none" rotWithShape="1">
            <a:gsLst>
              <a:gs pos="0">
                <a:srgbClr val="04BA82"/>
              </a:gs>
              <a:gs pos="93000">
                <a:srgbClr val="00B0F0"/>
              </a:gs>
            </a:gsLst>
            <a:lin ang="0" scaled="1"/>
            <a:tileRect/>
          </a:gra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2995656" y="1701007"/>
            <a:ext cx="3079241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>
                <a:latin typeface="Calibri"/>
                <a:cs typeface="Calibri"/>
              </a:rPr>
              <a:t>PLAN</a:t>
            </a:r>
            <a:r>
              <a:rPr spc="-35" dirty="0">
                <a:latin typeface="Calibri"/>
                <a:cs typeface="Calibri"/>
              </a:rPr>
              <a:t> </a:t>
            </a:r>
            <a:r>
              <a:rPr spc="-5" dirty="0">
                <a:latin typeface="Calibri"/>
                <a:cs typeface="Calibri"/>
              </a:rPr>
              <a:t>WEBINARIUM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8333358" y="6464985"/>
            <a:ext cx="102870" cy="178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z="1200" dirty="0">
                <a:solidFill>
                  <a:srgbClr val="888888"/>
                </a:solidFill>
                <a:latin typeface="Calibri"/>
                <a:cs typeface="Calibri"/>
              </a:rPr>
              <a:t>3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ject 3">
            <a:extLst>
              <a:ext uri="{FF2B5EF4-FFF2-40B4-BE49-F238E27FC236}">
                <a16:creationId xmlns:a16="http://schemas.microsoft.com/office/drawing/2014/main" id="{1F88EABB-9ED6-47BB-974A-D3644B5A3E43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39" y="1073338"/>
            <a:ext cx="8961120" cy="5114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76600" y="128015"/>
            <a:ext cx="5760720" cy="746759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0" y="1086434"/>
            <a:ext cx="9144000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pl-PL" b="0" spc="-10" dirty="0">
                <a:latin typeface="Calibri"/>
                <a:cs typeface="Calibri"/>
              </a:rPr>
              <a:t>Nowa Perspektywa Finansowa UE 2021-2027</a:t>
            </a:r>
            <a:endParaRPr b="0" spc="-10"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30</a:t>
            </a:fld>
            <a:endParaRPr dirty="0"/>
          </a:p>
        </p:txBody>
      </p:sp>
      <p:pic>
        <p:nvPicPr>
          <p:cNvPr id="11" name="object 2">
            <a:extLst>
              <a:ext uri="{FF2B5EF4-FFF2-40B4-BE49-F238E27FC236}">
                <a16:creationId xmlns:a16="http://schemas.microsoft.com/office/drawing/2014/main" id="{D29592B1-6A86-4CE7-BD69-9DE375E92B89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47580" y="1774038"/>
            <a:ext cx="8239220" cy="4635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3758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ject 3">
            <a:extLst>
              <a:ext uri="{FF2B5EF4-FFF2-40B4-BE49-F238E27FC236}">
                <a16:creationId xmlns:a16="http://schemas.microsoft.com/office/drawing/2014/main" id="{1F88EABB-9ED6-47BB-974A-D3644B5A3E43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39" y="1073338"/>
            <a:ext cx="8961120" cy="5114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76600" y="128015"/>
            <a:ext cx="5760720" cy="746759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0" y="1086434"/>
            <a:ext cx="9144000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pl-PL" b="0" spc="-10" dirty="0">
                <a:latin typeface="Calibri"/>
                <a:cs typeface="Calibri"/>
              </a:rPr>
              <a:t>Nowa Perspektywa Finansowa UE 2021-2027</a:t>
            </a:r>
            <a:endParaRPr b="0" spc="-10"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31</a:t>
            </a:fld>
            <a:endParaRPr dirty="0"/>
          </a:p>
        </p:txBody>
      </p:sp>
      <p:pic>
        <p:nvPicPr>
          <p:cNvPr id="11" name="object 2">
            <a:extLst>
              <a:ext uri="{FF2B5EF4-FFF2-40B4-BE49-F238E27FC236}">
                <a16:creationId xmlns:a16="http://schemas.microsoft.com/office/drawing/2014/main" id="{3D3D2AD4-C0D2-461C-A462-CA94DAE02D82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7197" y="1780586"/>
            <a:ext cx="8229603" cy="462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4402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ject 3">
            <a:extLst>
              <a:ext uri="{FF2B5EF4-FFF2-40B4-BE49-F238E27FC236}">
                <a16:creationId xmlns:a16="http://schemas.microsoft.com/office/drawing/2014/main" id="{1F88EABB-9ED6-47BB-974A-D3644B5A3E43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39" y="1073338"/>
            <a:ext cx="8961120" cy="5114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76600" y="128015"/>
            <a:ext cx="5760720" cy="746759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0" y="1086434"/>
            <a:ext cx="9144000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pl-PL" b="0" spc="-10" dirty="0">
                <a:latin typeface="Calibri"/>
                <a:cs typeface="Calibri"/>
              </a:rPr>
              <a:t>Nowa Perspektywa Finansowa UE 2021-2027</a:t>
            </a:r>
            <a:endParaRPr b="0" spc="-10"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32</a:t>
            </a:fld>
            <a:endParaRPr dirty="0"/>
          </a:p>
        </p:txBody>
      </p:sp>
      <p:pic>
        <p:nvPicPr>
          <p:cNvPr id="11" name="object 2">
            <a:extLst>
              <a:ext uri="{FF2B5EF4-FFF2-40B4-BE49-F238E27FC236}">
                <a16:creationId xmlns:a16="http://schemas.microsoft.com/office/drawing/2014/main" id="{557ADCE6-26F0-4E7C-A452-60C811004B0F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7196" y="1793682"/>
            <a:ext cx="8229603" cy="461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7050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ject 3">
            <a:extLst>
              <a:ext uri="{FF2B5EF4-FFF2-40B4-BE49-F238E27FC236}">
                <a16:creationId xmlns:a16="http://schemas.microsoft.com/office/drawing/2014/main" id="{1F88EABB-9ED6-47BB-974A-D3644B5A3E43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39" y="1073338"/>
            <a:ext cx="8961120" cy="5114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76600" y="128015"/>
            <a:ext cx="5760720" cy="746759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0" y="1086434"/>
            <a:ext cx="9144000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pl-PL" b="0" spc="-10" dirty="0">
                <a:latin typeface="Calibri"/>
                <a:cs typeface="Calibri"/>
              </a:rPr>
              <a:t>Nowa Perspektywa Finansowa UE 2021-2027</a:t>
            </a:r>
            <a:endParaRPr b="0" spc="-10"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33</a:t>
            </a:fld>
            <a:endParaRPr dirty="0"/>
          </a:p>
        </p:txBody>
      </p:sp>
      <p:pic>
        <p:nvPicPr>
          <p:cNvPr id="11" name="object 2">
            <a:extLst>
              <a:ext uri="{FF2B5EF4-FFF2-40B4-BE49-F238E27FC236}">
                <a16:creationId xmlns:a16="http://schemas.microsoft.com/office/drawing/2014/main" id="{E0CC56BB-A495-47EF-8BC0-55F8F70101AB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7196" y="1793682"/>
            <a:ext cx="8229603" cy="461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2362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ject 3">
            <a:extLst>
              <a:ext uri="{FF2B5EF4-FFF2-40B4-BE49-F238E27FC236}">
                <a16:creationId xmlns:a16="http://schemas.microsoft.com/office/drawing/2014/main" id="{1F88EABB-9ED6-47BB-974A-D3644B5A3E43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39" y="1073338"/>
            <a:ext cx="8961120" cy="5114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76600" y="128015"/>
            <a:ext cx="5760720" cy="746759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0" y="1086434"/>
            <a:ext cx="9144000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pl-PL" b="0" spc="-10" dirty="0">
                <a:latin typeface="Calibri"/>
                <a:cs typeface="Calibri"/>
              </a:rPr>
              <a:t>Nowa Perspektywa Finansowa UE 2021-2027</a:t>
            </a:r>
            <a:endParaRPr b="0" spc="-10"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34</a:t>
            </a:fld>
            <a:endParaRPr dirty="0"/>
          </a:p>
        </p:txBody>
      </p:sp>
      <p:pic>
        <p:nvPicPr>
          <p:cNvPr id="11" name="object 2">
            <a:extLst>
              <a:ext uri="{FF2B5EF4-FFF2-40B4-BE49-F238E27FC236}">
                <a16:creationId xmlns:a16="http://schemas.microsoft.com/office/drawing/2014/main" id="{6B66BD3E-BC7F-4A3B-83EF-7DE7C8BB3A18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7196" y="1793682"/>
            <a:ext cx="8229603" cy="461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8084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ject 3">
            <a:extLst>
              <a:ext uri="{FF2B5EF4-FFF2-40B4-BE49-F238E27FC236}">
                <a16:creationId xmlns:a16="http://schemas.microsoft.com/office/drawing/2014/main" id="{1F88EABB-9ED6-47BB-974A-D3644B5A3E43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39" y="1073338"/>
            <a:ext cx="8961120" cy="5114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76600" y="128015"/>
            <a:ext cx="5760720" cy="746759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0" y="1086434"/>
            <a:ext cx="9144000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pl-PL" b="0" spc="-10" dirty="0">
                <a:latin typeface="Calibri"/>
                <a:cs typeface="Calibri"/>
              </a:rPr>
              <a:t>Nowa Perspektywa Finansowa UE 2021-2027</a:t>
            </a:r>
            <a:endParaRPr b="0" spc="-10"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35</a:t>
            </a:fld>
            <a:endParaRPr dirty="0"/>
          </a:p>
        </p:txBody>
      </p:sp>
      <p:pic>
        <p:nvPicPr>
          <p:cNvPr id="11" name="object 2">
            <a:extLst>
              <a:ext uri="{FF2B5EF4-FFF2-40B4-BE49-F238E27FC236}">
                <a16:creationId xmlns:a16="http://schemas.microsoft.com/office/drawing/2014/main" id="{9E21C39F-E5CB-4C4B-9AED-30CE0C6944F7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7197" y="1790287"/>
            <a:ext cx="8229603" cy="461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672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ject 3">
            <a:extLst>
              <a:ext uri="{FF2B5EF4-FFF2-40B4-BE49-F238E27FC236}">
                <a16:creationId xmlns:a16="http://schemas.microsoft.com/office/drawing/2014/main" id="{1F88EABB-9ED6-47BB-974A-D3644B5A3E43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39" y="1073338"/>
            <a:ext cx="8961120" cy="5114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76600" y="128015"/>
            <a:ext cx="5760720" cy="746759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0" y="1086434"/>
            <a:ext cx="9144000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pl-PL" b="0" spc="-10" dirty="0">
                <a:latin typeface="Calibri"/>
                <a:cs typeface="Calibri"/>
              </a:rPr>
              <a:t>Nowa Perspektywa Finansowa UE 2021-2027</a:t>
            </a:r>
            <a:endParaRPr b="0" spc="-10"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36</a:t>
            </a:fld>
            <a:endParaRPr dirty="0"/>
          </a:p>
        </p:txBody>
      </p:sp>
      <p:pic>
        <p:nvPicPr>
          <p:cNvPr id="11" name="object 2">
            <a:extLst>
              <a:ext uri="{FF2B5EF4-FFF2-40B4-BE49-F238E27FC236}">
                <a16:creationId xmlns:a16="http://schemas.microsoft.com/office/drawing/2014/main" id="{670FEE71-A61A-4AA7-A443-E1F90CF54532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7196" y="1787444"/>
            <a:ext cx="8229603" cy="4622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9788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ject 3">
            <a:extLst>
              <a:ext uri="{FF2B5EF4-FFF2-40B4-BE49-F238E27FC236}">
                <a16:creationId xmlns:a16="http://schemas.microsoft.com/office/drawing/2014/main" id="{1F88EABB-9ED6-47BB-974A-D3644B5A3E43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39" y="1073338"/>
            <a:ext cx="8961120" cy="5114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76600" y="128015"/>
            <a:ext cx="5760720" cy="746759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0" y="1086434"/>
            <a:ext cx="9144000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pl-PL" b="0" spc="-10" dirty="0">
                <a:latin typeface="Calibri"/>
                <a:cs typeface="Calibri"/>
              </a:rPr>
              <a:t>Nowa Perspektywa Finansowa UE 2021-2027</a:t>
            </a:r>
            <a:endParaRPr b="0" spc="-10"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37</a:t>
            </a:fld>
            <a:endParaRPr dirty="0"/>
          </a:p>
        </p:txBody>
      </p:sp>
      <p:pic>
        <p:nvPicPr>
          <p:cNvPr id="11" name="object 2">
            <a:extLst>
              <a:ext uri="{FF2B5EF4-FFF2-40B4-BE49-F238E27FC236}">
                <a16:creationId xmlns:a16="http://schemas.microsoft.com/office/drawing/2014/main" id="{1A6CC35A-F77F-4969-A61E-EF12FCA33FBE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7196" y="1780586"/>
            <a:ext cx="8229603" cy="462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9913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ject 3">
            <a:extLst>
              <a:ext uri="{FF2B5EF4-FFF2-40B4-BE49-F238E27FC236}">
                <a16:creationId xmlns:a16="http://schemas.microsoft.com/office/drawing/2014/main" id="{1F88EABB-9ED6-47BB-974A-D3644B5A3E43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39" y="1073338"/>
            <a:ext cx="8961120" cy="5114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76600" y="128015"/>
            <a:ext cx="5760720" cy="746759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0" y="1086434"/>
            <a:ext cx="9144000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pl-PL" b="0" spc="-10" dirty="0">
                <a:latin typeface="Calibri"/>
                <a:cs typeface="Calibri"/>
              </a:rPr>
              <a:t>Nowa Perspektywa Finansowa UE 2021-2027</a:t>
            </a:r>
            <a:endParaRPr b="0" spc="-10"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38</a:t>
            </a:fld>
            <a:endParaRPr dirty="0"/>
          </a:p>
        </p:txBody>
      </p:sp>
      <p:pic>
        <p:nvPicPr>
          <p:cNvPr id="11" name="object 2">
            <a:extLst>
              <a:ext uri="{FF2B5EF4-FFF2-40B4-BE49-F238E27FC236}">
                <a16:creationId xmlns:a16="http://schemas.microsoft.com/office/drawing/2014/main" id="{23DDF8F2-DE9A-4931-A096-AA6C9DCE030E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7197" y="1793682"/>
            <a:ext cx="8229603" cy="461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7512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ject 3">
            <a:extLst>
              <a:ext uri="{FF2B5EF4-FFF2-40B4-BE49-F238E27FC236}">
                <a16:creationId xmlns:a16="http://schemas.microsoft.com/office/drawing/2014/main" id="{1F88EABB-9ED6-47BB-974A-D3644B5A3E43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39" y="1073338"/>
            <a:ext cx="8961120" cy="5114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76600" y="128015"/>
            <a:ext cx="5760720" cy="746759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0" y="1086434"/>
            <a:ext cx="9144000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pl-PL" b="0" spc="-10" dirty="0">
                <a:latin typeface="Calibri"/>
                <a:cs typeface="Calibri"/>
              </a:rPr>
              <a:t>Nowa Perspektywa Finansowa UE 2021-2027</a:t>
            </a:r>
            <a:endParaRPr b="0" spc="-10"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39</a:t>
            </a:fld>
            <a:endParaRPr dirty="0"/>
          </a:p>
        </p:txBody>
      </p:sp>
      <p:pic>
        <p:nvPicPr>
          <p:cNvPr id="11" name="object 2">
            <a:extLst>
              <a:ext uri="{FF2B5EF4-FFF2-40B4-BE49-F238E27FC236}">
                <a16:creationId xmlns:a16="http://schemas.microsoft.com/office/drawing/2014/main" id="{A5067276-FAFF-4B7F-B5E8-B64A48556CF0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7197" y="1785088"/>
            <a:ext cx="8229603" cy="4624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573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3088" y="2377439"/>
            <a:ext cx="8496300" cy="2737485"/>
          </a:xfrm>
          <a:custGeom>
            <a:avLst/>
            <a:gdLst/>
            <a:ahLst/>
            <a:cxnLst/>
            <a:rect l="l" t="t" r="r" b="b"/>
            <a:pathLst>
              <a:path w="8496300" h="2737485">
                <a:moveTo>
                  <a:pt x="0" y="2737104"/>
                </a:moveTo>
                <a:lnTo>
                  <a:pt x="8496300" y="2737104"/>
                </a:lnTo>
                <a:lnTo>
                  <a:pt x="8496300" y="0"/>
                </a:lnTo>
                <a:lnTo>
                  <a:pt x="0" y="0"/>
                </a:lnTo>
                <a:lnTo>
                  <a:pt x="0" y="2737104"/>
                </a:lnTo>
                <a:close/>
              </a:path>
            </a:pathLst>
          </a:custGeom>
          <a:ln w="12699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42491" y="2795142"/>
            <a:ext cx="6858000" cy="1854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81735" marR="973455" indent="-198120">
              <a:lnSpc>
                <a:spcPct val="100000"/>
              </a:lnSpc>
              <a:spcBef>
                <a:spcPts val="100"/>
              </a:spcBef>
            </a:pPr>
            <a:r>
              <a:rPr sz="3000" b="0" spc="-20" dirty="0">
                <a:solidFill>
                  <a:srgbClr val="000000"/>
                </a:solidFill>
                <a:latin typeface="Calibri"/>
                <a:cs typeface="Calibri"/>
              </a:rPr>
              <a:t>Oferta</a:t>
            </a:r>
            <a:r>
              <a:rPr sz="3000" b="0" spc="-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000" b="0" spc="-10" dirty="0">
                <a:solidFill>
                  <a:srgbClr val="000000"/>
                </a:solidFill>
                <a:latin typeface="Calibri"/>
                <a:cs typeface="Calibri"/>
              </a:rPr>
              <a:t>Punktów</a:t>
            </a:r>
            <a:r>
              <a:rPr sz="3000" b="0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000" b="0" spc="-15" dirty="0">
                <a:solidFill>
                  <a:srgbClr val="000000"/>
                </a:solidFill>
                <a:latin typeface="Calibri"/>
                <a:cs typeface="Calibri"/>
              </a:rPr>
              <a:t>Informacyjnych </a:t>
            </a:r>
            <a:r>
              <a:rPr sz="3000" b="0" spc="-6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000" b="0" spc="-15" dirty="0">
                <a:solidFill>
                  <a:srgbClr val="000000"/>
                </a:solidFill>
                <a:latin typeface="Calibri"/>
                <a:cs typeface="Calibri"/>
              </a:rPr>
              <a:t>Funduszy</a:t>
            </a:r>
            <a:r>
              <a:rPr sz="3000" b="0" spc="-10" dirty="0">
                <a:solidFill>
                  <a:srgbClr val="000000"/>
                </a:solidFill>
                <a:latin typeface="Calibri"/>
                <a:cs typeface="Calibri"/>
              </a:rPr>
              <a:t> Europejskich </a:t>
            </a:r>
            <a:r>
              <a:rPr sz="3000" b="0" spc="-5" dirty="0">
                <a:solidFill>
                  <a:srgbClr val="000000"/>
                </a:solidFill>
                <a:latin typeface="Calibri"/>
                <a:cs typeface="Calibri"/>
              </a:rPr>
              <a:t>(PIFE) </a:t>
            </a:r>
            <a:r>
              <a:rPr sz="3000" b="0" dirty="0">
                <a:solidFill>
                  <a:srgbClr val="000000"/>
                </a:solidFill>
                <a:latin typeface="Calibri"/>
                <a:cs typeface="Calibri"/>
              </a:rPr>
              <a:t> w</a:t>
            </a:r>
            <a:r>
              <a:rPr sz="3000" b="0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000" b="0" spc="-5" dirty="0">
                <a:solidFill>
                  <a:srgbClr val="000000"/>
                </a:solidFill>
                <a:latin typeface="Calibri"/>
                <a:cs typeface="Calibri"/>
              </a:rPr>
              <a:t>sieci</a:t>
            </a:r>
            <a:r>
              <a:rPr sz="3000" b="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000" b="0" spc="-20" dirty="0">
                <a:solidFill>
                  <a:srgbClr val="000000"/>
                </a:solidFill>
                <a:latin typeface="Calibri"/>
                <a:cs typeface="Calibri"/>
              </a:rPr>
              <a:t>koordynowanej</a:t>
            </a:r>
            <a:r>
              <a:rPr sz="3000" b="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000" b="0" spc="-25" dirty="0">
                <a:solidFill>
                  <a:srgbClr val="000000"/>
                </a:solidFill>
                <a:latin typeface="Calibri"/>
                <a:cs typeface="Calibri"/>
              </a:rPr>
              <a:t>przez</a:t>
            </a:r>
            <a:endParaRPr sz="3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3000" b="0" spc="-20" dirty="0">
                <a:solidFill>
                  <a:srgbClr val="000000"/>
                </a:solidFill>
                <a:latin typeface="Calibri"/>
                <a:cs typeface="Calibri"/>
              </a:rPr>
              <a:t>Ministerstwo</a:t>
            </a:r>
            <a:r>
              <a:rPr sz="3000" b="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000" b="0" spc="-15" dirty="0">
                <a:solidFill>
                  <a:srgbClr val="000000"/>
                </a:solidFill>
                <a:latin typeface="Calibri"/>
                <a:cs typeface="Calibri"/>
              </a:rPr>
              <a:t>Funduszy</a:t>
            </a:r>
            <a:r>
              <a:rPr sz="3000" b="0" spc="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000" b="0" dirty="0">
                <a:solidFill>
                  <a:srgbClr val="000000"/>
                </a:solidFill>
                <a:latin typeface="Calibri"/>
                <a:cs typeface="Calibri"/>
              </a:rPr>
              <a:t>i</a:t>
            </a:r>
            <a:r>
              <a:rPr sz="3000" b="0" spc="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000" b="0" spc="-15" dirty="0">
                <a:solidFill>
                  <a:srgbClr val="000000"/>
                </a:solidFill>
                <a:latin typeface="Calibri"/>
                <a:cs typeface="Calibri"/>
              </a:rPr>
              <a:t>Polityki</a:t>
            </a:r>
            <a:r>
              <a:rPr sz="3000" b="0" spc="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000" b="0" spc="-10" dirty="0">
                <a:solidFill>
                  <a:srgbClr val="000000"/>
                </a:solidFill>
                <a:latin typeface="Calibri"/>
                <a:cs typeface="Calibri"/>
              </a:rPr>
              <a:t>Regionalnej</a:t>
            </a:r>
            <a:endParaRPr sz="30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276600" y="109728"/>
            <a:ext cx="5760720" cy="765175"/>
            <a:chOff x="3276600" y="109728"/>
            <a:chExt cx="5760720" cy="76517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72000" y="109728"/>
              <a:ext cx="4440936" cy="68732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76600" y="128016"/>
              <a:ext cx="5760720" cy="74675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ject 3">
            <a:extLst>
              <a:ext uri="{FF2B5EF4-FFF2-40B4-BE49-F238E27FC236}">
                <a16:creationId xmlns:a16="http://schemas.microsoft.com/office/drawing/2014/main" id="{1F88EABB-9ED6-47BB-974A-D3644B5A3E43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39" y="1073338"/>
            <a:ext cx="8961120" cy="5114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76600" y="128015"/>
            <a:ext cx="5760720" cy="746759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0" y="1086434"/>
            <a:ext cx="9144000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pl-PL" b="0" spc="-10" dirty="0">
                <a:latin typeface="Calibri"/>
                <a:cs typeface="Calibri"/>
              </a:rPr>
              <a:t>Nowa Perspektywa Finansowa UE 2021-2027</a:t>
            </a:r>
            <a:endParaRPr b="0" spc="-10"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40</a:t>
            </a:fld>
            <a:endParaRPr dirty="0"/>
          </a:p>
        </p:txBody>
      </p:sp>
      <p:pic>
        <p:nvPicPr>
          <p:cNvPr id="11" name="object 2">
            <a:extLst>
              <a:ext uri="{FF2B5EF4-FFF2-40B4-BE49-F238E27FC236}">
                <a16:creationId xmlns:a16="http://schemas.microsoft.com/office/drawing/2014/main" id="{4A770CDE-67CE-43BE-8743-48F14F755BA2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7196" y="1780586"/>
            <a:ext cx="8229603" cy="462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2427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ject 3">
            <a:extLst>
              <a:ext uri="{FF2B5EF4-FFF2-40B4-BE49-F238E27FC236}">
                <a16:creationId xmlns:a16="http://schemas.microsoft.com/office/drawing/2014/main" id="{1F88EABB-9ED6-47BB-974A-D3644B5A3E43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39" y="1073338"/>
            <a:ext cx="8961120" cy="5114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76600" y="128015"/>
            <a:ext cx="5760720" cy="746759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0" y="1086434"/>
            <a:ext cx="9144000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pl-PL" b="0" spc="-10" dirty="0">
                <a:latin typeface="Calibri"/>
                <a:cs typeface="Calibri"/>
              </a:rPr>
              <a:t>Nowa Perspektywa Finansowa UE 2021-2027</a:t>
            </a:r>
            <a:endParaRPr b="0" spc="-10"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41</a:t>
            </a:fld>
            <a:endParaRPr dirty="0"/>
          </a:p>
        </p:txBody>
      </p:sp>
      <p:pic>
        <p:nvPicPr>
          <p:cNvPr id="11" name="object 2">
            <a:extLst>
              <a:ext uri="{FF2B5EF4-FFF2-40B4-BE49-F238E27FC236}">
                <a16:creationId xmlns:a16="http://schemas.microsoft.com/office/drawing/2014/main" id="{1CE56463-D621-4BA9-9AFF-51E7F33C5014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7196" y="1793682"/>
            <a:ext cx="8229603" cy="461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7832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ject 3">
            <a:extLst>
              <a:ext uri="{FF2B5EF4-FFF2-40B4-BE49-F238E27FC236}">
                <a16:creationId xmlns:a16="http://schemas.microsoft.com/office/drawing/2014/main" id="{1F88EABB-9ED6-47BB-974A-D3644B5A3E43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39" y="1073338"/>
            <a:ext cx="8961120" cy="5114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76600" y="128015"/>
            <a:ext cx="5760720" cy="746759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0" y="1086434"/>
            <a:ext cx="9144000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pl-PL" b="0" spc="-10" dirty="0">
                <a:latin typeface="Calibri"/>
                <a:cs typeface="Calibri"/>
              </a:rPr>
              <a:t>Nowa Perspektywa Finansowa UE 2021-2027</a:t>
            </a:r>
            <a:endParaRPr b="0" spc="-10"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42</a:t>
            </a:fld>
            <a:endParaRPr dirty="0"/>
          </a:p>
        </p:txBody>
      </p:sp>
      <p:pic>
        <p:nvPicPr>
          <p:cNvPr id="11" name="object 2">
            <a:extLst>
              <a:ext uri="{FF2B5EF4-FFF2-40B4-BE49-F238E27FC236}">
                <a16:creationId xmlns:a16="http://schemas.microsoft.com/office/drawing/2014/main" id="{78DD197F-DC3A-4B49-B135-62A891F80AED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7197" y="1793682"/>
            <a:ext cx="8229603" cy="461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74756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ject 3">
            <a:extLst>
              <a:ext uri="{FF2B5EF4-FFF2-40B4-BE49-F238E27FC236}">
                <a16:creationId xmlns:a16="http://schemas.microsoft.com/office/drawing/2014/main" id="{1F88EABB-9ED6-47BB-974A-D3644B5A3E43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39" y="1073338"/>
            <a:ext cx="8961120" cy="5114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76600" y="128015"/>
            <a:ext cx="5760720" cy="746759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0" y="1086434"/>
            <a:ext cx="9144000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pl-PL" b="0" spc="-10" dirty="0">
                <a:latin typeface="Calibri"/>
                <a:cs typeface="Calibri"/>
              </a:rPr>
              <a:t>Nowa Perspektywa Finansowa UE 2021-2027</a:t>
            </a:r>
            <a:endParaRPr b="0" spc="-10"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43</a:t>
            </a:fld>
            <a:endParaRPr dirty="0"/>
          </a:p>
        </p:txBody>
      </p:sp>
      <p:pic>
        <p:nvPicPr>
          <p:cNvPr id="11" name="object 2">
            <a:extLst>
              <a:ext uri="{FF2B5EF4-FFF2-40B4-BE49-F238E27FC236}">
                <a16:creationId xmlns:a16="http://schemas.microsoft.com/office/drawing/2014/main" id="{70AB79B5-E7CC-42EC-B294-6315DB8682E5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4978" y="1798453"/>
            <a:ext cx="8231822" cy="4617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52601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ject 3">
            <a:extLst>
              <a:ext uri="{FF2B5EF4-FFF2-40B4-BE49-F238E27FC236}">
                <a16:creationId xmlns:a16="http://schemas.microsoft.com/office/drawing/2014/main" id="{1F88EABB-9ED6-47BB-974A-D3644B5A3E43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39" y="1073338"/>
            <a:ext cx="8961120" cy="5114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76600" y="128015"/>
            <a:ext cx="5760720" cy="746759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0" y="1086434"/>
            <a:ext cx="9144000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pl-PL" b="0" spc="-10" dirty="0">
                <a:latin typeface="Calibri"/>
                <a:cs typeface="Calibri"/>
              </a:rPr>
              <a:t>Nowa Perspektywa Finansowa UE 2021-2027</a:t>
            </a:r>
            <a:endParaRPr b="0" spc="-10"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44</a:t>
            </a:fld>
            <a:endParaRPr dirty="0"/>
          </a:p>
        </p:txBody>
      </p:sp>
      <p:pic>
        <p:nvPicPr>
          <p:cNvPr id="11" name="object 2">
            <a:extLst>
              <a:ext uri="{FF2B5EF4-FFF2-40B4-BE49-F238E27FC236}">
                <a16:creationId xmlns:a16="http://schemas.microsoft.com/office/drawing/2014/main" id="{5F46C227-F09E-4E19-A5CA-2CEFA0056621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7196" y="1793682"/>
            <a:ext cx="8229603" cy="461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55104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ject 3">
            <a:extLst>
              <a:ext uri="{FF2B5EF4-FFF2-40B4-BE49-F238E27FC236}">
                <a16:creationId xmlns:a16="http://schemas.microsoft.com/office/drawing/2014/main" id="{1F88EABB-9ED6-47BB-974A-D3644B5A3E43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39" y="1073338"/>
            <a:ext cx="8961120" cy="5114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76600" y="128015"/>
            <a:ext cx="5760720" cy="746759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0" y="1086434"/>
            <a:ext cx="9144000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pl-PL" b="0" spc="-10" dirty="0">
                <a:latin typeface="Calibri"/>
                <a:cs typeface="Calibri"/>
              </a:rPr>
              <a:t>Nowa Perspektywa Finansowa UE 2021-2027</a:t>
            </a:r>
            <a:endParaRPr b="0" spc="-10"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45</a:t>
            </a:fld>
            <a:endParaRPr dirty="0"/>
          </a:p>
        </p:txBody>
      </p:sp>
      <p:pic>
        <p:nvPicPr>
          <p:cNvPr id="11" name="object 2">
            <a:extLst>
              <a:ext uri="{FF2B5EF4-FFF2-40B4-BE49-F238E27FC236}">
                <a16:creationId xmlns:a16="http://schemas.microsoft.com/office/drawing/2014/main" id="{5AF3C13F-0BBC-43A5-A544-5FA3D8E7015A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7197" y="1793682"/>
            <a:ext cx="8229603" cy="461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90197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276600" y="118871"/>
            <a:ext cx="5760720" cy="756285"/>
            <a:chOff x="3276600" y="118871"/>
            <a:chExt cx="5760720" cy="75628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60519" y="118871"/>
              <a:ext cx="4840224" cy="7239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76600" y="128015"/>
              <a:ext cx="5760720" cy="746759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938017" y="1589989"/>
            <a:ext cx="326834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5" dirty="0">
                <a:solidFill>
                  <a:srgbClr val="000000"/>
                </a:solidFill>
              </a:rPr>
              <a:t>Dziękuję</a:t>
            </a:r>
            <a:r>
              <a:rPr sz="3200" spc="-40" dirty="0">
                <a:solidFill>
                  <a:srgbClr val="000000"/>
                </a:solidFill>
              </a:rPr>
              <a:t> </a:t>
            </a:r>
            <a:r>
              <a:rPr sz="3200" dirty="0">
                <a:solidFill>
                  <a:srgbClr val="000000"/>
                </a:solidFill>
              </a:rPr>
              <a:t>za</a:t>
            </a:r>
            <a:r>
              <a:rPr sz="3200" spc="-40" dirty="0">
                <a:solidFill>
                  <a:srgbClr val="000000"/>
                </a:solidFill>
              </a:rPr>
              <a:t> </a:t>
            </a:r>
            <a:r>
              <a:rPr sz="3200" dirty="0">
                <a:solidFill>
                  <a:srgbClr val="000000"/>
                </a:solidFill>
              </a:rPr>
              <a:t>uwagę!</a:t>
            </a:r>
            <a:endParaRPr sz="3200"/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46</a:t>
            </a:fld>
            <a:endParaRPr dirty="0"/>
          </a:p>
        </p:txBody>
      </p:sp>
      <p:sp>
        <p:nvSpPr>
          <p:cNvPr id="6" name="object 6"/>
          <p:cNvSpPr txBox="1"/>
          <p:nvPr/>
        </p:nvSpPr>
        <p:spPr>
          <a:xfrm>
            <a:off x="1223263" y="2363215"/>
            <a:ext cx="6696709" cy="35928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100"/>
              </a:spcBef>
            </a:pP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750" dirty="0">
              <a:latin typeface="Calibri"/>
              <a:cs typeface="Calibri"/>
            </a:endParaRPr>
          </a:p>
          <a:p>
            <a:pPr marL="931544" marR="922019" algn="ctr">
              <a:lnSpc>
                <a:spcPct val="100000"/>
              </a:lnSpc>
            </a:pPr>
            <a:r>
              <a:rPr sz="1800" b="1" spc="-5" dirty="0">
                <a:latin typeface="Calibri"/>
                <a:cs typeface="Calibri"/>
              </a:rPr>
              <a:t>Lokalny </a:t>
            </a:r>
            <a:r>
              <a:rPr sz="1800" b="1" dirty="0">
                <a:latin typeface="Calibri"/>
                <a:cs typeface="Calibri"/>
              </a:rPr>
              <a:t>Punkt Informacyjny </a:t>
            </a:r>
            <a:r>
              <a:rPr sz="1800" b="1" spc="-5" dirty="0">
                <a:latin typeface="Calibri"/>
                <a:cs typeface="Calibri"/>
              </a:rPr>
              <a:t>Funduszy Europejskich </a:t>
            </a:r>
            <a:r>
              <a:rPr sz="1800" b="1" spc="-395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21-500 </a:t>
            </a:r>
            <a:r>
              <a:rPr sz="1800" b="1" dirty="0">
                <a:latin typeface="Calibri"/>
                <a:cs typeface="Calibri"/>
              </a:rPr>
              <a:t>Biała</a:t>
            </a:r>
            <a:r>
              <a:rPr sz="1800" b="1" spc="-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Podlaska,</a:t>
            </a:r>
            <a:r>
              <a:rPr sz="1800" b="1" spc="-3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ul.</a:t>
            </a:r>
            <a:r>
              <a:rPr sz="1800" b="1" spc="-15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Warszawska</a:t>
            </a:r>
            <a:r>
              <a:rPr sz="1800" b="1" spc="-2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14</a:t>
            </a:r>
            <a:endParaRPr sz="1800" dirty="0">
              <a:latin typeface="Calibri"/>
              <a:cs typeface="Calibri"/>
            </a:endParaRPr>
          </a:p>
          <a:p>
            <a:pPr marL="1270" algn="ctr">
              <a:lnSpc>
                <a:spcPct val="100000"/>
              </a:lnSpc>
              <a:spcBef>
                <a:spcPts val="5"/>
              </a:spcBef>
            </a:pPr>
            <a:r>
              <a:rPr sz="1800" b="1" dirty="0">
                <a:latin typeface="Calibri"/>
                <a:cs typeface="Calibri"/>
              </a:rPr>
              <a:t>tel.</a:t>
            </a:r>
            <a:r>
              <a:rPr sz="1800" b="1" spc="-4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83</a:t>
            </a:r>
            <a:r>
              <a:rPr sz="1800" b="1" spc="-1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34</a:t>
            </a:r>
            <a:r>
              <a:rPr sz="1800" b="1" spc="-1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35</a:t>
            </a:r>
            <a:r>
              <a:rPr sz="1800" b="1" spc="-1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844</a:t>
            </a:r>
            <a:endParaRPr sz="1800" dirty="0">
              <a:latin typeface="Calibri"/>
              <a:cs typeface="Calibri"/>
            </a:endParaRPr>
          </a:p>
          <a:p>
            <a:pPr marL="1905" algn="ctr">
              <a:lnSpc>
                <a:spcPct val="100000"/>
              </a:lnSpc>
            </a:pPr>
            <a:r>
              <a:rPr sz="1800" b="1" spc="-5" dirty="0">
                <a:latin typeface="Calibri"/>
                <a:cs typeface="Calibri"/>
              </a:rPr>
              <a:t>e-mail:</a:t>
            </a:r>
            <a:r>
              <a:rPr sz="1800" b="1" spc="20" dirty="0">
                <a:solidFill>
                  <a:srgbClr val="0462C1"/>
                </a:solidFill>
                <a:latin typeface="Calibri"/>
                <a:cs typeface="Calibri"/>
              </a:rPr>
              <a:t> </a:t>
            </a:r>
            <a:r>
              <a:rPr sz="1800" b="1" u="heavy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4"/>
              </a:rPr>
              <a:t>bialapodlaska@feu.lubelskie.pl</a:t>
            </a:r>
            <a:endParaRPr sz="18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750" dirty="0">
              <a:latin typeface="Calibri"/>
              <a:cs typeface="Calibri"/>
            </a:endParaRPr>
          </a:p>
          <a:p>
            <a:pPr marL="1762125" marR="1751964" algn="ctr">
              <a:lnSpc>
                <a:spcPct val="100000"/>
              </a:lnSpc>
              <a:spcBef>
                <a:spcPts val="5"/>
              </a:spcBef>
            </a:pPr>
            <a:r>
              <a:rPr sz="1800" b="1" u="heavy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5"/>
              </a:rPr>
              <a:t>www.funduszeeuropejskie.gov.pl </a:t>
            </a:r>
            <a:r>
              <a:rPr sz="1800" b="1" spc="-395" dirty="0">
                <a:solidFill>
                  <a:srgbClr val="0462C1"/>
                </a:solidFill>
                <a:latin typeface="Calibri"/>
                <a:cs typeface="Calibri"/>
              </a:rPr>
              <a:t> </a:t>
            </a:r>
            <a:r>
              <a:rPr sz="1800" b="1" u="heavy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6"/>
              </a:rPr>
              <a:t>www.rpo.lubelskie.pl </a:t>
            </a:r>
            <a:r>
              <a:rPr sz="1800" b="1" spc="-5" dirty="0">
                <a:solidFill>
                  <a:srgbClr val="0462C1"/>
                </a:solidFill>
                <a:latin typeface="Calibri"/>
                <a:cs typeface="Calibri"/>
              </a:rPr>
              <a:t> </a:t>
            </a:r>
            <a:r>
              <a:rPr sz="1800" b="1" u="heavy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7"/>
              </a:rPr>
              <a:t>www.parp.gov.pl</a:t>
            </a:r>
            <a:endParaRPr sz="1800" dirty="0">
              <a:latin typeface="Calibri"/>
              <a:cs typeface="Calibri"/>
            </a:endParaRPr>
          </a:p>
          <a:p>
            <a:pPr marL="1905" algn="ctr">
              <a:lnSpc>
                <a:spcPct val="100000"/>
              </a:lnSpc>
            </a:pPr>
            <a:r>
              <a:rPr sz="1800" b="1" u="heavy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8"/>
              </a:rPr>
              <a:t>www.pfr.pl</a:t>
            </a:r>
            <a:endParaRPr sz="18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750" dirty="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800" b="1" spc="-5" dirty="0">
                <a:solidFill>
                  <a:srgbClr val="C00000"/>
                </a:solidFill>
                <a:latin typeface="Calibri"/>
                <a:cs typeface="Calibri"/>
              </a:rPr>
              <a:t>Proszę </a:t>
            </a:r>
            <a:r>
              <a:rPr sz="1800" b="1" dirty="0">
                <a:solidFill>
                  <a:srgbClr val="C00000"/>
                </a:solidFill>
                <a:latin typeface="Calibri"/>
                <a:cs typeface="Calibri"/>
              </a:rPr>
              <a:t>o </a:t>
            </a:r>
            <a:r>
              <a:rPr sz="1800" b="1" spc="-5" dirty="0">
                <a:solidFill>
                  <a:srgbClr val="C00000"/>
                </a:solidFill>
                <a:latin typeface="Calibri"/>
                <a:cs typeface="Calibri"/>
              </a:rPr>
              <a:t>wypełnienie</a:t>
            </a:r>
            <a:r>
              <a:rPr sz="1800" b="1" spc="-3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C00000"/>
                </a:solidFill>
                <a:latin typeface="Calibri"/>
                <a:cs typeface="Calibri"/>
              </a:rPr>
              <a:t>ankiet</a:t>
            </a:r>
            <a:r>
              <a:rPr sz="1800" b="1" spc="-1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C00000"/>
                </a:solidFill>
                <a:latin typeface="Calibri"/>
                <a:cs typeface="Calibri"/>
              </a:rPr>
              <a:t>podsumowujących</a:t>
            </a:r>
            <a:r>
              <a:rPr sz="1800" b="1" spc="-2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C00000"/>
                </a:solidFill>
                <a:latin typeface="Calibri"/>
                <a:cs typeface="Calibri"/>
              </a:rPr>
              <a:t>dzisiejsze</a:t>
            </a:r>
            <a:r>
              <a:rPr sz="1800" b="1" spc="-3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C00000"/>
                </a:solidFill>
                <a:latin typeface="Calibri"/>
                <a:cs typeface="Calibri"/>
              </a:rPr>
              <a:t>webinarium.</a:t>
            </a:r>
            <a:endParaRPr sz="18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trzałka: w dół 26">
            <a:extLst>
              <a:ext uri="{FF2B5EF4-FFF2-40B4-BE49-F238E27FC236}">
                <a16:creationId xmlns:a16="http://schemas.microsoft.com/office/drawing/2014/main" id="{566EB51D-0C18-4F5E-8EDA-982D1A9232D0}"/>
              </a:ext>
            </a:extLst>
          </p:cNvPr>
          <p:cNvSpPr/>
          <p:nvPr/>
        </p:nvSpPr>
        <p:spPr>
          <a:xfrm rot="3417102">
            <a:off x="3518420" y="4095544"/>
            <a:ext cx="381000" cy="1035305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8" name="Strzałka: w dół 27">
            <a:extLst>
              <a:ext uri="{FF2B5EF4-FFF2-40B4-BE49-F238E27FC236}">
                <a16:creationId xmlns:a16="http://schemas.microsoft.com/office/drawing/2014/main" id="{596B96F0-3887-462B-AFD3-82DA66A6498B}"/>
              </a:ext>
            </a:extLst>
          </p:cNvPr>
          <p:cNvSpPr/>
          <p:nvPr/>
        </p:nvSpPr>
        <p:spPr>
          <a:xfrm rot="18182898" flipH="1">
            <a:off x="5244582" y="4113932"/>
            <a:ext cx="381000" cy="1035305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9" name="Strzałka: w dół 28">
            <a:extLst>
              <a:ext uri="{FF2B5EF4-FFF2-40B4-BE49-F238E27FC236}">
                <a16:creationId xmlns:a16="http://schemas.microsoft.com/office/drawing/2014/main" id="{A486A42D-7890-4BB6-A6AB-3648C8DD6164}"/>
              </a:ext>
            </a:extLst>
          </p:cNvPr>
          <p:cNvSpPr/>
          <p:nvPr/>
        </p:nvSpPr>
        <p:spPr>
          <a:xfrm rot="18182898" flipV="1">
            <a:off x="3530239" y="3016905"/>
            <a:ext cx="381000" cy="1035305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0" name="Strzałka: w dół 29">
            <a:extLst>
              <a:ext uri="{FF2B5EF4-FFF2-40B4-BE49-F238E27FC236}">
                <a16:creationId xmlns:a16="http://schemas.microsoft.com/office/drawing/2014/main" id="{034D78D6-0428-4287-896D-422584B9D503}"/>
              </a:ext>
            </a:extLst>
          </p:cNvPr>
          <p:cNvSpPr/>
          <p:nvPr/>
        </p:nvSpPr>
        <p:spPr>
          <a:xfrm rot="3417102" flipH="1" flipV="1">
            <a:off x="5256401" y="3035293"/>
            <a:ext cx="381000" cy="1035305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6" name="Schemat blokowy: łącznik 25">
            <a:extLst>
              <a:ext uri="{FF2B5EF4-FFF2-40B4-BE49-F238E27FC236}">
                <a16:creationId xmlns:a16="http://schemas.microsoft.com/office/drawing/2014/main" id="{071EE7FD-8FA4-4CB9-A955-14F2FAA1C052}"/>
              </a:ext>
            </a:extLst>
          </p:cNvPr>
          <p:cNvSpPr/>
          <p:nvPr/>
        </p:nvSpPr>
        <p:spPr>
          <a:xfrm>
            <a:off x="6039733" y="4644469"/>
            <a:ext cx="1392946" cy="1429862"/>
          </a:xfrm>
          <a:prstGeom prst="flowChartConnector">
            <a:avLst/>
          </a:prstGeom>
          <a:solidFill>
            <a:srgbClr val="FFFF9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Schemat blokowy: łącznik 24">
            <a:extLst>
              <a:ext uri="{FF2B5EF4-FFF2-40B4-BE49-F238E27FC236}">
                <a16:creationId xmlns:a16="http://schemas.microsoft.com/office/drawing/2014/main" id="{CA7F2FD8-23EB-4860-A272-7B496D7886B1}"/>
              </a:ext>
            </a:extLst>
          </p:cNvPr>
          <p:cNvSpPr/>
          <p:nvPr/>
        </p:nvSpPr>
        <p:spPr>
          <a:xfrm>
            <a:off x="1778184" y="4644469"/>
            <a:ext cx="1392946" cy="1429862"/>
          </a:xfrm>
          <a:prstGeom prst="flowChartConnector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4" name="Schemat blokowy: łącznik 23">
            <a:extLst>
              <a:ext uri="{FF2B5EF4-FFF2-40B4-BE49-F238E27FC236}">
                <a16:creationId xmlns:a16="http://schemas.microsoft.com/office/drawing/2014/main" id="{F69C9F9B-313B-4201-9AF4-F57CE4F94A0B}"/>
              </a:ext>
            </a:extLst>
          </p:cNvPr>
          <p:cNvSpPr/>
          <p:nvPr/>
        </p:nvSpPr>
        <p:spPr>
          <a:xfrm>
            <a:off x="6039733" y="2013934"/>
            <a:ext cx="1392946" cy="1429862"/>
          </a:xfrm>
          <a:prstGeom prst="flowChartConnector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Schemat blokowy: łącznik 22">
            <a:extLst>
              <a:ext uri="{FF2B5EF4-FFF2-40B4-BE49-F238E27FC236}">
                <a16:creationId xmlns:a16="http://schemas.microsoft.com/office/drawing/2014/main" id="{E90E8636-022C-438E-8636-7C14F553F5A8}"/>
              </a:ext>
            </a:extLst>
          </p:cNvPr>
          <p:cNvSpPr/>
          <p:nvPr/>
        </p:nvSpPr>
        <p:spPr>
          <a:xfrm>
            <a:off x="1731068" y="2013934"/>
            <a:ext cx="1392946" cy="1429862"/>
          </a:xfrm>
          <a:prstGeom prst="flowChartConnector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Schemat blokowy: łącznik 21">
            <a:extLst>
              <a:ext uri="{FF2B5EF4-FFF2-40B4-BE49-F238E27FC236}">
                <a16:creationId xmlns:a16="http://schemas.microsoft.com/office/drawing/2014/main" id="{A6C65D88-EB07-4DAE-A1FC-400EF4622A81}"/>
              </a:ext>
            </a:extLst>
          </p:cNvPr>
          <p:cNvSpPr/>
          <p:nvPr/>
        </p:nvSpPr>
        <p:spPr>
          <a:xfrm>
            <a:off x="3882401" y="3321194"/>
            <a:ext cx="1392946" cy="1429862"/>
          </a:xfrm>
          <a:prstGeom prst="flowChartConnector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object 3"/>
          <p:cNvSpPr txBox="1"/>
          <p:nvPr/>
        </p:nvSpPr>
        <p:spPr>
          <a:xfrm>
            <a:off x="4084065" y="3857066"/>
            <a:ext cx="967740" cy="2857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700" dirty="0">
                <a:solidFill>
                  <a:srgbClr val="44536A"/>
                </a:solidFill>
                <a:latin typeface="Calibri"/>
                <a:cs typeface="Calibri"/>
              </a:rPr>
              <a:t>in</a:t>
            </a:r>
            <a:r>
              <a:rPr sz="1700" spc="-45" dirty="0">
                <a:solidFill>
                  <a:srgbClr val="44536A"/>
                </a:solidFill>
                <a:latin typeface="Calibri"/>
                <a:cs typeface="Calibri"/>
              </a:rPr>
              <a:t>f</a:t>
            </a:r>
            <a:r>
              <a:rPr sz="1700" spc="-5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1700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1700" spc="-5" dirty="0">
                <a:solidFill>
                  <a:srgbClr val="44536A"/>
                </a:solidFill>
                <a:latin typeface="Calibri"/>
                <a:cs typeface="Calibri"/>
              </a:rPr>
              <a:t>m</a:t>
            </a:r>
            <a:r>
              <a:rPr sz="1700" dirty="0">
                <a:solidFill>
                  <a:srgbClr val="44536A"/>
                </a:solidFill>
                <a:latin typeface="Calibri"/>
                <a:cs typeface="Calibri"/>
              </a:rPr>
              <a:t>acje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271386" y="2393695"/>
            <a:ext cx="930910" cy="6540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ts val="1265"/>
              </a:lnSpc>
              <a:spcBef>
                <a:spcPts val="105"/>
              </a:spcBef>
            </a:pPr>
            <a:r>
              <a:rPr sz="1100" spc="-5" dirty="0">
                <a:solidFill>
                  <a:srgbClr val="44536A"/>
                </a:solidFill>
                <a:latin typeface="Calibri"/>
                <a:cs typeface="Calibri"/>
              </a:rPr>
              <a:t>n</a:t>
            </a:r>
            <a:r>
              <a:rPr sz="1100" dirty="0">
                <a:solidFill>
                  <a:srgbClr val="44536A"/>
                </a:solidFill>
                <a:latin typeface="Calibri"/>
                <a:cs typeface="Calibri"/>
              </a:rPr>
              <a:t>a te</a:t>
            </a:r>
            <a:r>
              <a:rPr sz="1100" spc="5" dirty="0">
                <a:solidFill>
                  <a:srgbClr val="44536A"/>
                </a:solidFill>
                <a:latin typeface="Calibri"/>
                <a:cs typeface="Calibri"/>
              </a:rPr>
              <a:t>m</a:t>
            </a:r>
            <a:r>
              <a:rPr sz="1100" dirty="0">
                <a:solidFill>
                  <a:srgbClr val="44536A"/>
                </a:solidFill>
                <a:latin typeface="Calibri"/>
                <a:cs typeface="Calibri"/>
              </a:rPr>
              <a:t>at</a:t>
            </a:r>
            <a:endParaRPr sz="1100">
              <a:latin typeface="Calibri"/>
              <a:cs typeface="Calibri"/>
            </a:endParaRPr>
          </a:p>
          <a:p>
            <a:pPr marL="12700" marR="5080" indent="-635" algn="ctr">
              <a:lnSpc>
                <a:spcPct val="91400"/>
              </a:lnSpc>
              <a:spcBef>
                <a:spcPts val="55"/>
              </a:spcBef>
            </a:pPr>
            <a:r>
              <a:rPr sz="1100" dirty="0">
                <a:solidFill>
                  <a:srgbClr val="44536A"/>
                </a:solidFill>
                <a:latin typeface="Calibri"/>
                <a:cs typeface="Calibri"/>
              </a:rPr>
              <a:t>możliwości </a:t>
            </a:r>
            <a:r>
              <a:rPr sz="1100" spc="5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1100" spc="5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1100" spc="-5" dirty="0">
                <a:solidFill>
                  <a:srgbClr val="44536A"/>
                </a:solidFill>
                <a:latin typeface="Calibri"/>
                <a:cs typeface="Calibri"/>
              </a:rPr>
              <a:t>fi</a:t>
            </a:r>
            <a:r>
              <a:rPr sz="1100" spc="-10" dirty="0">
                <a:solidFill>
                  <a:srgbClr val="44536A"/>
                </a:solidFill>
                <a:latin typeface="Calibri"/>
                <a:cs typeface="Calibri"/>
              </a:rPr>
              <a:t>n</a:t>
            </a:r>
            <a:r>
              <a:rPr sz="1100" dirty="0">
                <a:solidFill>
                  <a:srgbClr val="44536A"/>
                </a:solidFill>
                <a:latin typeface="Calibri"/>
                <a:cs typeface="Calibri"/>
              </a:rPr>
              <a:t>a</a:t>
            </a:r>
            <a:r>
              <a:rPr sz="1100" spc="-5" dirty="0">
                <a:solidFill>
                  <a:srgbClr val="44536A"/>
                </a:solidFill>
                <a:latin typeface="Calibri"/>
                <a:cs typeface="Calibri"/>
              </a:rPr>
              <a:t>ns</a:t>
            </a:r>
            <a:r>
              <a:rPr sz="1100" spc="5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1100" dirty="0">
                <a:solidFill>
                  <a:srgbClr val="44536A"/>
                </a:solidFill>
                <a:latin typeface="Calibri"/>
                <a:cs typeface="Calibri"/>
              </a:rPr>
              <a:t>wan</a:t>
            </a:r>
            <a:r>
              <a:rPr sz="1100" spc="-5" dirty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1100" dirty="0">
                <a:solidFill>
                  <a:srgbClr val="44536A"/>
                </a:solidFill>
                <a:latin typeface="Calibri"/>
                <a:cs typeface="Calibri"/>
              </a:rPr>
              <a:t>a  pomysłu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301866" y="5138420"/>
            <a:ext cx="868680" cy="501650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12700" marR="5080" indent="-635" algn="ctr">
              <a:lnSpc>
                <a:spcPts val="1210"/>
              </a:lnSpc>
              <a:spcBef>
                <a:spcPts val="235"/>
              </a:spcBef>
            </a:pPr>
            <a:r>
              <a:rPr sz="1100" spc="-5" dirty="0">
                <a:solidFill>
                  <a:srgbClr val="44536A"/>
                </a:solidFill>
                <a:latin typeface="Calibri"/>
                <a:cs typeface="Calibri"/>
              </a:rPr>
              <a:t>na </a:t>
            </a:r>
            <a:r>
              <a:rPr sz="1100" dirty="0">
                <a:solidFill>
                  <a:srgbClr val="44536A"/>
                </a:solidFill>
                <a:latin typeface="Calibri"/>
                <a:cs typeface="Calibri"/>
              </a:rPr>
              <a:t>etapie </a:t>
            </a:r>
            <a:r>
              <a:rPr sz="1100" spc="5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4536A"/>
                </a:solidFill>
                <a:latin typeface="Calibri"/>
                <a:cs typeface="Calibri"/>
              </a:rPr>
              <a:t>p</a:t>
            </a:r>
            <a:r>
              <a:rPr sz="1100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1100" spc="-10" dirty="0">
                <a:solidFill>
                  <a:srgbClr val="44536A"/>
                </a:solidFill>
                <a:latin typeface="Calibri"/>
                <a:cs typeface="Calibri"/>
              </a:rPr>
              <a:t>z</a:t>
            </a:r>
            <a:r>
              <a:rPr sz="1100" dirty="0">
                <a:solidFill>
                  <a:srgbClr val="44536A"/>
                </a:solidFill>
                <a:latin typeface="Calibri"/>
                <a:cs typeface="Calibri"/>
              </a:rPr>
              <a:t>y</a:t>
            </a:r>
            <a:r>
              <a:rPr sz="1100" spc="-5" dirty="0">
                <a:solidFill>
                  <a:srgbClr val="44536A"/>
                </a:solidFill>
                <a:latin typeface="Calibri"/>
                <a:cs typeface="Calibri"/>
              </a:rPr>
              <a:t>g</a:t>
            </a:r>
            <a:r>
              <a:rPr sz="1100" spc="5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1100" dirty="0">
                <a:solidFill>
                  <a:srgbClr val="44536A"/>
                </a:solidFill>
                <a:latin typeface="Calibri"/>
                <a:cs typeface="Calibri"/>
              </a:rPr>
              <a:t>t</a:t>
            </a:r>
            <a:r>
              <a:rPr sz="1100" spc="5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1100" dirty="0">
                <a:solidFill>
                  <a:srgbClr val="44536A"/>
                </a:solidFill>
                <a:latin typeface="Calibri"/>
                <a:cs typeface="Calibri"/>
              </a:rPr>
              <a:t>wan</a:t>
            </a:r>
            <a:r>
              <a:rPr sz="1100" spc="-5" dirty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1100" dirty="0">
                <a:solidFill>
                  <a:srgbClr val="44536A"/>
                </a:solidFill>
                <a:latin typeface="Calibri"/>
                <a:cs typeface="Calibri"/>
              </a:rPr>
              <a:t>a  </a:t>
            </a:r>
            <a:r>
              <a:rPr sz="1100" spc="-5" dirty="0">
                <a:solidFill>
                  <a:srgbClr val="44536A"/>
                </a:solidFill>
                <a:latin typeface="Calibri"/>
                <a:cs typeface="Calibri"/>
              </a:rPr>
              <a:t>projektu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196210" y="5108575"/>
            <a:ext cx="556895" cy="501650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30480" marR="5080" indent="-18415" algn="just">
              <a:lnSpc>
                <a:spcPts val="1210"/>
              </a:lnSpc>
              <a:spcBef>
                <a:spcPts val="235"/>
              </a:spcBef>
            </a:pPr>
            <a:r>
              <a:rPr sz="1100" spc="-5" dirty="0">
                <a:solidFill>
                  <a:srgbClr val="44536A"/>
                </a:solidFill>
                <a:latin typeface="Calibri"/>
                <a:cs typeface="Calibri"/>
              </a:rPr>
              <a:t>n</a:t>
            </a:r>
            <a:r>
              <a:rPr sz="1100" dirty="0">
                <a:solidFill>
                  <a:srgbClr val="44536A"/>
                </a:solidFill>
                <a:latin typeface="Calibri"/>
                <a:cs typeface="Calibri"/>
              </a:rPr>
              <a:t>a etap</a:t>
            </a:r>
            <a:r>
              <a:rPr sz="1100" spc="-5" dirty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1100" dirty="0">
                <a:solidFill>
                  <a:srgbClr val="44536A"/>
                </a:solidFill>
                <a:latin typeface="Calibri"/>
                <a:cs typeface="Calibri"/>
              </a:rPr>
              <a:t>e  realizacji </a:t>
            </a:r>
            <a:r>
              <a:rPr sz="1100" spc="-240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4536A"/>
                </a:solidFill>
                <a:latin typeface="Calibri"/>
                <a:cs typeface="Calibri"/>
              </a:rPr>
              <a:t>projektu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121789" y="2547366"/>
            <a:ext cx="611505" cy="3468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7625">
              <a:lnSpc>
                <a:spcPts val="1265"/>
              </a:lnSpc>
              <a:spcBef>
                <a:spcPts val="105"/>
              </a:spcBef>
            </a:pPr>
            <a:r>
              <a:rPr sz="1100" spc="-5" dirty="0">
                <a:solidFill>
                  <a:srgbClr val="44536A"/>
                </a:solidFill>
                <a:latin typeface="Calibri"/>
                <a:cs typeface="Calibri"/>
              </a:rPr>
              <a:t>na</a:t>
            </a:r>
            <a:r>
              <a:rPr sz="1100" spc="-35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4536A"/>
                </a:solidFill>
                <a:latin typeface="Calibri"/>
                <a:cs typeface="Calibri"/>
              </a:rPr>
              <a:t>temat</a:t>
            </a:r>
            <a:endParaRPr sz="1100" dirty="0">
              <a:latin typeface="Calibri"/>
              <a:cs typeface="Calibri"/>
            </a:endParaRPr>
          </a:p>
          <a:p>
            <a:pPr marL="12700">
              <a:lnSpc>
                <a:spcPts val="1265"/>
              </a:lnSpc>
            </a:pPr>
            <a:r>
              <a:rPr sz="1100" spc="-5" dirty="0">
                <a:solidFill>
                  <a:srgbClr val="44536A"/>
                </a:solidFill>
                <a:latin typeface="Calibri"/>
                <a:cs typeface="Calibri"/>
              </a:rPr>
              <a:t>p</a:t>
            </a:r>
            <a:r>
              <a:rPr sz="1100" dirty="0">
                <a:solidFill>
                  <a:srgbClr val="44536A"/>
                </a:solidFill>
                <a:latin typeface="Calibri"/>
                <a:cs typeface="Calibri"/>
              </a:rPr>
              <a:t>ro</a:t>
            </a:r>
            <a:r>
              <a:rPr sz="1100" spc="-5" dirty="0">
                <a:solidFill>
                  <a:srgbClr val="44536A"/>
                </a:solidFill>
                <a:latin typeface="Calibri"/>
                <a:cs typeface="Calibri"/>
              </a:rPr>
              <a:t>je</a:t>
            </a:r>
            <a:r>
              <a:rPr sz="1100" dirty="0">
                <a:solidFill>
                  <a:srgbClr val="44536A"/>
                </a:solidFill>
                <a:latin typeface="Calibri"/>
                <a:cs typeface="Calibri"/>
              </a:rPr>
              <a:t>kt</a:t>
            </a:r>
            <a:r>
              <a:rPr sz="1100" spc="5" dirty="0">
                <a:solidFill>
                  <a:srgbClr val="44536A"/>
                </a:solidFill>
                <a:latin typeface="Calibri"/>
                <a:cs typeface="Calibri"/>
              </a:rPr>
              <a:t>ó</a:t>
            </a:r>
            <a:r>
              <a:rPr sz="1100" dirty="0">
                <a:solidFill>
                  <a:srgbClr val="44536A"/>
                </a:solidFill>
                <a:latin typeface="Calibri"/>
                <a:cs typeface="Calibri"/>
              </a:rPr>
              <a:t>w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307958" y="6464985"/>
            <a:ext cx="153670" cy="178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z="1200" dirty="0">
                <a:solidFill>
                  <a:srgbClr val="888888"/>
                </a:solidFill>
                <a:latin typeface="Calibri"/>
                <a:cs typeface="Calibri"/>
              </a:rPr>
              <a:t>5</a:t>
            </a:fld>
            <a:endParaRPr sz="1200">
              <a:latin typeface="Calibri"/>
              <a:cs typeface="Calibri"/>
            </a:endParaRPr>
          </a:p>
        </p:txBody>
      </p: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0" y="1248155"/>
            <a:ext cx="9144000" cy="495300"/>
          </a:xfrm>
          <a:prstGeom prst="rect">
            <a:avLst/>
          </a:prstGeom>
          <a:ln w="12700">
            <a:solidFill>
              <a:srgbClr val="5B9BD4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270" algn="ctr">
              <a:lnSpc>
                <a:spcPts val="3560"/>
              </a:lnSpc>
            </a:pPr>
            <a:r>
              <a:rPr sz="3000" spc="-5" dirty="0">
                <a:solidFill>
                  <a:srgbClr val="006FC0"/>
                </a:solidFill>
              </a:rPr>
              <a:t>PIFE</a:t>
            </a:r>
            <a:r>
              <a:rPr sz="3000" spc="-15" dirty="0">
                <a:solidFill>
                  <a:srgbClr val="006FC0"/>
                </a:solidFill>
              </a:rPr>
              <a:t> </a:t>
            </a:r>
            <a:r>
              <a:rPr sz="3000" dirty="0">
                <a:solidFill>
                  <a:srgbClr val="006FC0"/>
                </a:solidFill>
              </a:rPr>
              <a:t>–</a:t>
            </a:r>
            <a:r>
              <a:rPr sz="3000" spc="-20" dirty="0">
                <a:solidFill>
                  <a:srgbClr val="006FC0"/>
                </a:solidFill>
              </a:rPr>
              <a:t> </a:t>
            </a:r>
            <a:r>
              <a:rPr sz="3000" spc="-10" dirty="0">
                <a:solidFill>
                  <a:srgbClr val="006FC0"/>
                </a:solidFill>
              </a:rPr>
              <a:t>ZAKRES</a:t>
            </a:r>
            <a:r>
              <a:rPr sz="3000" spc="-35" dirty="0">
                <a:solidFill>
                  <a:srgbClr val="006FC0"/>
                </a:solidFill>
              </a:rPr>
              <a:t> </a:t>
            </a:r>
            <a:r>
              <a:rPr sz="3000" spc="-5" dirty="0">
                <a:solidFill>
                  <a:srgbClr val="006FC0"/>
                </a:solidFill>
              </a:rPr>
              <a:t>USŁUG</a:t>
            </a:r>
            <a:endParaRPr sz="3000"/>
          </a:p>
        </p:txBody>
      </p:sp>
    </p:spTree>
    <p:extLst>
      <p:ext uri="{BB962C8B-B14F-4D97-AF65-F5344CB8AC3E}">
        <p14:creationId xmlns:p14="http://schemas.microsoft.com/office/powerpoint/2010/main" val="28235323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9936" y="1197863"/>
            <a:ext cx="5907024" cy="534162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146038" y="3423284"/>
            <a:ext cx="242697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u="heavy" spc="-3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3"/>
              </a:rPr>
              <a:t>www.pife.gov.pl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4602479" y="3774947"/>
            <a:ext cx="1313815" cy="1888489"/>
            <a:chOff x="4602479" y="3774947"/>
            <a:chExt cx="1313815" cy="1888489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02479" y="3774947"/>
              <a:ext cx="1313688" cy="1888236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4763261" y="3935729"/>
              <a:ext cx="996950" cy="1571625"/>
            </a:xfrm>
            <a:custGeom>
              <a:avLst/>
              <a:gdLst/>
              <a:ahLst/>
              <a:cxnLst/>
              <a:rect l="l" t="t" r="r" b="b"/>
              <a:pathLst>
                <a:path w="996950" h="1571625">
                  <a:moveTo>
                    <a:pt x="0" y="785622"/>
                  </a:moveTo>
                  <a:lnTo>
                    <a:pt x="1367" y="726996"/>
                  </a:lnTo>
                  <a:lnTo>
                    <a:pt x="5403" y="669540"/>
                  </a:lnTo>
                  <a:lnTo>
                    <a:pt x="12014" y="613405"/>
                  </a:lnTo>
                  <a:lnTo>
                    <a:pt x="21101" y="558744"/>
                  </a:lnTo>
                  <a:lnTo>
                    <a:pt x="32569" y="505707"/>
                  </a:lnTo>
                  <a:lnTo>
                    <a:pt x="46321" y="454447"/>
                  </a:lnTo>
                  <a:lnTo>
                    <a:pt x="62260" y="405116"/>
                  </a:lnTo>
                  <a:lnTo>
                    <a:pt x="80292" y="357866"/>
                  </a:lnTo>
                  <a:lnTo>
                    <a:pt x="100318" y="312850"/>
                  </a:lnTo>
                  <a:lnTo>
                    <a:pt x="122243" y="270218"/>
                  </a:lnTo>
                  <a:lnTo>
                    <a:pt x="145970" y="230124"/>
                  </a:lnTo>
                  <a:lnTo>
                    <a:pt x="171403" y="192718"/>
                  </a:lnTo>
                  <a:lnTo>
                    <a:pt x="198446" y="158153"/>
                  </a:lnTo>
                  <a:lnTo>
                    <a:pt x="227001" y="126582"/>
                  </a:lnTo>
                  <a:lnTo>
                    <a:pt x="256973" y="98156"/>
                  </a:lnTo>
                  <a:lnTo>
                    <a:pt x="288266" y="73026"/>
                  </a:lnTo>
                  <a:lnTo>
                    <a:pt x="320782" y="51346"/>
                  </a:lnTo>
                  <a:lnTo>
                    <a:pt x="354426" y="33266"/>
                  </a:lnTo>
                  <a:lnTo>
                    <a:pt x="424710" y="8519"/>
                  </a:lnTo>
                  <a:lnTo>
                    <a:pt x="498348" y="0"/>
                  </a:lnTo>
                  <a:lnTo>
                    <a:pt x="535537" y="2155"/>
                  </a:lnTo>
                  <a:lnTo>
                    <a:pt x="607594" y="18940"/>
                  </a:lnTo>
                  <a:lnTo>
                    <a:pt x="675913" y="51346"/>
                  </a:lnTo>
                  <a:lnTo>
                    <a:pt x="708429" y="73026"/>
                  </a:lnTo>
                  <a:lnTo>
                    <a:pt x="739722" y="98156"/>
                  </a:lnTo>
                  <a:lnTo>
                    <a:pt x="769694" y="126582"/>
                  </a:lnTo>
                  <a:lnTo>
                    <a:pt x="798249" y="158153"/>
                  </a:lnTo>
                  <a:lnTo>
                    <a:pt x="825292" y="192718"/>
                  </a:lnTo>
                  <a:lnTo>
                    <a:pt x="850725" y="230123"/>
                  </a:lnTo>
                  <a:lnTo>
                    <a:pt x="874452" y="270218"/>
                  </a:lnTo>
                  <a:lnTo>
                    <a:pt x="896377" y="312850"/>
                  </a:lnTo>
                  <a:lnTo>
                    <a:pt x="916403" y="357866"/>
                  </a:lnTo>
                  <a:lnTo>
                    <a:pt x="934435" y="405116"/>
                  </a:lnTo>
                  <a:lnTo>
                    <a:pt x="950374" y="454447"/>
                  </a:lnTo>
                  <a:lnTo>
                    <a:pt x="964126" y="505707"/>
                  </a:lnTo>
                  <a:lnTo>
                    <a:pt x="975594" y="558744"/>
                  </a:lnTo>
                  <a:lnTo>
                    <a:pt x="984681" y="613405"/>
                  </a:lnTo>
                  <a:lnTo>
                    <a:pt x="991292" y="669540"/>
                  </a:lnTo>
                  <a:lnTo>
                    <a:pt x="995328" y="726996"/>
                  </a:lnTo>
                  <a:lnTo>
                    <a:pt x="996696" y="785622"/>
                  </a:lnTo>
                  <a:lnTo>
                    <a:pt x="995328" y="844247"/>
                  </a:lnTo>
                  <a:lnTo>
                    <a:pt x="991292" y="901703"/>
                  </a:lnTo>
                  <a:lnTo>
                    <a:pt x="984681" y="957838"/>
                  </a:lnTo>
                  <a:lnTo>
                    <a:pt x="975594" y="1012499"/>
                  </a:lnTo>
                  <a:lnTo>
                    <a:pt x="964126" y="1065536"/>
                  </a:lnTo>
                  <a:lnTo>
                    <a:pt x="950374" y="1116796"/>
                  </a:lnTo>
                  <a:lnTo>
                    <a:pt x="934435" y="1166127"/>
                  </a:lnTo>
                  <a:lnTo>
                    <a:pt x="916403" y="1213377"/>
                  </a:lnTo>
                  <a:lnTo>
                    <a:pt x="896377" y="1258393"/>
                  </a:lnTo>
                  <a:lnTo>
                    <a:pt x="874452" y="1301025"/>
                  </a:lnTo>
                  <a:lnTo>
                    <a:pt x="850725" y="1341119"/>
                  </a:lnTo>
                  <a:lnTo>
                    <a:pt x="825292" y="1378525"/>
                  </a:lnTo>
                  <a:lnTo>
                    <a:pt x="798249" y="1413090"/>
                  </a:lnTo>
                  <a:lnTo>
                    <a:pt x="769694" y="1444661"/>
                  </a:lnTo>
                  <a:lnTo>
                    <a:pt x="739722" y="1473087"/>
                  </a:lnTo>
                  <a:lnTo>
                    <a:pt x="708429" y="1498217"/>
                  </a:lnTo>
                  <a:lnTo>
                    <a:pt x="675913" y="1519897"/>
                  </a:lnTo>
                  <a:lnTo>
                    <a:pt x="642269" y="1537977"/>
                  </a:lnTo>
                  <a:lnTo>
                    <a:pt x="571985" y="1562724"/>
                  </a:lnTo>
                  <a:lnTo>
                    <a:pt x="498348" y="1571244"/>
                  </a:lnTo>
                  <a:lnTo>
                    <a:pt x="461158" y="1569088"/>
                  </a:lnTo>
                  <a:lnTo>
                    <a:pt x="389101" y="1552303"/>
                  </a:lnTo>
                  <a:lnTo>
                    <a:pt x="320782" y="1519897"/>
                  </a:lnTo>
                  <a:lnTo>
                    <a:pt x="288266" y="1498217"/>
                  </a:lnTo>
                  <a:lnTo>
                    <a:pt x="256973" y="1473087"/>
                  </a:lnTo>
                  <a:lnTo>
                    <a:pt x="227001" y="1444661"/>
                  </a:lnTo>
                  <a:lnTo>
                    <a:pt x="198446" y="1413090"/>
                  </a:lnTo>
                  <a:lnTo>
                    <a:pt x="171403" y="1378525"/>
                  </a:lnTo>
                  <a:lnTo>
                    <a:pt x="145970" y="1341120"/>
                  </a:lnTo>
                  <a:lnTo>
                    <a:pt x="122243" y="1301025"/>
                  </a:lnTo>
                  <a:lnTo>
                    <a:pt x="100318" y="1258393"/>
                  </a:lnTo>
                  <a:lnTo>
                    <a:pt x="80292" y="1213377"/>
                  </a:lnTo>
                  <a:lnTo>
                    <a:pt x="62260" y="1166127"/>
                  </a:lnTo>
                  <a:lnTo>
                    <a:pt x="46321" y="1116796"/>
                  </a:lnTo>
                  <a:lnTo>
                    <a:pt x="32569" y="1065536"/>
                  </a:lnTo>
                  <a:lnTo>
                    <a:pt x="21101" y="1012499"/>
                  </a:lnTo>
                  <a:lnTo>
                    <a:pt x="12014" y="957838"/>
                  </a:lnTo>
                  <a:lnTo>
                    <a:pt x="5403" y="901703"/>
                  </a:lnTo>
                  <a:lnTo>
                    <a:pt x="1367" y="844247"/>
                  </a:lnTo>
                  <a:lnTo>
                    <a:pt x="0" y="785622"/>
                  </a:lnTo>
                  <a:close/>
                </a:path>
              </a:pathLst>
            </a:custGeom>
            <a:ln w="38100">
              <a:solidFill>
                <a:srgbClr val="FFE6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3276600" y="128015"/>
            <a:ext cx="5760720" cy="746760"/>
            <a:chOff x="3276600" y="128015"/>
            <a:chExt cx="5760720" cy="746760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276600" y="128015"/>
              <a:ext cx="5760720" cy="60350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276600" y="128015"/>
              <a:ext cx="5760720" cy="746759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8307958" y="6464985"/>
            <a:ext cx="153670" cy="178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z="1200" dirty="0">
                <a:solidFill>
                  <a:srgbClr val="888888"/>
                </a:solidFill>
                <a:latin typeface="Calibri"/>
                <a:cs typeface="Calibri"/>
              </a:rPr>
              <a:t>6</a:t>
            </a:fld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276600" y="118871"/>
            <a:ext cx="5760720" cy="756285"/>
            <a:chOff x="3276600" y="118871"/>
            <a:chExt cx="5760720" cy="75628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60519" y="118871"/>
              <a:ext cx="4840224" cy="7239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76600" y="128015"/>
              <a:ext cx="5760720" cy="746759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519808" y="1163828"/>
            <a:ext cx="60864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solidFill>
                  <a:srgbClr val="000000"/>
                </a:solidFill>
              </a:rPr>
              <a:t>Portal</a:t>
            </a:r>
            <a:r>
              <a:rPr sz="1800" spc="-5" dirty="0">
                <a:solidFill>
                  <a:srgbClr val="000000"/>
                </a:solidFill>
              </a:rPr>
              <a:t> Funduszy</a:t>
            </a:r>
            <a:r>
              <a:rPr sz="1800" spc="-25" dirty="0">
                <a:solidFill>
                  <a:srgbClr val="000000"/>
                </a:solidFill>
              </a:rPr>
              <a:t> </a:t>
            </a:r>
            <a:r>
              <a:rPr sz="1800" spc="-5" dirty="0">
                <a:solidFill>
                  <a:srgbClr val="000000"/>
                </a:solidFill>
              </a:rPr>
              <a:t>Europejskich</a:t>
            </a:r>
            <a:r>
              <a:rPr sz="1800" spc="-15" dirty="0">
                <a:solidFill>
                  <a:srgbClr val="000000"/>
                </a:solidFill>
              </a:rPr>
              <a:t> </a:t>
            </a:r>
            <a:r>
              <a:rPr sz="1800" dirty="0">
                <a:solidFill>
                  <a:srgbClr val="000000"/>
                </a:solidFill>
              </a:rPr>
              <a:t>-</a:t>
            </a:r>
            <a:r>
              <a:rPr sz="1800" spc="5" dirty="0">
                <a:solidFill>
                  <a:srgbClr val="000000"/>
                </a:solidFill>
              </a:rPr>
              <a:t> </a:t>
            </a:r>
            <a:r>
              <a:rPr sz="1800" spc="-20" dirty="0">
                <a:solidFill>
                  <a:srgbClr val="006FC0"/>
                </a:solidFill>
                <a:hlinkClick r:id="rId4"/>
              </a:rPr>
              <a:t>www.funduszeeuropejskie.gov.pl</a:t>
            </a:r>
            <a:endParaRPr sz="1800"/>
          </a:p>
        </p:txBody>
      </p:sp>
      <p:sp>
        <p:nvSpPr>
          <p:cNvPr id="7" name="object 7"/>
          <p:cNvSpPr txBox="1"/>
          <p:nvPr/>
        </p:nvSpPr>
        <p:spPr>
          <a:xfrm>
            <a:off x="8307958" y="6464985"/>
            <a:ext cx="153670" cy="178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z="1200" dirty="0">
                <a:solidFill>
                  <a:srgbClr val="888888"/>
                </a:solidFill>
                <a:latin typeface="Calibri"/>
                <a:cs typeface="Calibri"/>
              </a:rPr>
              <a:t>7</a:t>
            </a:fld>
            <a:endParaRPr sz="12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90168" y="1564386"/>
            <a:ext cx="7600315" cy="44989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latin typeface="Calibri"/>
                <a:cs typeface="Calibri"/>
              </a:rPr>
              <a:t>System</a:t>
            </a:r>
            <a:r>
              <a:rPr sz="1600" b="1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informowania</a:t>
            </a:r>
            <a:r>
              <a:rPr sz="1600" b="1" spc="20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o Funduszach</a:t>
            </a:r>
            <a:r>
              <a:rPr sz="1600" b="1" spc="4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Europejskich</a:t>
            </a:r>
            <a:r>
              <a:rPr sz="1600" b="1" spc="1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w</a:t>
            </a:r>
            <a:r>
              <a:rPr sz="1600" b="1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Internecie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latin typeface="Calibri"/>
                <a:cs typeface="Calibri"/>
              </a:rPr>
              <a:t>Na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Portalu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Funduszy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Europejskich</a:t>
            </a:r>
            <a:r>
              <a:rPr sz="1600" spc="4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znajdą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się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również</a:t>
            </a:r>
            <a:r>
              <a:rPr sz="1600" spc="85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przekierowania</a:t>
            </a:r>
            <a:r>
              <a:rPr sz="1600" b="1" spc="10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do</a:t>
            </a:r>
            <a:r>
              <a:rPr sz="1600" b="1" spc="2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stron</a:t>
            </a:r>
            <a:r>
              <a:rPr sz="1600" b="1" spc="25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wszystkich</a:t>
            </a:r>
            <a:endParaRPr sz="16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1600" b="1" spc="-5" dirty="0">
                <a:latin typeface="Calibri"/>
                <a:cs typeface="Calibri"/>
              </a:rPr>
              <a:t>instytucji</a:t>
            </a:r>
            <a:r>
              <a:rPr sz="1600" b="1" spc="1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zajmujących</a:t>
            </a:r>
            <a:r>
              <a:rPr sz="1600" b="1" spc="4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się</a:t>
            </a:r>
            <a:r>
              <a:rPr sz="1600" b="1" spc="-10" dirty="0">
                <a:latin typeface="Calibri"/>
                <a:cs typeface="Calibri"/>
              </a:rPr>
              <a:t> zarządzaniem</a:t>
            </a:r>
            <a:r>
              <a:rPr sz="1600" b="1" spc="2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środkami</a:t>
            </a:r>
            <a:r>
              <a:rPr sz="1600" b="1" dirty="0">
                <a:latin typeface="Calibri"/>
                <a:cs typeface="Calibri"/>
              </a:rPr>
              <a:t> </a:t>
            </a:r>
            <a:r>
              <a:rPr sz="1600" b="1" spc="5" dirty="0">
                <a:latin typeface="Calibri"/>
                <a:cs typeface="Calibri"/>
              </a:rPr>
              <a:t>UE</a:t>
            </a:r>
            <a:r>
              <a:rPr sz="1600" spc="5" dirty="0">
                <a:latin typeface="Calibri"/>
                <a:cs typeface="Calibri"/>
              </a:rPr>
              <a:t>.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Strony</a:t>
            </a:r>
            <a:r>
              <a:rPr sz="1600" spc="2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będą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charakteryzowały</a:t>
            </a:r>
            <a:r>
              <a:rPr sz="1600" spc="6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się 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spójną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architekturą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informacji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oraz</a:t>
            </a:r>
            <a:r>
              <a:rPr sz="1600" spc="3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jednolitą szatą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graficzną.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Będziemy</a:t>
            </a:r>
            <a:r>
              <a:rPr sz="1600" spc="2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się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starać,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aby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treści </a:t>
            </a:r>
            <a:r>
              <a:rPr sz="1600" spc="-5" dirty="0">
                <a:latin typeface="Calibri"/>
                <a:cs typeface="Calibri"/>
              </a:rPr>
              <a:t> na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nich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dostępne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były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odpowiednio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dostosowane</a:t>
            </a:r>
            <a:r>
              <a:rPr sz="1600" spc="4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do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odbiorców,</a:t>
            </a:r>
            <a:r>
              <a:rPr sz="1600" spc="3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prowadząc</a:t>
            </a:r>
            <a:r>
              <a:rPr sz="1600" spc="2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Internautów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za </a:t>
            </a:r>
            <a:r>
              <a:rPr sz="1600" spc="-34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rękę</a:t>
            </a:r>
            <a:r>
              <a:rPr sz="1600" spc="2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w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świecie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funduszy.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550">
              <a:latin typeface="Calibri"/>
              <a:cs typeface="Calibri"/>
            </a:endParaRPr>
          </a:p>
          <a:p>
            <a:pPr marL="142240" algn="ctr">
              <a:lnSpc>
                <a:spcPct val="100000"/>
              </a:lnSpc>
            </a:pPr>
            <a:r>
              <a:rPr sz="1600" b="1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Gdzie</a:t>
            </a:r>
            <a:r>
              <a:rPr sz="1600" b="1" u="heavy" spc="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600" b="1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szukać</a:t>
            </a:r>
            <a:r>
              <a:rPr sz="1600" b="1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600" b="1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nowych</a:t>
            </a:r>
            <a:r>
              <a:rPr sz="1600" b="1" u="heavy" spc="2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600" b="1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serwisów?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sz="1600" spc="-10" dirty="0">
                <a:latin typeface="Calibri"/>
                <a:cs typeface="Calibri"/>
              </a:rPr>
              <a:t>Serwis</a:t>
            </a:r>
            <a:r>
              <a:rPr sz="1600" spc="30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Programu</a:t>
            </a:r>
            <a:r>
              <a:rPr sz="1600" b="1" spc="3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Operacyjnego</a:t>
            </a:r>
            <a:r>
              <a:rPr sz="1600" b="1" spc="65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Infrastruktura</a:t>
            </a:r>
            <a:r>
              <a:rPr sz="1600" b="1" spc="6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i</a:t>
            </a:r>
            <a:r>
              <a:rPr sz="1600" b="1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Środowisko</a:t>
            </a:r>
            <a:r>
              <a:rPr sz="1600" b="1" spc="20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2014-2020</a:t>
            </a:r>
            <a:r>
              <a:rPr sz="1600" b="1" spc="6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–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76B530"/>
                </a:solidFill>
                <a:latin typeface="Calibri"/>
                <a:cs typeface="Calibri"/>
                <a:hlinkClick r:id="rId5"/>
              </a:rPr>
              <a:t>www.pois.gov.pl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sz="1600" spc="-10" dirty="0">
                <a:latin typeface="Calibri"/>
                <a:cs typeface="Calibri"/>
              </a:rPr>
              <a:t>Serwis</a:t>
            </a:r>
            <a:r>
              <a:rPr sz="1600" spc="30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Programu</a:t>
            </a:r>
            <a:r>
              <a:rPr sz="1600" b="1" spc="3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Operacyjnego</a:t>
            </a:r>
            <a:r>
              <a:rPr sz="1600" b="1" spc="6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Inteligentny</a:t>
            </a:r>
            <a:r>
              <a:rPr sz="1600" b="1" spc="10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Rozwój</a:t>
            </a:r>
            <a:r>
              <a:rPr sz="1600" b="1" spc="3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–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2B9479"/>
                </a:solidFill>
                <a:latin typeface="Calibri"/>
                <a:cs typeface="Calibri"/>
                <a:hlinkClick r:id="rId6"/>
              </a:rPr>
              <a:t>www.poir.gov.pl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sz="1600" spc="-10" dirty="0">
                <a:latin typeface="Calibri"/>
                <a:cs typeface="Calibri"/>
              </a:rPr>
              <a:t>Serwis</a:t>
            </a:r>
            <a:r>
              <a:rPr sz="1600" spc="35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Programu</a:t>
            </a:r>
            <a:r>
              <a:rPr sz="1600" b="1" spc="40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Operacyjnego</a:t>
            </a:r>
            <a:r>
              <a:rPr sz="1600" b="1" spc="6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Polska </a:t>
            </a:r>
            <a:r>
              <a:rPr sz="1600" b="1" spc="-10" dirty="0">
                <a:latin typeface="Calibri"/>
                <a:cs typeface="Calibri"/>
              </a:rPr>
              <a:t>Cyfrowa</a:t>
            </a:r>
            <a:r>
              <a:rPr sz="1600" b="1" spc="6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–</a:t>
            </a:r>
            <a:r>
              <a:rPr sz="1600" spc="20" dirty="0"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CC0099"/>
                </a:solidFill>
                <a:latin typeface="Calibri"/>
                <a:cs typeface="Calibri"/>
                <a:hlinkClick r:id="rId7"/>
              </a:rPr>
              <a:t>www.popc.gov.pl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sz="1600" spc="-5" dirty="0">
                <a:latin typeface="Calibri"/>
                <a:cs typeface="Calibri"/>
              </a:rPr>
              <a:t>Serwis</a:t>
            </a:r>
            <a:r>
              <a:rPr sz="1600" spc="35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Programu</a:t>
            </a:r>
            <a:r>
              <a:rPr sz="1600" b="1" spc="30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Operacyjnego</a:t>
            </a:r>
            <a:r>
              <a:rPr sz="1600" b="1" spc="70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Wiedza Edukacja</a:t>
            </a:r>
            <a:r>
              <a:rPr sz="1600" b="1" spc="1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Rozwój</a:t>
            </a:r>
            <a:r>
              <a:rPr sz="1600" b="1" spc="5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–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FF6600"/>
                </a:solidFill>
                <a:latin typeface="Calibri"/>
                <a:cs typeface="Calibri"/>
                <a:hlinkClick r:id="rId8"/>
              </a:rPr>
              <a:t>www.power.gov.pl</a:t>
            </a:r>
            <a:endParaRPr sz="1600">
              <a:latin typeface="Calibri"/>
              <a:cs typeface="Calibri"/>
            </a:endParaRPr>
          </a:p>
          <a:p>
            <a:pPr marL="12700" marR="220979">
              <a:lnSpc>
                <a:spcPct val="150000"/>
              </a:lnSpc>
              <a:spcBef>
                <a:spcPts val="5"/>
              </a:spcBef>
            </a:pPr>
            <a:r>
              <a:rPr sz="1600" spc="-10" dirty="0">
                <a:latin typeface="Calibri"/>
                <a:cs typeface="Calibri"/>
              </a:rPr>
              <a:t>Serwis</a:t>
            </a:r>
            <a:r>
              <a:rPr sz="1600" spc="25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Programu</a:t>
            </a:r>
            <a:r>
              <a:rPr sz="1600" b="1" spc="30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Operacyjnego</a:t>
            </a:r>
            <a:r>
              <a:rPr sz="1600" b="1" spc="60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Polska</a:t>
            </a:r>
            <a:r>
              <a:rPr sz="1600" b="1" spc="-20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Wschodnia</a:t>
            </a:r>
            <a:r>
              <a:rPr sz="1600" b="1" spc="4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–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6F2F9F"/>
                </a:solidFill>
                <a:latin typeface="Calibri"/>
                <a:cs typeface="Calibri"/>
                <a:hlinkClick r:id="rId9"/>
              </a:rPr>
              <a:t>www.polskawschodnia.gov.pl </a:t>
            </a:r>
            <a:r>
              <a:rPr sz="1600" b="1" dirty="0">
                <a:solidFill>
                  <a:srgbClr val="6F2F9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Serwis</a:t>
            </a:r>
            <a:r>
              <a:rPr sz="1600" spc="50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Programu</a:t>
            </a:r>
            <a:r>
              <a:rPr sz="1600" b="1" spc="50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Operacyjnego</a:t>
            </a:r>
            <a:r>
              <a:rPr sz="1600" b="1" spc="8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Pomoc</a:t>
            </a:r>
            <a:r>
              <a:rPr sz="1600" b="1" spc="2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Techniczna</a:t>
            </a:r>
            <a:r>
              <a:rPr sz="1600" b="1" spc="4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2014-2020</a:t>
            </a:r>
            <a:r>
              <a:rPr sz="1600" b="1" spc="7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–</a:t>
            </a:r>
            <a:r>
              <a:rPr sz="1600" spc="30" dirty="0"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0000"/>
                </a:solidFill>
                <a:latin typeface="Calibri"/>
                <a:cs typeface="Calibri"/>
                <a:hlinkClick r:id="rId10"/>
              </a:rPr>
              <a:t>www.popt.gov.pl </a:t>
            </a:r>
            <a:r>
              <a:rPr sz="1600" b="1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Serwis</a:t>
            </a:r>
            <a:r>
              <a:rPr sz="1600" spc="30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Programów</a:t>
            </a:r>
            <a:r>
              <a:rPr sz="1600" b="1" spc="2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Europejskiej</a:t>
            </a:r>
            <a:r>
              <a:rPr sz="1600" b="1" spc="30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Współpracy</a:t>
            </a:r>
            <a:r>
              <a:rPr sz="1600" b="1" spc="3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Terytorialnej</a:t>
            </a:r>
            <a:r>
              <a:rPr sz="1600" b="1" spc="1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2014-2020</a:t>
            </a:r>
            <a:r>
              <a:rPr sz="1600" b="1" spc="7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–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575757"/>
                </a:solidFill>
                <a:latin typeface="Calibri"/>
                <a:cs typeface="Calibri"/>
                <a:hlinkClick r:id="rId11"/>
              </a:rPr>
              <a:t>www.ewt.gov.pl</a:t>
            </a:r>
            <a:endParaRPr sz="1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383279" y="114300"/>
            <a:ext cx="5760720" cy="748665"/>
            <a:chOff x="3383279" y="114300"/>
            <a:chExt cx="5760720" cy="74866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16423" y="150876"/>
              <a:ext cx="4066031" cy="65532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83279" y="114300"/>
              <a:ext cx="5760720" cy="748284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8333358" y="6426809"/>
            <a:ext cx="10287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888888"/>
                </a:solidFill>
                <a:latin typeface="Calibri"/>
                <a:cs typeface="Calibri"/>
              </a:rPr>
              <a:t>8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86841" y="1369821"/>
            <a:ext cx="477964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2D75B6"/>
                </a:solidFill>
              </a:rPr>
              <a:t>Sieć</a:t>
            </a:r>
            <a:r>
              <a:rPr sz="1800" spc="-25" dirty="0">
                <a:solidFill>
                  <a:srgbClr val="2D75B6"/>
                </a:solidFill>
              </a:rPr>
              <a:t> </a:t>
            </a:r>
            <a:r>
              <a:rPr sz="1800" spc="-5" dirty="0">
                <a:solidFill>
                  <a:srgbClr val="2D75B6"/>
                </a:solidFill>
              </a:rPr>
              <a:t>Punktów</a:t>
            </a:r>
            <a:r>
              <a:rPr sz="1800" spc="-30" dirty="0">
                <a:solidFill>
                  <a:srgbClr val="2D75B6"/>
                </a:solidFill>
              </a:rPr>
              <a:t> </a:t>
            </a:r>
            <a:r>
              <a:rPr sz="1800" spc="-10" dirty="0">
                <a:solidFill>
                  <a:srgbClr val="2D75B6"/>
                </a:solidFill>
              </a:rPr>
              <a:t>Informacyjny</a:t>
            </a:r>
            <a:r>
              <a:rPr sz="1800" spc="-15" dirty="0">
                <a:solidFill>
                  <a:srgbClr val="2D75B6"/>
                </a:solidFill>
              </a:rPr>
              <a:t> </a:t>
            </a:r>
            <a:r>
              <a:rPr sz="1800" spc="-5" dirty="0">
                <a:solidFill>
                  <a:srgbClr val="2D75B6"/>
                </a:solidFill>
              </a:rPr>
              <a:t>Funduszy</a:t>
            </a:r>
            <a:r>
              <a:rPr sz="1800" spc="-30" dirty="0">
                <a:solidFill>
                  <a:srgbClr val="2D75B6"/>
                </a:solidFill>
              </a:rPr>
              <a:t> </a:t>
            </a:r>
            <a:r>
              <a:rPr sz="1800" spc="-10" dirty="0">
                <a:solidFill>
                  <a:srgbClr val="2D75B6"/>
                </a:solidFill>
              </a:rPr>
              <a:t>Europejskich</a:t>
            </a:r>
            <a:endParaRPr sz="1800"/>
          </a:p>
          <a:p>
            <a:pPr marL="635" algn="ctr">
              <a:lnSpc>
                <a:spcPct val="100000"/>
              </a:lnSpc>
            </a:pPr>
            <a:r>
              <a:rPr sz="1800" dirty="0">
                <a:solidFill>
                  <a:srgbClr val="2D75B6"/>
                </a:solidFill>
              </a:rPr>
              <a:t>w</a:t>
            </a:r>
            <a:r>
              <a:rPr sz="1800" spc="-25" dirty="0">
                <a:solidFill>
                  <a:srgbClr val="2D75B6"/>
                </a:solidFill>
              </a:rPr>
              <a:t> </a:t>
            </a:r>
            <a:r>
              <a:rPr sz="1800" spc="-10" dirty="0">
                <a:solidFill>
                  <a:srgbClr val="2D75B6"/>
                </a:solidFill>
              </a:rPr>
              <a:t>Województwie</a:t>
            </a:r>
            <a:r>
              <a:rPr sz="1800" spc="-30" dirty="0">
                <a:solidFill>
                  <a:srgbClr val="2D75B6"/>
                </a:solidFill>
              </a:rPr>
              <a:t> </a:t>
            </a:r>
            <a:r>
              <a:rPr sz="1800" spc="-5" dirty="0">
                <a:solidFill>
                  <a:srgbClr val="2D75B6"/>
                </a:solidFill>
              </a:rPr>
              <a:t>Lubelskim</a:t>
            </a:r>
            <a:endParaRPr sz="1800"/>
          </a:p>
        </p:txBody>
      </p:sp>
      <p:sp>
        <p:nvSpPr>
          <p:cNvPr id="7" name="object 7"/>
          <p:cNvSpPr txBox="1"/>
          <p:nvPr/>
        </p:nvSpPr>
        <p:spPr>
          <a:xfrm>
            <a:off x="579221" y="2260828"/>
            <a:ext cx="3630929" cy="3437254"/>
          </a:xfrm>
          <a:prstGeom prst="rect">
            <a:avLst/>
          </a:prstGeom>
        </p:spPr>
        <p:txBody>
          <a:bodyPr vert="horz" wrap="square" lIns="0" tIns="71755" rIns="0" bIns="0" rtlCol="0">
            <a:spAutoFit/>
          </a:bodyPr>
          <a:lstStyle/>
          <a:p>
            <a:pPr marL="321945" indent="-309880">
              <a:lnSpc>
                <a:spcPct val="100000"/>
              </a:lnSpc>
              <a:spcBef>
                <a:spcPts val="565"/>
              </a:spcBef>
              <a:buFont typeface="Wingdings"/>
              <a:buChar char=""/>
              <a:tabLst>
                <a:tab pos="321945" algn="l"/>
                <a:tab pos="322580" algn="l"/>
              </a:tabLst>
            </a:pPr>
            <a:r>
              <a:rPr sz="1400" b="1" dirty="0">
                <a:solidFill>
                  <a:srgbClr val="001F5F"/>
                </a:solidFill>
                <a:latin typeface="Calibri"/>
                <a:cs typeface="Calibri"/>
              </a:rPr>
              <a:t>GPI</a:t>
            </a:r>
            <a:r>
              <a:rPr sz="1400" b="1" spc="-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1F5F"/>
                </a:solidFill>
                <a:latin typeface="Calibri"/>
                <a:cs typeface="Calibri"/>
              </a:rPr>
              <a:t>Lublin</a:t>
            </a:r>
            <a:r>
              <a:rPr sz="1400" b="1" spc="-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001F5F"/>
                </a:solidFill>
                <a:latin typeface="Calibri"/>
                <a:cs typeface="Calibri"/>
              </a:rPr>
              <a:t>ul.</a:t>
            </a:r>
            <a:r>
              <a:rPr sz="1400" spc="-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400" spc="-15" dirty="0">
                <a:solidFill>
                  <a:srgbClr val="001F5F"/>
                </a:solidFill>
                <a:latin typeface="Calibri"/>
                <a:cs typeface="Calibri"/>
              </a:rPr>
              <a:t>Stefczyka </a:t>
            </a:r>
            <a:r>
              <a:rPr sz="1400" spc="-5" dirty="0">
                <a:solidFill>
                  <a:srgbClr val="001F5F"/>
                </a:solidFill>
                <a:latin typeface="Calibri"/>
                <a:cs typeface="Calibri"/>
              </a:rPr>
              <a:t>3b,</a:t>
            </a:r>
            <a:endParaRPr sz="1400">
              <a:latin typeface="Calibri"/>
              <a:cs typeface="Calibri"/>
            </a:endParaRPr>
          </a:p>
          <a:p>
            <a:pPr marL="329565">
              <a:lnSpc>
                <a:spcPct val="100000"/>
              </a:lnSpc>
              <a:spcBef>
                <a:spcPts val="470"/>
              </a:spcBef>
            </a:pPr>
            <a:r>
              <a:rPr sz="1400" spc="-5" dirty="0">
                <a:solidFill>
                  <a:srgbClr val="001F5F"/>
                </a:solidFill>
                <a:latin typeface="Calibri"/>
                <a:cs typeface="Calibri"/>
              </a:rPr>
              <a:t>tel.:</a:t>
            </a:r>
            <a:r>
              <a:rPr sz="1400" dirty="0">
                <a:solidFill>
                  <a:srgbClr val="001F5F"/>
                </a:solidFill>
                <a:latin typeface="Calibri"/>
                <a:cs typeface="Calibri"/>
              </a:rPr>
              <a:t> 81</a:t>
            </a:r>
            <a:r>
              <a:rPr sz="1400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1F5F"/>
                </a:solidFill>
                <a:latin typeface="Calibri"/>
                <a:cs typeface="Calibri"/>
              </a:rPr>
              <a:t>44</a:t>
            </a:r>
            <a:r>
              <a:rPr sz="1400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1F5F"/>
                </a:solidFill>
                <a:latin typeface="Calibri"/>
                <a:cs typeface="Calibri"/>
              </a:rPr>
              <a:t>16</a:t>
            </a:r>
            <a:r>
              <a:rPr sz="1400" spc="-5" dirty="0">
                <a:solidFill>
                  <a:srgbClr val="001F5F"/>
                </a:solidFill>
                <a:latin typeface="Calibri"/>
                <a:cs typeface="Calibri"/>
              </a:rPr>
              <a:t> 864, </a:t>
            </a:r>
            <a:r>
              <a:rPr sz="1400" dirty="0">
                <a:solidFill>
                  <a:srgbClr val="001F5F"/>
                </a:solidFill>
                <a:latin typeface="Calibri"/>
                <a:cs typeface="Calibri"/>
              </a:rPr>
              <a:t>81</a:t>
            </a:r>
            <a:r>
              <a:rPr sz="1400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1F5F"/>
                </a:solidFill>
                <a:latin typeface="Calibri"/>
                <a:cs typeface="Calibri"/>
              </a:rPr>
              <a:t>44</a:t>
            </a:r>
            <a:r>
              <a:rPr sz="1400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1F5F"/>
                </a:solidFill>
                <a:latin typeface="Calibri"/>
                <a:cs typeface="Calibri"/>
              </a:rPr>
              <a:t>16</a:t>
            </a:r>
            <a:r>
              <a:rPr sz="1400" spc="-5" dirty="0">
                <a:solidFill>
                  <a:srgbClr val="001F5F"/>
                </a:solidFill>
                <a:latin typeface="Calibri"/>
                <a:cs typeface="Calibri"/>
              </a:rPr>
              <a:t> 865, </a:t>
            </a:r>
            <a:r>
              <a:rPr sz="1400" dirty="0">
                <a:solidFill>
                  <a:srgbClr val="001F5F"/>
                </a:solidFill>
                <a:latin typeface="Calibri"/>
                <a:cs typeface="Calibri"/>
              </a:rPr>
              <a:t>81</a:t>
            </a:r>
            <a:r>
              <a:rPr sz="1400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1F5F"/>
                </a:solidFill>
                <a:latin typeface="Calibri"/>
                <a:cs typeface="Calibri"/>
              </a:rPr>
              <a:t>44</a:t>
            </a:r>
            <a:r>
              <a:rPr sz="1400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1F5F"/>
                </a:solidFill>
                <a:latin typeface="Calibri"/>
                <a:cs typeface="Calibri"/>
              </a:rPr>
              <a:t>16</a:t>
            </a:r>
            <a:r>
              <a:rPr sz="1400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001F5F"/>
                </a:solidFill>
                <a:latin typeface="Calibri"/>
                <a:cs typeface="Calibri"/>
              </a:rPr>
              <a:t>547</a:t>
            </a:r>
            <a:endParaRPr sz="1400">
              <a:latin typeface="Calibri"/>
              <a:cs typeface="Calibri"/>
            </a:endParaRPr>
          </a:p>
          <a:p>
            <a:pPr marL="329565">
              <a:lnSpc>
                <a:spcPct val="100000"/>
              </a:lnSpc>
            </a:pPr>
            <a:r>
              <a:rPr sz="1400" u="sng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4"/>
              </a:rPr>
              <a:t>kontakt@feu.lubelskie.pl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550">
              <a:latin typeface="Calibri"/>
              <a:cs typeface="Calibri"/>
            </a:endParaRPr>
          </a:p>
          <a:p>
            <a:pPr marL="321945" marR="629285" indent="-309880">
              <a:lnSpc>
                <a:spcPct val="100000"/>
              </a:lnSpc>
              <a:buClr>
                <a:srgbClr val="001F5F"/>
              </a:buClr>
              <a:buSzPct val="85714"/>
              <a:buFont typeface="Wingdings"/>
              <a:buChar char=""/>
              <a:tabLst>
                <a:tab pos="317500" algn="l"/>
                <a:tab pos="318135" algn="l"/>
              </a:tabLst>
            </a:pPr>
            <a:r>
              <a:rPr sz="1400" b="1" spc="-5" dirty="0">
                <a:solidFill>
                  <a:srgbClr val="C00000"/>
                </a:solidFill>
                <a:latin typeface="Calibri"/>
                <a:cs typeface="Calibri"/>
              </a:rPr>
              <a:t>LPI</a:t>
            </a:r>
            <a:r>
              <a:rPr sz="1400" b="1" spc="-1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C00000"/>
                </a:solidFill>
                <a:latin typeface="Calibri"/>
                <a:cs typeface="Calibri"/>
              </a:rPr>
              <a:t>Biała</a:t>
            </a:r>
            <a:r>
              <a:rPr sz="1400" b="1" spc="-3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C00000"/>
                </a:solidFill>
                <a:latin typeface="Calibri"/>
                <a:cs typeface="Calibri"/>
              </a:rPr>
              <a:t>Podlaska</a:t>
            </a:r>
            <a:r>
              <a:rPr sz="1400" b="1" spc="-4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C00000"/>
                </a:solidFill>
                <a:latin typeface="Calibri"/>
                <a:cs typeface="Calibri"/>
              </a:rPr>
              <a:t>ul.</a:t>
            </a:r>
            <a:r>
              <a:rPr sz="1400" spc="-1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spc="-15" dirty="0">
                <a:solidFill>
                  <a:srgbClr val="C00000"/>
                </a:solidFill>
                <a:latin typeface="Calibri"/>
                <a:cs typeface="Calibri"/>
              </a:rPr>
              <a:t>Warszawska</a:t>
            </a:r>
            <a:r>
              <a:rPr sz="1400" spc="-2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C00000"/>
                </a:solidFill>
                <a:latin typeface="Calibri"/>
                <a:cs typeface="Calibri"/>
              </a:rPr>
              <a:t>14 </a:t>
            </a:r>
            <a:r>
              <a:rPr sz="1400" spc="-3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C00000"/>
                </a:solidFill>
                <a:latin typeface="Calibri"/>
                <a:cs typeface="Calibri"/>
              </a:rPr>
              <a:t>tel.: </a:t>
            </a:r>
            <a:r>
              <a:rPr sz="1400" dirty="0">
                <a:solidFill>
                  <a:srgbClr val="C00000"/>
                </a:solidFill>
                <a:latin typeface="Calibri"/>
                <a:cs typeface="Calibri"/>
              </a:rPr>
              <a:t>83 </a:t>
            </a:r>
            <a:r>
              <a:rPr sz="1400" spc="-5" dirty="0">
                <a:solidFill>
                  <a:srgbClr val="C00000"/>
                </a:solidFill>
                <a:latin typeface="Calibri"/>
                <a:cs typeface="Calibri"/>
              </a:rPr>
              <a:t>343 </a:t>
            </a:r>
            <a:r>
              <a:rPr sz="1400" dirty="0">
                <a:solidFill>
                  <a:srgbClr val="C00000"/>
                </a:solidFill>
                <a:latin typeface="Calibri"/>
                <a:cs typeface="Calibri"/>
              </a:rPr>
              <a:t>58 </a:t>
            </a:r>
            <a:r>
              <a:rPr sz="1400" spc="-5" dirty="0">
                <a:solidFill>
                  <a:srgbClr val="C00000"/>
                </a:solidFill>
                <a:latin typeface="Calibri"/>
                <a:cs typeface="Calibri"/>
              </a:rPr>
              <a:t>44, </a:t>
            </a:r>
            <a:r>
              <a:rPr sz="1400" dirty="0">
                <a:solidFill>
                  <a:srgbClr val="0462C1"/>
                </a:solidFill>
                <a:latin typeface="Calibri"/>
                <a:cs typeface="Calibri"/>
              </a:rPr>
              <a:t> </a:t>
            </a:r>
            <a:r>
              <a:rPr sz="1400" u="sng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5"/>
              </a:rPr>
              <a:t>bialapodlaska@feu.lubelskie.pl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Char char=""/>
            </a:pPr>
            <a:endParaRPr sz="1350">
              <a:latin typeface="Calibri"/>
              <a:cs typeface="Calibri"/>
            </a:endParaRPr>
          </a:p>
          <a:p>
            <a:pPr marL="321945" marR="1069340" indent="-309880" algn="just">
              <a:lnSpc>
                <a:spcPct val="100000"/>
              </a:lnSpc>
              <a:buSzPct val="85714"/>
              <a:buFont typeface="Wingdings"/>
              <a:buChar char=""/>
              <a:tabLst>
                <a:tab pos="318135" algn="l"/>
              </a:tabLst>
            </a:pPr>
            <a:r>
              <a:rPr sz="1400" b="1" spc="-5" dirty="0">
                <a:solidFill>
                  <a:srgbClr val="001F5F"/>
                </a:solidFill>
                <a:latin typeface="Calibri"/>
                <a:cs typeface="Calibri"/>
              </a:rPr>
              <a:t>LPI Chełm </a:t>
            </a:r>
            <a:r>
              <a:rPr sz="1400" spc="-5" dirty="0">
                <a:solidFill>
                  <a:srgbClr val="001F5F"/>
                </a:solidFill>
                <a:latin typeface="Calibri"/>
                <a:cs typeface="Calibri"/>
              </a:rPr>
              <a:t>pl. Niepodległości </a:t>
            </a:r>
            <a:r>
              <a:rPr sz="1400" dirty="0">
                <a:solidFill>
                  <a:srgbClr val="001F5F"/>
                </a:solidFill>
                <a:latin typeface="Calibri"/>
                <a:cs typeface="Calibri"/>
              </a:rPr>
              <a:t>1 </a:t>
            </a:r>
            <a:r>
              <a:rPr sz="1400" spc="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001F5F"/>
                </a:solidFill>
                <a:latin typeface="Calibri"/>
                <a:cs typeface="Calibri"/>
              </a:rPr>
              <a:t>tel.: </a:t>
            </a:r>
            <a:r>
              <a:rPr sz="1400" dirty="0">
                <a:solidFill>
                  <a:srgbClr val="001F5F"/>
                </a:solidFill>
                <a:latin typeface="Calibri"/>
                <a:cs typeface="Calibri"/>
              </a:rPr>
              <a:t>82 </a:t>
            </a:r>
            <a:r>
              <a:rPr sz="1400" spc="-5" dirty="0">
                <a:solidFill>
                  <a:srgbClr val="001F5F"/>
                </a:solidFill>
                <a:latin typeface="Calibri"/>
                <a:cs typeface="Calibri"/>
              </a:rPr>
              <a:t>565 </a:t>
            </a:r>
            <a:r>
              <a:rPr sz="1400" dirty="0">
                <a:solidFill>
                  <a:srgbClr val="001F5F"/>
                </a:solidFill>
                <a:latin typeface="Calibri"/>
                <a:cs typeface="Calibri"/>
              </a:rPr>
              <a:t>19 </a:t>
            </a:r>
            <a:r>
              <a:rPr sz="1400" spc="-5" dirty="0">
                <a:solidFill>
                  <a:srgbClr val="001F5F"/>
                </a:solidFill>
                <a:latin typeface="Calibri"/>
                <a:cs typeface="Calibri"/>
              </a:rPr>
              <a:t>21, </a:t>
            </a:r>
            <a:r>
              <a:rPr sz="1400" dirty="0">
                <a:solidFill>
                  <a:srgbClr val="001F5F"/>
                </a:solidFill>
                <a:latin typeface="Calibri"/>
                <a:cs typeface="Calibri"/>
              </a:rPr>
              <a:t>514 </a:t>
            </a:r>
            <a:r>
              <a:rPr sz="1400" spc="-5" dirty="0">
                <a:solidFill>
                  <a:srgbClr val="001F5F"/>
                </a:solidFill>
                <a:latin typeface="Calibri"/>
                <a:cs typeface="Calibri"/>
              </a:rPr>
              <a:t>924 </a:t>
            </a:r>
            <a:r>
              <a:rPr sz="1400" dirty="0">
                <a:solidFill>
                  <a:srgbClr val="001F5F"/>
                </a:solidFill>
                <a:latin typeface="Calibri"/>
                <a:cs typeface="Calibri"/>
              </a:rPr>
              <a:t>194 </a:t>
            </a:r>
            <a:r>
              <a:rPr sz="1400" spc="-305" dirty="0">
                <a:solidFill>
                  <a:srgbClr val="0462C1"/>
                </a:solidFill>
                <a:latin typeface="Calibri"/>
                <a:cs typeface="Calibri"/>
              </a:rPr>
              <a:t> </a:t>
            </a:r>
            <a:r>
              <a:rPr sz="1400" u="sng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6"/>
              </a:rPr>
              <a:t>chelm@feu.lubelskie.pl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har char=""/>
            </a:pPr>
            <a:endParaRPr sz="1350">
              <a:latin typeface="Calibri"/>
              <a:cs typeface="Calibri"/>
            </a:endParaRPr>
          </a:p>
          <a:p>
            <a:pPr marL="321945" indent="-309880">
              <a:lnSpc>
                <a:spcPct val="100000"/>
              </a:lnSpc>
              <a:spcBef>
                <a:spcPts val="5"/>
              </a:spcBef>
              <a:buFont typeface="Wingdings"/>
              <a:buChar char=""/>
              <a:tabLst>
                <a:tab pos="321945" algn="l"/>
                <a:tab pos="322580" algn="l"/>
              </a:tabLst>
            </a:pPr>
            <a:r>
              <a:rPr sz="1400" b="1" spc="-5" dirty="0">
                <a:solidFill>
                  <a:srgbClr val="001F5F"/>
                </a:solidFill>
                <a:latin typeface="Calibri"/>
                <a:cs typeface="Calibri"/>
              </a:rPr>
              <a:t>LPI</a:t>
            </a:r>
            <a:r>
              <a:rPr sz="1400" b="1" spc="-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001F5F"/>
                </a:solidFill>
                <a:latin typeface="Calibri"/>
                <a:cs typeface="Calibri"/>
              </a:rPr>
              <a:t>Zamość</a:t>
            </a:r>
            <a:r>
              <a:rPr sz="1400" b="1" spc="-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001F5F"/>
                </a:solidFill>
                <a:latin typeface="Calibri"/>
                <a:cs typeface="Calibri"/>
              </a:rPr>
              <a:t>ul.</a:t>
            </a:r>
            <a:r>
              <a:rPr sz="1400" spc="-10" dirty="0">
                <a:solidFill>
                  <a:srgbClr val="001F5F"/>
                </a:solidFill>
                <a:latin typeface="Calibri"/>
                <a:cs typeface="Calibri"/>
              </a:rPr>
              <a:t> Partyzantów</a:t>
            </a:r>
            <a:r>
              <a:rPr sz="1400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1F5F"/>
                </a:solidFill>
                <a:latin typeface="Calibri"/>
                <a:cs typeface="Calibri"/>
              </a:rPr>
              <a:t>3</a:t>
            </a:r>
            <a:endParaRPr sz="1400">
              <a:latin typeface="Calibri"/>
              <a:cs typeface="Calibri"/>
            </a:endParaRPr>
          </a:p>
          <a:p>
            <a:pPr marL="329565">
              <a:lnSpc>
                <a:spcPct val="100000"/>
              </a:lnSpc>
              <a:spcBef>
                <a:spcPts val="465"/>
              </a:spcBef>
            </a:pPr>
            <a:r>
              <a:rPr sz="1400" spc="-5" dirty="0">
                <a:solidFill>
                  <a:srgbClr val="001F5F"/>
                </a:solidFill>
                <a:latin typeface="Calibri"/>
                <a:cs typeface="Calibri"/>
              </a:rPr>
              <a:t>tel.:</a:t>
            </a:r>
            <a:r>
              <a:rPr sz="1400" dirty="0">
                <a:solidFill>
                  <a:srgbClr val="001F5F"/>
                </a:solidFill>
                <a:latin typeface="Calibri"/>
                <a:cs typeface="Calibri"/>
              </a:rPr>
              <a:t> 84</a:t>
            </a:r>
            <a:r>
              <a:rPr sz="1400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001F5F"/>
                </a:solidFill>
                <a:latin typeface="Calibri"/>
                <a:cs typeface="Calibri"/>
              </a:rPr>
              <a:t>638 </a:t>
            </a:r>
            <a:r>
              <a:rPr sz="1400" dirty="0">
                <a:solidFill>
                  <a:srgbClr val="001F5F"/>
                </a:solidFill>
                <a:latin typeface="Calibri"/>
                <a:cs typeface="Calibri"/>
              </a:rPr>
              <a:t>02 </a:t>
            </a:r>
            <a:r>
              <a:rPr sz="1400" spc="-5" dirty="0">
                <a:solidFill>
                  <a:srgbClr val="001F5F"/>
                </a:solidFill>
                <a:latin typeface="Calibri"/>
                <a:cs typeface="Calibri"/>
              </a:rPr>
              <a:t>67, </a:t>
            </a:r>
            <a:r>
              <a:rPr sz="1400" dirty="0">
                <a:solidFill>
                  <a:srgbClr val="001F5F"/>
                </a:solidFill>
                <a:latin typeface="Calibri"/>
                <a:cs typeface="Calibri"/>
              </a:rPr>
              <a:t>514</a:t>
            </a:r>
            <a:r>
              <a:rPr sz="1400" spc="-5" dirty="0">
                <a:solidFill>
                  <a:srgbClr val="001F5F"/>
                </a:solidFill>
                <a:latin typeface="Calibri"/>
                <a:cs typeface="Calibri"/>
              </a:rPr>
              <a:t> 923</a:t>
            </a:r>
            <a:r>
              <a:rPr sz="1400" spc="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001F5F"/>
                </a:solidFill>
                <a:latin typeface="Calibri"/>
                <a:cs typeface="Calibri"/>
              </a:rPr>
              <a:t>981,</a:t>
            </a:r>
            <a:endParaRPr sz="1400">
              <a:latin typeface="Calibri"/>
              <a:cs typeface="Calibri"/>
            </a:endParaRPr>
          </a:p>
          <a:p>
            <a:pPr marL="369570">
              <a:lnSpc>
                <a:spcPct val="100000"/>
              </a:lnSpc>
            </a:pPr>
            <a:r>
              <a:rPr sz="1400" u="sng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7"/>
              </a:rPr>
              <a:t>zamosc@feu.lubelskie.pl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707760" y="6268618"/>
            <a:ext cx="205295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006FC0"/>
                </a:solidFill>
                <a:latin typeface="Calibri"/>
                <a:cs typeface="Calibri"/>
                <a:hlinkClick r:id="rId8"/>
              </a:rPr>
              <a:t>www.rpo.lubelskie.pl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9" name="object 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663184" y="1129283"/>
            <a:ext cx="1981200" cy="4876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79263" y="150876"/>
              <a:ext cx="4203192" cy="65532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769357" y="151637"/>
              <a:ext cx="4212590" cy="650875"/>
            </a:xfrm>
            <a:custGeom>
              <a:avLst/>
              <a:gdLst/>
              <a:ahLst/>
              <a:cxnLst/>
              <a:rect l="l" t="t" r="r" b="b"/>
              <a:pathLst>
                <a:path w="4212590" h="650875">
                  <a:moveTo>
                    <a:pt x="0" y="0"/>
                  </a:moveTo>
                  <a:lnTo>
                    <a:pt x="4212336" y="0"/>
                  </a:lnTo>
                </a:path>
                <a:path w="4212590" h="650875">
                  <a:moveTo>
                    <a:pt x="0" y="0"/>
                  </a:moveTo>
                  <a:lnTo>
                    <a:pt x="0" y="650747"/>
                  </a:lnTo>
                </a:path>
                <a:path w="4212590" h="650875">
                  <a:moveTo>
                    <a:pt x="0" y="650747"/>
                  </a:moveTo>
                  <a:lnTo>
                    <a:pt x="4212336" y="650747"/>
                  </a:lnTo>
                </a:path>
                <a:path w="4212590" h="650875">
                  <a:moveTo>
                    <a:pt x="4212336" y="650747"/>
                  </a:moveTo>
                  <a:lnTo>
                    <a:pt x="421233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83280" y="86868"/>
              <a:ext cx="5760720" cy="78028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9143999" cy="685799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148</TotalTime>
  <Words>903</Words>
  <Application>Microsoft Office PowerPoint</Application>
  <PresentationFormat>Pokaz na ekranie (4:3)</PresentationFormat>
  <Paragraphs>142</Paragraphs>
  <Slides>46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46</vt:i4>
      </vt:variant>
    </vt:vector>
  </HeadingPairs>
  <TitlesOfParts>
    <vt:vector size="51" baseType="lpstr">
      <vt:lpstr>Arial</vt:lpstr>
      <vt:lpstr>Arial MT</vt:lpstr>
      <vt:lpstr>Calibri</vt:lpstr>
      <vt:lpstr>Wingdings</vt:lpstr>
      <vt:lpstr>Office Theme</vt:lpstr>
      <vt:lpstr>Prezentacja programu PowerPoint</vt:lpstr>
      <vt:lpstr>Prezentacja programu PowerPoint</vt:lpstr>
      <vt:lpstr>PLAN WEBINARIUM</vt:lpstr>
      <vt:lpstr>Oferta Punktów Informacyjnych  Funduszy Europejskich (PIFE)  w sieci koordynowanej przez Ministerstwo Funduszy i Polityki Regionalnej</vt:lpstr>
      <vt:lpstr>PIFE – ZAKRES USŁUG</vt:lpstr>
      <vt:lpstr>Prezentacja programu PowerPoint</vt:lpstr>
      <vt:lpstr>Portal Funduszy Europejskich - www.funduszeeuropejskie.gov.pl</vt:lpstr>
      <vt:lpstr>Sieć Punktów Informacyjny Funduszy Europejskich w Województwie Lubelskim</vt:lpstr>
      <vt:lpstr>Prezentacja programu PowerPoint</vt:lpstr>
      <vt:lpstr>Prezentacja programu PowerPoint</vt:lpstr>
      <vt:lpstr>Prezentacja programu PowerPoint</vt:lpstr>
      <vt:lpstr>PIFE – FORMY USŁUG</vt:lpstr>
      <vt:lpstr>PIFE – FORMY USŁUG</vt:lpstr>
      <vt:lpstr>PIFE – FORMY USŁUG</vt:lpstr>
      <vt:lpstr>Nowa Perspektywa Finansowa UE 2021-2027</vt:lpstr>
      <vt:lpstr>Nowa Perspektywa Finansowa UE 2021-2027</vt:lpstr>
      <vt:lpstr>Nowa Perspektywa Finansowa UE 2021-2027</vt:lpstr>
      <vt:lpstr>Nowa Perspektywa Finansowa UE 2021-2027</vt:lpstr>
      <vt:lpstr>Nowa Perspektywa Finansowa UE 2021-2027</vt:lpstr>
      <vt:lpstr>Nowa Perspektywa Finansowa UE 2021-2027</vt:lpstr>
      <vt:lpstr>Nowa Perspektywa Finansowa UE 2021-2027</vt:lpstr>
      <vt:lpstr>Nowa Perspektywa Finansowa UE 2021-2027</vt:lpstr>
      <vt:lpstr>Nowa Perspektywa Finansowa UE 2021-2027</vt:lpstr>
      <vt:lpstr>Nowa Perspektywa Finansowa UE 2021-2027</vt:lpstr>
      <vt:lpstr>Nowa Perspektywa Finansowa UE 2021-2027</vt:lpstr>
      <vt:lpstr>Nowa Perspektywa Finansowa UE 2021-2027</vt:lpstr>
      <vt:lpstr>Nowa Perspektywa Finansowa UE 2021-2027</vt:lpstr>
      <vt:lpstr>Nowa Perspektywa Finansowa UE 2021-2027</vt:lpstr>
      <vt:lpstr>Nowa Perspektywa Finansowa UE 2021-2027</vt:lpstr>
      <vt:lpstr>Nowa Perspektywa Finansowa UE 2021-2027</vt:lpstr>
      <vt:lpstr>Nowa Perspektywa Finansowa UE 2021-2027</vt:lpstr>
      <vt:lpstr>Nowa Perspektywa Finansowa UE 2021-2027</vt:lpstr>
      <vt:lpstr>Nowa Perspektywa Finansowa UE 2021-2027</vt:lpstr>
      <vt:lpstr>Nowa Perspektywa Finansowa UE 2021-2027</vt:lpstr>
      <vt:lpstr>Nowa Perspektywa Finansowa UE 2021-2027</vt:lpstr>
      <vt:lpstr>Nowa Perspektywa Finansowa UE 2021-2027</vt:lpstr>
      <vt:lpstr>Nowa Perspektywa Finansowa UE 2021-2027</vt:lpstr>
      <vt:lpstr>Nowa Perspektywa Finansowa UE 2021-2027</vt:lpstr>
      <vt:lpstr>Nowa Perspektywa Finansowa UE 2021-2027</vt:lpstr>
      <vt:lpstr>Nowa Perspektywa Finansowa UE 2021-2027</vt:lpstr>
      <vt:lpstr>Nowa Perspektywa Finansowa UE 2021-2027</vt:lpstr>
      <vt:lpstr>Nowa Perspektywa Finansowa UE 2021-2027</vt:lpstr>
      <vt:lpstr>Nowa Perspektywa Finansowa UE 2021-2027</vt:lpstr>
      <vt:lpstr>Nowa Perspektywa Finansowa UE 2021-2027</vt:lpstr>
      <vt:lpstr>Nowa Perspektywa Finansowa UE 2021-2027</vt:lpstr>
      <vt:lpstr>Dziękuję za uwagę!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Aleksandra Sztetyllo-Budzewska</dc:creator>
  <cp:lastModifiedBy>Natalia Banach</cp:lastModifiedBy>
  <cp:revision>29</cp:revision>
  <dcterms:created xsi:type="dcterms:W3CDTF">2022-05-17T08:28:18Z</dcterms:created>
  <dcterms:modified xsi:type="dcterms:W3CDTF">2022-11-16T10:58:42Z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2022-02-09T00:00:00Z</vt:filetime>
  </property>
  <property fmtid="{D5CDD505-2E9C-101B-9397-08002B2CF9AE}" pid="3" name="Creator">
    <vt:lpwstr>Microsoft® PowerPoint® dla Microsoft 365</vt:lpwstr>
  </property>
  <property fmtid="{D5CDD505-2E9C-101B-9397-08002B2CF9AE}" pid="4" name="LastSaved">
    <vt:filetime>2022-05-17T00:00:00Z</vt:filetime>
  </property>
</Properties>
</file>