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6" r:id="rId2"/>
    <p:sldId id="409" r:id="rId3"/>
    <p:sldId id="269" r:id="rId4"/>
    <p:sldId id="371" r:id="rId5"/>
    <p:sldId id="270" r:id="rId6"/>
    <p:sldId id="273" r:id="rId7"/>
    <p:sldId id="394" r:id="rId8"/>
    <p:sldId id="395" r:id="rId9"/>
    <p:sldId id="275" r:id="rId10"/>
    <p:sldId id="276" r:id="rId11"/>
    <p:sldId id="317" r:id="rId12"/>
    <p:sldId id="279" r:id="rId13"/>
    <p:sldId id="280" r:id="rId14"/>
    <p:sldId id="285" r:id="rId15"/>
    <p:sldId id="397" r:id="rId16"/>
    <p:sldId id="405" r:id="rId17"/>
    <p:sldId id="406" r:id="rId18"/>
    <p:sldId id="407" r:id="rId19"/>
    <p:sldId id="403" r:id="rId20"/>
    <p:sldId id="408" r:id="rId21"/>
    <p:sldId id="391" r:id="rId2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Usidus-Mądrakiewicz" initials="RU" lastIdx="23" clrIdx="0">
    <p:extLst>
      <p:ext uri="{19B8F6BF-5375-455C-9EA6-DF929625EA0E}">
        <p15:presenceInfo xmlns:p15="http://schemas.microsoft.com/office/powerpoint/2012/main" userId="S-1-5-21-842925246-117609710-839522115-14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3326" autoAdjust="0"/>
  </p:normalViewPr>
  <p:slideViewPr>
    <p:cSldViewPr>
      <p:cViewPr varScale="1">
        <p:scale>
          <a:sx n="107" d="100"/>
          <a:sy n="107" d="100"/>
        </p:scale>
        <p:origin x="15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6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Arkusz2!$C$1</c:f>
              <c:strCache>
                <c:ptCount val="1"/>
                <c:pt idx="0">
                  <c:v>EFRR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58-4F5E-807B-DCE37404B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Arkusz2!$B$2:$B$8</c:f>
              <c:strCache>
                <c:ptCount val="7"/>
                <c:pt idx="0">
                  <c:v>Nabory wniosków o dofinansowanie</c:v>
                </c:pt>
                <c:pt idx="1">
                  <c:v>Złożone wnioski o dofinansowanie</c:v>
                </c:pt>
                <c:pt idx="2">
                  <c:v>Wnioski o dofinansowanie po ocenie formalnej</c:v>
                </c:pt>
                <c:pt idx="3">
                  <c:v>Zatwierdzone wnioski o dofinansowanie</c:v>
                </c:pt>
                <c:pt idx="4">
                  <c:v>Umowy o dofinansowanie</c:v>
                </c:pt>
                <c:pt idx="5">
                  <c:v>Wnioski o płatność</c:v>
                </c:pt>
                <c:pt idx="6">
                  <c:v>Certyfikacja do KE</c:v>
                </c:pt>
              </c:strCache>
            </c:strRef>
          </c:cat>
          <c:val>
            <c:numRef>
              <c:f>Arkusz2!$C$2:$C$8</c:f>
              <c:numCache>
                <c:formatCode>0.00%</c:formatCode>
                <c:ptCount val="7"/>
                <c:pt idx="0">
                  <c:v>0.97370000000000001</c:v>
                </c:pt>
                <c:pt idx="1">
                  <c:v>1.077</c:v>
                </c:pt>
                <c:pt idx="2">
                  <c:v>0.86780000000000002</c:v>
                </c:pt>
                <c:pt idx="3">
                  <c:v>0.75929999999999997</c:v>
                </c:pt>
                <c:pt idx="4">
                  <c:v>0.7026</c:v>
                </c:pt>
                <c:pt idx="5">
                  <c:v>0.17050000000000001</c:v>
                </c:pt>
                <c:pt idx="6">
                  <c:v>0.1706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8-4F5E-807B-DCE37404BB1B}"/>
            </c:ext>
          </c:extLst>
        </c:ser>
        <c:ser>
          <c:idx val="1"/>
          <c:order val="1"/>
          <c:tx>
            <c:strRef>
              <c:f>Arkusz2!$D$1</c:f>
              <c:strCache>
                <c:ptCount val="1"/>
                <c:pt idx="0">
                  <c:v>EFS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699074074074074E-3"/>
                  <c:y val="-1.9598765432098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39-49B1-B5D0-61A6D45B0C24}"/>
                </c:ext>
              </c:extLst>
            </c:dLbl>
            <c:dLbl>
              <c:idx val="5"/>
              <c:layout>
                <c:manualLayout>
                  <c:x val="2.9398148148147068E-3"/>
                  <c:y val="-1.960551697530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58-4F5E-807B-DCE37404BB1B}"/>
                </c:ext>
              </c:extLst>
            </c:dLbl>
            <c:dLbl>
              <c:idx val="6"/>
              <c:layout>
                <c:manualLayout>
                  <c:x val="-1.0779196465456927E-16"/>
                  <c:y val="-2.5336336336336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58-4F5E-807B-DCE37404B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Arkusz2!$B$2:$B$8</c:f>
              <c:strCache>
                <c:ptCount val="7"/>
                <c:pt idx="0">
                  <c:v>Nabory wniosków o dofinansowanie</c:v>
                </c:pt>
                <c:pt idx="1">
                  <c:v>Złożone wnioski o dofinansowanie</c:v>
                </c:pt>
                <c:pt idx="2">
                  <c:v>Wnioski o dofinansowanie po ocenie formalnej</c:v>
                </c:pt>
                <c:pt idx="3">
                  <c:v>Zatwierdzone wnioski o dofinansowanie</c:v>
                </c:pt>
                <c:pt idx="4">
                  <c:v>Umowy o dofinansowanie</c:v>
                </c:pt>
                <c:pt idx="5">
                  <c:v>Wnioski o płatność</c:v>
                </c:pt>
                <c:pt idx="6">
                  <c:v>Certyfikacja do KE</c:v>
                </c:pt>
              </c:strCache>
            </c:strRef>
          </c:cat>
          <c:val>
            <c:numRef>
              <c:f>Arkusz2!$D$2:$D$8</c:f>
              <c:numCache>
                <c:formatCode>0.00%</c:formatCode>
                <c:ptCount val="7"/>
                <c:pt idx="0">
                  <c:v>1.1244000000000001</c:v>
                </c:pt>
                <c:pt idx="1">
                  <c:v>1.913</c:v>
                </c:pt>
                <c:pt idx="2">
                  <c:v>1.2558</c:v>
                </c:pt>
                <c:pt idx="3">
                  <c:v>0.66590000000000005</c:v>
                </c:pt>
                <c:pt idx="4">
                  <c:v>0.5877</c:v>
                </c:pt>
                <c:pt idx="5">
                  <c:v>0.26579999999999998</c:v>
                </c:pt>
                <c:pt idx="6">
                  <c:v>0.2402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58-4F5E-807B-DCE37404BB1B}"/>
            </c:ext>
          </c:extLst>
        </c:ser>
        <c:ser>
          <c:idx val="2"/>
          <c:order val="2"/>
          <c:tx>
            <c:strRef>
              <c:f>Arkusz2!$E$1</c:f>
              <c:strCache>
                <c:ptCount val="1"/>
                <c:pt idx="0">
                  <c:v>RPO WL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2.1452702702702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8-4F5E-807B-DCE37404BB1B}"/>
                </c:ext>
              </c:extLst>
            </c:dLbl>
            <c:dLbl>
              <c:idx val="4"/>
              <c:layout>
                <c:manualLayout>
                  <c:x val="0"/>
                  <c:y val="-7.3563229043457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58-4F5E-807B-DCE37404BB1B}"/>
                </c:ext>
              </c:extLst>
            </c:dLbl>
            <c:dLbl>
              <c:idx val="6"/>
              <c:layout>
                <c:manualLayout>
                  <c:x val="2.9398148148148148E-3"/>
                  <c:y val="8.739889026046157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58-4F5E-807B-DCE37404BB1B}"/>
                </c:ext>
              </c:extLst>
            </c:dLbl>
            <c:spPr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Arkusz2!$B$2:$B$8</c:f>
              <c:strCache>
                <c:ptCount val="7"/>
                <c:pt idx="0">
                  <c:v>Nabory wniosków o dofinansowanie</c:v>
                </c:pt>
                <c:pt idx="1">
                  <c:v>Złożone wnioski o dofinansowanie</c:v>
                </c:pt>
                <c:pt idx="2">
                  <c:v>Wnioski o dofinansowanie po ocenie formalnej</c:v>
                </c:pt>
                <c:pt idx="3">
                  <c:v>Zatwierdzone wnioski o dofinansowanie</c:v>
                </c:pt>
                <c:pt idx="4">
                  <c:v>Umowy o dofinansowanie</c:v>
                </c:pt>
                <c:pt idx="5">
                  <c:v>Wnioski o płatność</c:v>
                </c:pt>
                <c:pt idx="6">
                  <c:v>Certyfikacja do KE</c:v>
                </c:pt>
              </c:strCache>
            </c:strRef>
          </c:cat>
          <c:val>
            <c:numRef>
              <c:f>Arkusz2!$E$2:$E$8</c:f>
              <c:numCache>
                <c:formatCode>0.00%</c:formatCode>
                <c:ptCount val="7"/>
                <c:pt idx="0">
                  <c:v>1.0161</c:v>
                </c:pt>
                <c:pt idx="1">
                  <c:v>1.3121</c:v>
                </c:pt>
                <c:pt idx="2">
                  <c:v>0.97689999999999999</c:v>
                </c:pt>
                <c:pt idx="3">
                  <c:v>0.73299999999999998</c:v>
                </c:pt>
                <c:pt idx="4">
                  <c:v>0.67030000000000001</c:v>
                </c:pt>
                <c:pt idx="5">
                  <c:v>0.1973</c:v>
                </c:pt>
                <c:pt idx="6">
                  <c:v>0.19020000000000001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58-4F5E-807B-DCE37404B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14112"/>
        <c:axId val="123915648"/>
      </c:barChart>
      <c:catAx>
        <c:axId val="1239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915648"/>
        <c:crosses val="autoZero"/>
        <c:auto val="1"/>
        <c:lblAlgn val="ctr"/>
        <c:lblOffset val="100"/>
        <c:noMultiLvlLbl val="0"/>
      </c:catAx>
      <c:valAx>
        <c:axId val="12391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91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86852378746779E-2"/>
          <c:y val="9.4007038931250994E-2"/>
          <c:w val="0.91970698515626725"/>
          <c:h val="0.76743645518948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'Postęp RPO WL'!$C$42</c:f>
              <c:strCache>
                <c:ptCount val="1"/>
                <c:pt idx="0">
                  <c:v>Wnioski o dofinansowanie po ocenie formalnej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'Postęp RPO WL'!$B$43:$B$80</c:f>
              <c:strCache>
                <c:ptCount val="14"/>
                <c:pt idx="0">
                  <c:v>I 2018 r.</c:v>
                </c:pt>
                <c:pt idx="1">
                  <c:v>II 2018 r.</c:v>
                </c:pt>
                <c:pt idx="2">
                  <c:v>III 2018 r.</c:v>
                </c:pt>
                <c:pt idx="3">
                  <c:v>IV 2018 r.</c:v>
                </c:pt>
                <c:pt idx="4">
                  <c:v>V 2018 r.</c:v>
                </c:pt>
                <c:pt idx="5">
                  <c:v>VI 2018 r.</c:v>
                </c:pt>
                <c:pt idx="6">
                  <c:v>VII 2018 r.</c:v>
                </c:pt>
                <c:pt idx="7">
                  <c:v>VIII 2018 r.</c:v>
                </c:pt>
                <c:pt idx="8">
                  <c:v>IX 2018 r.</c:v>
                </c:pt>
                <c:pt idx="9">
                  <c:v>X 2018 r.</c:v>
                </c:pt>
                <c:pt idx="10">
                  <c:v>XI 2018 r.</c:v>
                </c:pt>
                <c:pt idx="11">
                  <c:v>XII 2018 r.</c:v>
                </c:pt>
                <c:pt idx="12">
                  <c:v>I 2019 r.</c:v>
                </c:pt>
                <c:pt idx="13">
                  <c:v>15 II 2019 r.</c:v>
                </c:pt>
              </c:strCache>
            </c:strRef>
          </c:cat>
          <c:val>
            <c:numRef>
              <c:f>'Postęp RPO WL'!$C$43:$C$80</c:f>
              <c:numCache>
                <c:formatCode>0.00%</c:formatCode>
                <c:ptCount val="14"/>
                <c:pt idx="0">
                  <c:v>0.74857186871733172</c:v>
                </c:pt>
                <c:pt idx="1">
                  <c:v>0.75455656286331052</c:v>
                </c:pt>
                <c:pt idx="2">
                  <c:v>0.76033711784578517</c:v>
                </c:pt>
                <c:pt idx="3">
                  <c:v>0.7958925773951202</c:v>
                </c:pt>
                <c:pt idx="4">
                  <c:v>0.81043690956855752</c:v>
                </c:pt>
                <c:pt idx="5">
                  <c:v>0.819876222284326</c:v>
                </c:pt>
                <c:pt idx="6">
                  <c:v>0.84988064224181192</c:v>
                </c:pt>
                <c:pt idx="7">
                  <c:v>0.88865873137552165</c:v>
                </c:pt>
                <c:pt idx="8">
                  <c:v>0.9128022986280705</c:v>
                </c:pt>
                <c:pt idx="9">
                  <c:v>0.91488633385215523</c:v>
                </c:pt>
                <c:pt idx="10">
                  <c:v>0.9485770231716486</c:v>
                </c:pt>
                <c:pt idx="11">
                  <c:v>0.9754944961956129</c:v>
                </c:pt>
                <c:pt idx="12">
                  <c:v>0.97713945141311565</c:v>
                </c:pt>
                <c:pt idx="13">
                  <c:v>0.97687382613810725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3-409C-8DAC-033970FDBEAC}"/>
            </c:ext>
          </c:extLst>
        </c:ser>
        <c:ser>
          <c:idx val="1"/>
          <c:order val="1"/>
          <c:tx>
            <c:strRef>
              <c:f>'Postęp RPO WL'!$D$42</c:f>
              <c:strCache>
                <c:ptCount val="1"/>
                <c:pt idx="0">
                  <c:v>Zatwierdzone wnioski o dofinansowanie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'Postęp RPO WL'!$B$43:$B$80</c:f>
              <c:strCache>
                <c:ptCount val="14"/>
                <c:pt idx="0">
                  <c:v>I 2018 r.</c:v>
                </c:pt>
                <c:pt idx="1">
                  <c:v>II 2018 r.</c:v>
                </c:pt>
                <c:pt idx="2">
                  <c:v>III 2018 r.</c:v>
                </c:pt>
                <c:pt idx="3">
                  <c:v>IV 2018 r.</c:v>
                </c:pt>
                <c:pt idx="4">
                  <c:v>V 2018 r.</c:v>
                </c:pt>
                <c:pt idx="5">
                  <c:v>VI 2018 r.</c:v>
                </c:pt>
                <c:pt idx="6">
                  <c:v>VII 2018 r.</c:v>
                </c:pt>
                <c:pt idx="7">
                  <c:v>VIII 2018 r.</c:v>
                </c:pt>
                <c:pt idx="8">
                  <c:v>IX 2018 r.</c:v>
                </c:pt>
                <c:pt idx="9">
                  <c:v>X 2018 r.</c:v>
                </c:pt>
                <c:pt idx="10">
                  <c:v>XI 2018 r.</c:v>
                </c:pt>
                <c:pt idx="11">
                  <c:v>XII 2018 r.</c:v>
                </c:pt>
                <c:pt idx="12">
                  <c:v>I 2019 r.</c:v>
                </c:pt>
                <c:pt idx="13">
                  <c:v>15 II 2019 r.</c:v>
                </c:pt>
              </c:strCache>
            </c:strRef>
          </c:cat>
          <c:val>
            <c:numRef>
              <c:f>'Postęp RPO WL'!$D$43:$D$80</c:f>
              <c:numCache>
                <c:formatCode>0.00%</c:formatCode>
                <c:ptCount val="14"/>
                <c:pt idx="0">
                  <c:v>0.50998199418116263</c:v>
                </c:pt>
                <c:pt idx="1">
                  <c:v>0.51311036694404077</c:v>
                </c:pt>
                <c:pt idx="2">
                  <c:v>0.52511397884310096</c:v>
                </c:pt>
                <c:pt idx="3">
                  <c:v>0.56008435109014465</c:v>
                </c:pt>
                <c:pt idx="4">
                  <c:v>0.56222620121492772</c:v>
                </c:pt>
                <c:pt idx="5">
                  <c:v>0.59023058315866261</c:v>
                </c:pt>
                <c:pt idx="6">
                  <c:v>0.61204925488484607</c:v>
                </c:pt>
                <c:pt idx="7">
                  <c:v>0.62894889345024929</c:v>
                </c:pt>
                <c:pt idx="8">
                  <c:v>0.64226197798827078</c:v>
                </c:pt>
                <c:pt idx="9">
                  <c:v>0.66811401416759175</c:v>
                </c:pt>
                <c:pt idx="10">
                  <c:v>0.68929386782748103</c:v>
                </c:pt>
                <c:pt idx="11">
                  <c:v>0.70505499042254272</c:v>
                </c:pt>
                <c:pt idx="12">
                  <c:v>0.72579233350456251</c:v>
                </c:pt>
                <c:pt idx="13">
                  <c:v>0.73304345986566144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3-409C-8DAC-033970FDBEAC}"/>
            </c:ext>
          </c:extLst>
        </c:ser>
        <c:ser>
          <c:idx val="2"/>
          <c:order val="2"/>
          <c:tx>
            <c:strRef>
              <c:f>'Postęp RPO WL'!$E$42</c:f>
              <c:strCache>
                <c:ptCount val="1"/>
                <c:pt idx="0">
                  <c:v>Umowy o dofinansowanie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'Postęp RPO WL'!$B$43:$B$80</c:f>
              <c:strCache>
                <c:ptCount val="14"/>
                <c:pt idx="0">
                  <c:v>I 2018 r.</c:v>
                </c:pt>
                <c:pt idx="1">
                  <c:v>II 2018 r.</c:v>
                </c:pt>
                <c:pt idx="2">
                  <c:v>III 2018 r.</c:v>
                </c:pt>
                <c:pt idx="3">
                  <c:v>IV 2018 r.</c:v>
                </c:pt>
                <c:pt idx="4">
                  <c:v>V 2018 r.</c:v>
                </c:pt>
                <c:pt idx="5">
                  <c:v>VI 2018 r.</c:v>
                </c:pt>
                <c:pt idx="6">
                  <c:v>VII 2018 r.</c:v>
                </c:pt>
                <c:pt idx="7">
                  <c:v>VIII 2018 r.</c:v>
                </c:pt>
                <c:pt idx="8">
                  <c:v>IX 2018 r.</c:v>
                </c:pt>
                <c:pt idx="9">
                  <c:v>X 2018 r.</c:v>
                </c:pt>
                <c:pt idx="10">
                  <c:v>XI 2018 r.</c:v>
                </c:pt>
                <c:pt idx="11">
                  <c:v>XII 2018 r.</c:v>
                </c:pt>
                <c:pt idx="12">
                  <c:v>I 2019 r.</c:v>
                </c:pt>
                <c:pt idx="13">
                  <c:v>15 II 2019 r.</c:v>
                </c:pt>
              </c:strCache>
            </c:strRef>
          </c:cat>
          <c:val>
            <c:numRef>
              <c:f>'Postęp RPO WL'!$E$43:$E$80</c:f>
              <c:numCache>
                <c:formatCode>0.00%</c:formatCode>
                <c:ptCount val="14"/>
                <c:pt idx="0">
                  <c:v>0.47873764800681778</c:v>
                </c:pt>
                <c:pt idx="1">
                  <c:v>0.48342707027729798</c:v>
                </c:pt>
                <c:pt idx="2">
                  <c:v>0.48926413082505166</c:v>
                </c:pt>
                <c:pt idx="3">
                  <c:v>0.50243554553573222</c:v>
                </c:pt>
                <c:pt idx="4">
                  <c:v>0.51882676532659211</c:v>
                </c:pt>
                <c:pt idx="5">
                  <c:v>0.54691164113865276</c:v>
                </c:pt>
                <c:pt idx="6">
                  <c:v>0.57101370794942308</c:v>
                </c:pt>
                <c:pt idx="7">
                  <c:v>0.58895286160816984</c:v>
                </c:pt>
                <c:pt idx="8">
                  <c:v>0.6021294298929375</c:v>
                </c:pt>
                <c:pt idx="9">
                  <c:v>0.61557788745014452</c:v>
                </c:pt>
                <c:pt idx="10">
                  <c:v>0.65225018564177084</c:v>
                </c:pt>
                <c:pt idx="11">
                  <c:v>0.66186847204894006</c:v>
                </c:pt>
                <c:pt idx="12">
                  <c:v>0.66926683112088725</c:v>
                </c:pt>
                <c:pt idx="13">
                  <c:v>0.67028290494658216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53-409C-8DAC-033970FDBEAC}"/>
            </c:ext>
          </c:extLst>
        </c:ser>
        <c:ser>
          <c:idx val="3"/>
          <c:order val="3"/>
          <c:tx>
            <c:strRef>
              <c:f>'Postęp RPO WL'!$F$42</c:f>
              <c:strCache>
                <c:ptCount val="1"/>
                <c:pt idx="0">
                  <c:v>Wnioski o płatność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'Postęp RPO WL'!$B$43:$B$80</c:f>
              <c:strCache>
                <c:ptCount val="14"/>
                <c:pt idx="0">
                  <c:v>I 2018 r.</c:v>
                </c:pt>
                <c:pt idx="1">
                  <c:v>II 2018 r.</c:v>
                </c:pt>
                <c:pt idx="2">
                  <c:v>III 2018 r.</c:v>
                </c:pt>
                <c:pt idx="3">
                  <c:v>IV 2018 r.</c:v>
                </c:pt>
                <c:pt idx="4">
                  <c:v>V 2018 r.</c:v>
                </c:pt>
                <c:pt idx="5">
                  <c:v>VI 2018 r.</c:v>
                </c:pt>
                <c:pt idx="6">
                  <c:v>VII 2018 r.</c:v>
                </c:pt>
                <c:pt idx="7">
                  <c:v>VIII 2018 r.</c:v>
                </c:pt>
                <c:pt idx="8">
                  <c:v>IX 2018 r.</c:v>
                </c:pt>
                <c:pt idx="9">
                  <c:v>X 2018 r.</c:v>
                </c:pt>
                <c:pt idx="10">
                  <c:v>XI 2018 r.</c:v>
                </c:pt>
                <c:pt idx="11">
                  <c:v>XII 2018 r.</c:v>
                </c:pt>
                <c:pt idx="12">
                  <c:v>I 2019 r.</c:v>
                </c:pt>
                <c:pt idx="13">
                  <c:v>15 II 2019 r.</c:v>
                </c:pt>
              </c:strCache>
            </c:strRef>
          </c:cat>
          <c:val>
            <c:numRef>
              <c:f>'Postęp RPO WL'!$F$43:$F$80</c:f>
              <c:numCache>
                <c:formatCode>0.00%</c:formatCode>
                <c:ptCount val="14"/>
                <c:pt idx="0">
                  <c:v>7.0512701410505779E-2</c:v>
                </c:pt>
                <c:pt idx="1">
                  <c:v>7.7250770769820357E-2</c:v>
                </c:pt>
                <c:pt idx="2">
                  <c:v>8.8575139181868726E-2</c:v>
                </c:pt>
                <c:pt idx="3">
                  <c:v>9.5025897549547586E-2</c:v>
                </c:pt>
                <c:pt idx="4">
                  <c:v>0.10476807741195462</c:v>
                </c:pt>
                <c:pt idx="5">
                  <c:v>0.11600376017942046</c:v>
                </c:pt>
                <c:pt idx="6">
                  <c:v>0.12188708429510577</c:v>
                </c:pt>
                <c:pt idx="7">
                  <c:v>0.13233008704658206</c:v>
                </c:pt>
                <c:pt idx="8">
                  <c:v>0.14892875434017969</c:v>
                </c:pt>
                <c:pt idx="9">
                  <c:v>0.15538154529944673</c:v>
                </c:pt>
                <c:pt idx="10">
                  <c:v>0.16478469133511575</c:v>
                </c:pt>
                <c:pt idx="11">
                  <c:v>0.18259779074122023</c:v>
                </c:pt>
                <c:pt idx="12">
                  <c:v>0.19084817136507629</c:v>
                </c:pt>
                <c:pt idx="13">
                  <c:v>0.19728427394678241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53-409C-8DAC-033970FDB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761352"/>
        <c:axId val="393757040"/>
      </c:barChart>
      <c:catAx>
        <c:axId val="39376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757040"/>
        <c:crosses val="autoZero"/>
        <c:auto val="1"/>
        <c:lblAlgn val="ctr"/>
        <c:lblOffset val="100"/>
        <c:noMultiLvlLbl val="0"/>
      </c:catAx>
      <c:valAx>
        <c:axId val="393757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76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64-4964-BA0F-82775E42498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64-4964-BA0F-82775E42498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64-4964-BA0F-82775E42498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64-4964-BA0F-82775E4249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64-4964-BA0F-82775E42498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464-4964-BA0F-82775E42498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464-4964-BA0F-82775E424986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464-4964-BA0F-82775E424986}"/>
              </c:ext>
            </c:extLst>
          </c:dPt>
          <c:dLbls>
            <c:dLbl>
              <c:idx val="9"/>
              <c:layout>
                <c:manualLayout>
                  <c:x val="-6.7900450176106834E-17"/>
                  <c:y val="1.5873015873015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64-4964-BA0F-82775E424986}"/>
                </c:ext>
              </c:extLst>
            </c:dLbl>
            <c:dLbl>
              <c:idx val="16"/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464-4964-BA0F-82775E424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'Wykres 2'!$B$3:$B$19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EFRR</c:v>
                </c:pt>
                <c:pt idx="15">
                  <c:v>EFS</c:v>
                </c:pt>
                <c:pt idx="16">
                  <c:v>RPO WL</c:v>
                </c:pt>
              </c:strCache>
            </c:strRef>
          </c:cat>
          <c:val>
            <c:numRef>
              <c:f>'Wykres 2'!$C$3:$C$19</c:f>
              <c:numCache>
                <c:formatCode>0.00%</c:formatCode>
                <c:ptCount val="17"/>
                <c:pt idx="0">
                  <c:v>1.3462230438594367</c:v>
                </c:pt>
                <c:pt idx="1">
                  <c:v>1.1570645143539064</c:v>
                </c:pt>
                <c:pt idx="2">
                  <c:v>1.2102193114487247</c:v>
                </c:pt>
                <c:pt idx="3">
                  <c:v>1.3195621892276912</c:v>
                </c:pt>
                <c:pt idx="4">
                  <c:v>0.84217042855615631</c:v>
                </c:pt>
                <c:pt idx="5">
                  <c:v>1.277133284015959</c:v>
                </c:pt>
                <c:pt idx="6">
                  <c:v>1.4166801847152548</c:v>
                </c:pt>
                <c:pt idx="7">
                  <c:v>0.7036784171402054</c:v>
                </c:pt>
                <c:pt idx="8">
                  <c:v>2.1456664445382914</c:v>
                </c:pt>
                <c:pt idx="9">
                  <c:v>4.2622573281460712</c:v>
                </c:pt>
                <c:pt idx="10">
                  <c:v>1.7140215989360579</c:v>
                </c:pt>
                <c:pt idx="11">
                  <c:v>1.6825513984639655</c:v>
                </c:pt>
                <c:pt idx="12">
                  <c:v>1.0966644360727664</c:v>
                </c:pt>
                <c:pt idx="13">
                  <c:v>0.56405133618395542</c:v>
                </c:pt>
                <c:pt idx="14">
                  <c:v>1.0770143244740125</c:v>
                </c:pt>
                <c:pt idx="15">
                  <c:v>1.9129900887077216</c:v>
                </c:pt>
                <c:pt idx="16">
                  <c:v>1.3120543160994653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464-4964-BA0F-82775E424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9798808"/>
        <c:axId val="329804296"/>
      </c:barChart>
      <c:catAx>
        <c:axId val="32979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l-PL"/>
          </a:p>
        </c:txPr>
        <c:crossAx val="329804296"/>
        <c:crosses val="autoZero"/>
        <c:auto val="1"/>
        <c:lblAlgn val="ctr"/>
        <c:lblOffset val="100"/>
        <c:noMultiLvlLbl val="0"/>
      </c:catAx>
      <c:valAx>
        <c:axId val="32980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l-PL"/>
          </a:p>
        </c:txPr>
        <c:crossAx val="32979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51-48A2-8A51-68C9A5DC891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51-48A2-8A51-68C9A5DC891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51-48A2-8A51-68C9A5DC891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51-48A2-8A51-68C9A5DC891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51-48A2-8A51-68C9A5DC8913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051-48A2-8A51-68C9A5DC891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051-48A2-8A51-68C9A5DC8913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051-48A2-8A51-68C9A5DC8913}"/>
              </c:ext>
            </c:extLst>
          </c:dPt>
          <c:dLbls>
            <c:dLbl>
              <c:idx val="9"/>
              <c:layout>
                <c:manualLayout>
                  <c:x val="-6.7900450176106834E-17"/>
                  <c:y val="1.5873015873015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1-48A2-8A51-68C9A5DC8913}"/>
                </c:ext>
              </c:extLst>
            </c:dLbl>
            <c:dLbl>
              <c:idx val="16"/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051-48A2-8A51-68C9A5DC8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'Wykres 5'!$B$3:$B$19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EFRR</c:v>
                </c:pt>
                <c:pt idx="15">
                  <c:v>EFS</c:v>
                </c:pt>
                <c:pt idx="16">
                  <c:v>RPO WL</c:v>
                </c:pt>
              </c:strCache>
            </c:strRef>
          </c:cat>
          <c:val>
            <c:numRef>
              <c:f>'Wykres 5'!$C$3:$C$19</c:f>
              <c:numCache>
                <c:formatCode>0.00%</c:formatCode>
                <c:ptCount val="17"/>
                <c:pt idx="0">
                  <c:v>0.50898174008131658</c:v>
                </c:pt>
                <c:pt idx="1">
                  <c:v>0.95986039224574937</c:v>
                </c:pt>
                <c:pt idx="2">
                  <c:v>0.61906344429024029</c:v>
                </c:pt>
                <c:pt idx="3">
                  <c:v>0.88167323274847698</c:v>
                </c:pt>
                <c:pt idx="4">
                  <c:v>0.64329742197783901</c:v>
                </c:pt>
                <c:pt idx="5">
                  <c:v>0.68947020880401177</c:v>
                </c:pt>
                <c:pt idx="6">
                  <c:v>0.78339876590382174</c:v>
                </c:pt>
                <c:pt idx="7">
                  <c:v>0.6669517785898641</c:v>
                </c:pt>
                <c:pt idx="8">
                  <c:v>0.49394546319729599</c:v>
                </c:pt>
                <c:pt idx="9">
                  <c:v>0.78619951872068639</c:v>
                </c:pt>
                <c:pt idx="10">
                  <c:v>0.69767368506167082</c:v>
                </c:pt>
                <c:pt idx="11">
                  <c:v>0.57796617305332465</c:v>
                </c:pt>
                <c:pt idx="12">
                  <c:v>0.74832676638112583</c:v>
                </c:pt>
                <c:pt idx="13">
                  <c:v>0.54057583960686806</c:v>
                </c:pt>
                <c:pt idx="14">
                  <c:v>0.70256410788138446</c:v>
                </c:pt>
                <c:pt idx="15">
                  <c:v>0.58774831373853631</c:v>
                </c:pt>
                <c:pt idx="16">
                  <c:v>0.67028290494658216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051-48A2-8A51-68C9A5DC8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3758216"/>
        <c:axId val="393760568"/>
      </c:barChart>
      <c:catAx>
        <c:axId val="39375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l-PL"/>
          </a:p>
        </c:txPr>
        <c:crossAx val="393760568"/>
        <c:crosses val="autoZero"/>
        <c:auto val="1"/>
        <c:lblAlgn val="ctr"/>
        <c:lblOffset val="100"/>
        <c:noMultiLvlLbl val="0"/>
      </c:catAx>
      <c:valAx>
        <c:axId val="393760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l-PL"/>
          </a:p>
        </c:txPr>
        <c:crossAx val="39375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22-4D86-B5DF-9758C817F5D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22-4D86-B5DF-9758C817F5D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22-4D86-B5DF-9758C817F5D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22-4D86-B5DF-9758C817F5D9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22-4D86-B5DF-9758C817F5D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22-4D86-B5DF-9758C817F5D9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C22-4D86-B5DF-9758C817F5D9}"/>
              </c:ext>
            </c:extLst>
          </c:dPt>
          <c:dLbls>
            <c:dLbl>
              <c:idx val="9"/>
              <c:layout>
                <c:manualLayout>
                  <c:x val="-6.7900450176106834E-17"/>
                  <c:y val="1.5873015873015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22-4D86-B5DF-9758C817F5D9}"/>
                </c:ext>
              </c:extLst>
            </c:dLbl>
            <c:dLbl>
              <c:idx val="16"/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C22-4D86-B5DF-9758C817F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'Wykres 6'!$B$3:$B$19</c:f>
              <c:strCach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EFRR</c:v>
                </c:pt>
                <c:pt idx="15">
                  <c:v>EFS</c:v>
                </c:pt>
                <c:pt idx="16">
                  <c:v>RPO WL</c:v>
                </c:pt>
              </c:strCache>
            </c:strRef>
          </c:cat>
          <c:val>
            <c:numRef>
              <c:f>'Wykres 6'!$C$3:$C$19</c:f>
              <c:numCache>
                <c:formatCode>0.00%</c:formatCode>
                <c:ptCount val="17"/>
                <c:pt idx="0">
                  <c:v>0.15638873672194989</c:v>
                </c:pt>
                <c:pt idx="1">
                  <c:v>8.7661752222739253E-2</c:v>
                </c:pt>
                <c:pt idx="2">
                  <c:v>0.23147198708006819</c:v>
                </c:pt>
                <c:pt idx="3">
                  <c:v>0.31038998560162134</c:v>
                </c:pt>
                <c:pt idx="4">
                  <c:v>6.6251285153961142E-2</c:v>
                </c:pt>
                <c:pt idx="5">
                  <c:v>0.22867478792323656</c:v>
                </c:pt>
                <c:pt idx="6">
                  <c:v>0.16303334584711424</c:v>
                </c:pt>
                <c:pt idx="7">
                  <c:v>0.18714915010986768</c:v>
                </c:pt>
                <c:pt idx="8">
                  <c:v>0.35264954402524995</c:v>
                </c:pt>
                <c:pt idx="9">
                  <c:v>0.20997036240441191</c:v>
                </c:pt>
                <c:pt idx="10">
                  <c:v>0.12409998959092416</c:v>
                </c:pt>
                <c:pt idx="11">
                  <c:v>0.25075505696478195</c:v>
                </c:pt>
                <c:pt idx="12">
                  <c:v>0.10351666612666485</c:v>
                </c:pt>
                <c:pt idx="13">
                  <c:v>0.34522731354812086</c:v>
                </c:pt>
                <c:pt idx="14">
                  <c:v>0.17048850436951102</c:v>
                </c:pt>
                <c:pt idx="15">
                  <c:v>0.2657940470376976</c:v>
                </c:pt>
                <c:pt idx="16">
                  <c:v>0.19728427394678241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22-4D86-B5DF-9758C817F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3760960"/>
        <c:axId val="393761744"/>
      </c:barChart>
      <c:catAx>
        <c:axId val="3937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l-PL"/>
          </a:p>
        </c:txPr>
        <c:crossAx val="393761744"/>
        <c:crosses val="autoZero"/>
        <c:auto val="1"/>
        <c:lblAlgn val="ctr"/>
        <c:lblOffset val="100"/>
        <c:noMultiLvlLbl val="0"/>
      </c:catAx>
      <c:valAx>
        <c:axId val="393761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pl-PL"/>
          </a:p>
        </c:txPr>
        <c:crossAx val="39376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32F5A-8444-40CC-9CC9-2FAA605FFE8A}" type="datetimeFigureOut">
              <a:rPr lang="pl-PL" smtClean="0"/>
              <a:t>21.02.2019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82EC-ABC1-4D95-AE0C-E1FB89158B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5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187CC-51AE-4E46-A71D-46C664CFE3F5}" type="datetimeFigureOut">
              <a:rPr lang="pl-PL" smtClean="0"/>
              <a:t>21.02.2019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C117-4493-49AD-B8DD-34BE367399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80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3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230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86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402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688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305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8C117-4493-49AD-B8DD-34BE3673997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69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8C117-4493-49AD-B8DD-34BE3673997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53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8C117-4493-49AD-B8DD-34BE3673997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328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8C117-4493-49AD-B8DD-34BE3673997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96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8C117-4493-49AD-B8DD-34BE3673997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51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8C117-4493-49AD-B8DD-34BE3673997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11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8C117-4493-49AD-B8DD-34BE3673997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38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79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39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01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26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127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55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28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C117-4493-49AD-B8DD-34BE3673997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70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77" indent="0" algn="ctr">
              <a:buNone/>
              <a:defRPr sz="844"/>
            </a:lvl2pPr>
            <a:lvl3pPr marL="385753" indent="0" algn="ctr">
              <a:buNone/>
              <a:defRPr sz="760"/>
            </a:lvl3pPr>
            <a:lvl4pPr marL="578630" indent="0" algn="ctr">
              <a:buNone/>
              <a:defRPr sz="675"/>
            </a:lvl4pPr>
            <a:lvl5pPr marL="771506" indent="0" algn="ctr">
              <a:buNone/>
              <a:defRPr sz="675"/>
            </a:lvl5pPr>
            <a:lvl6pPr marL="964382" indent="0" algn="ctr">
              <a:buNone/>
              <a:defRPr sz="675"/>
            </a:lvl6pPr>
            <a:lvl7pPr marL="1157258" indent="0" algn="ctr">
              <a:buNone/>
              <a:defRPr sz="675"/>
            </a:lvl7pPr>
            <a:lvl8pPr marL="1350135" indent="0" algn="ctr">
              <a:buNone/>
              <a:defRPr sz="675"/>
            </a:lvl8pPr>
            <a:lvl9pPr marL="1543012" indent="0" algn="ctr">
              <a:buNone/>
              <a:defRPr sz="675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86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83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3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77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5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3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38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5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3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12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00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CBD4-4E22-4196-A6B2-513C0EA1BBC5}" type="datetimeFigureOut">
              <a:rPr lang="pl-PL" smtClean="0"/>
              <a:t>21.02.2019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11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CBD4-4E22-4196-A6B2-513C0EA1BBC5}" type="datetimeFigureOut">
              <a:rPr lang="pl-PL" smtClean="0"/>
              <a:t>21.02.2019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E041-9267-4F78-8D06-0358DCD860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6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866" r:id="rId4"/>
    <p:sldLayoutId id="2147483865" r:id="rId5"/>
  </p:sldLayoutIdLst>
  <p:txStyles>
    <p:titleStyle>
      <a:lvl1pPr algn="l" defTabSz="38575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39" indent="-96439" algn="l" defTabSz="38575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15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191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68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4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2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7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74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50" indent="-96439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3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8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8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12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67744" y="2924944"/>
            <a:ext cx="667285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REGIONALNEGO PROGRAMU OPERACYJNEGO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WOJEWÓDZTWA LUBELSKIEGO NA LATA 2014-2020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DZIEŃ 15 LUTEGO 2019 R.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lutego 2019 r.</a:t>
            </a:r>
          </a:p>
        </p:txBody>
      </p:sp>
    </p:spTree>
    <p:extLst>
      <p:ext uri="{BB962C8B-B14F-4D97-AF65-F5344CB8AC3E}">
        <p14:creationId xmlns:p14="http://schemas.microsoft.com/office/powerpoint/2010/main" val="86807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8749" y="548680"/>
            <a:ext cx="8643098" cy="144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UMOWY O DOFINANSOWANIE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7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prstClr val="black"/>
                </a:solidFill>
                <a:latin typeface="Calibri" panose="020F0502020204030204"/>
              </a:rPr>
              <a:t>Wartość dofinansowania z UE w podpisanych umowach o dofinansowanie jako % alokacji</a:t>
            </a:r>
            <a:br>
              <a:rPr lang="pl-PL" sz="16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1600" b="1" dirty="0">
                <a:solidFill>
                  <a:prstClr val="black"/>
                </a:solidFill>
                <a:latin typeface="Calibri" panose="020F0502020204030204"/>
              </a:rPr>
              <a:t> na Osie Priorytetowe i Program</a:t>
            </a:r>
            <a:endParaRPr kumimoji="0" lang="pl-PL" sz="1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042368"/>
              </p:ext>
            </p:extLst>
          </p:nvPr>
        </p:nvGraphicFramePr>
        <p:xfrm>
          <a:off x="242153" y="1772816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936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9270" y="908720"/>
            <a:ext cx="8643098" cy="469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PROJEKTY</a:t>
            </a:r>
            <a:r>
              <a:rPr kumimoji="0" lang="pl-PL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POZAKONKURSOWE</a:t>
            </a:r>
            <a:endParaRPr kumimoji="0" lang="pl-PL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trybu pozakonkursowego zidentyfikowano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427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projektów o łącznej szacowanej wartości całkowitej wynoszącej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4 259 704 803,10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szacowanej wartości dofinansowania z UE wynoszącej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3 026 577 967,76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stanowi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31,65%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alokacji na Program.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dnia 15 lutego 2019 r. podpisano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176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umów o dofinansowanie projektów pozakonkursowych o wartości ogółem wynoszącej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3 046 060 972,25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dofinansowaniu 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UE wynoszącym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2 351 389 329,14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stanowi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77,69%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szacowanej wartości UE oraz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24,59%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alokacji na Program, w tym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umowy o dofinansowanie na łączną kwotę wkładu UE wynoszącą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183 822 539,98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Osi Priorytetowej 14 </a:t>
            </a:r>
            <a:r>
              <a:rPr lang="pl-PL" sz="17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techniczna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Zatwierdzono wnioski o płatność o wartości ogółem wynoszącej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866 082 444,04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dofinansowaniu z UE wynoszącym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671 206 765,88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stanowi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28,55%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wartości podpisanych umów w projektach pozakonkursowych.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A4CBA2-8D16-4DFD-9840-F9172EE8532E}"/>
              </a:ext>
            </a:extLst>
          </p:cNvPr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</p:spTree>
    <p:extLst>
      <p:ext uri="{BB962C8B-B14F-4D97-AF65-F5344CB8AC3E}">
        <p14:creationId xmlns:p14="http://schemas.microsoft.com/office/powerpoint/2010/main" val="142680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75835" y="1628800"/>
            <a:ext cx="8643098" cy="290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WNIOSKI O PŁATNOŚĆ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początku uruchomienia Programu zatwierdzono wnioski o płatność o łącznej wartości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1 886 395 270,18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dofinansowania z UE, co stanowi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19,73%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alokacji na Program.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16 grudnia 2018 r. do 15 lutego 2019 r. zatwierdzono wnioski o płatność o łącznej wartości dofinansowania z UE wynoszącej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224 956 594,47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</p:spTree>
    <p:extLst>
      <p:ext uri="{BB962C8B-B14F-4D97-AF65-F5344CB8AC3E}">
        <p14:creationId xmlns:p14="http://schemas.microsoft.com/office/powerpoint/2010/main" val="209326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8749" y="548680"/>
            <a:ext cx="8643098" cy="144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WNIOSKI O PŁATNOŚĆ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7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prstClr val="black"/>
                </a:solidFill>
                <a:latin typeface="Calibri" panose="020F0502020204030204"/>
              </a:rPr>
              <a:t>Wartość dofinansowania z UE w zatwierdzonych wnioskach o płatność jako % alokacji</a:t>
            </a:r>
            <a:br>
              <a:rPr lang="pl-PL" sz="16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1600" b="1" dirty="0">
                <a:solidFill>
                  <a:prstClr val="black"/>
                </a:solidFill>
                <a:latin typeface="Calibri" panose="020F0502020204030204"/>
              </a:rPr>
              <a:t> na Osie Priorytetowe i Program</a:t>
            </a:r>
            <a:endParaRPr kumimoji="0" lang="pl-PL" sz="1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34283"/>
              </p:ext>
            </p:extLst>
          </p:nvPr>
        </p:nvGraphicFramePr>
        <p:xfrm>
          <a:off x="260298" y="1700808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51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7554" y="1412776"/>
            <a:ext cx="8643098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CERTYFIKACJA DO KOMISJI EUROPEJSKIEJ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początku uruchomienia Programu Instytucja Zarządzająca RPO WL przekazała do Komisji Europejskiej wnioski o płatność okresową na łączną kwotę wydatków kwalifikowalnych wynoszącą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2 139 544 213,94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stanowiące podstawę do wnioskowania 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1 818 631 046,61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wkładu UE, co stanowi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19,02%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alokacji na Program.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16 grudnia 2018 r. do 15 lutego 2019 r. Instytucja Zarządzająca RPO WL przekazała do Komisji Europejskiej wnioski o płatność okresową na łączną kwotę wydatków kwalifikowalnych wynoszącą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273 131 145,48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stanowiące podstawę do wnioskowania 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232 161 389,75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wkładu UE.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</p:spTree>
    <p:extLst>
      <p:ext uri="{BB962C8B-B14F-4D97-AF65-F5344CB8AC3E}">
        <p14:creationId xmlns:p14="http://schemas.microsoft.com/office/powerpoint/2010/main" val="340229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4949" y="547390"/>
            <a:ext cx="8643098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WSKAŹNIKÓW RAM WYKONANIA EFRR (1)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B9BD56B-9E1A-495D-8401-D8150D96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85591"/>
              </p:ext>
            </p:extLst>
          </p:nvPr>
        </p:nvGraphicFramePr>
        <p:xfrm>
          <a:off x="254401" y="1048881"/>
          <a:ext cx="8640001" cy="4929471"/>
        </p:xfrm>
        <a:graphic>
          <a:graphicData uri="http://schemas.openxmlformats.org/drawingml/2006/table">
            <a:tbl>
              <a:tblPr/>
              <a:tblGrid>
                <a:gridCol w="586090">
                  <a:extLst>
                    <a:ext uri="{9D8B030D-6E8A-4147-A177-3AD203B41FA5}">
                      <a16:colId xmlns:a16="http://schemas.microsoft.com/office/drawing/2014/main" val="996868994"/>
                    </a:ext>
                  </a:extLst>
                </a:gridCol>
                <a:gridCol w="716413">
                  <a:extLst>
                    <a:ext uri="{9D8B030D-6E8A-4147-A177-3AD203B41FA5}">
                      <a16:colId xmlns:a16="http://schemas.microsoft.com/office/drawing/2014/main" val="3958109558"/>
                    </a:ext>
                  </a:extLst>
                </a:gridCol>
                <a:gridCol w="976927">
                  <a:extLst>
                    <a:ext uri="{9D8B030D-6E8A-4147-A177-3AD203B41FA5}">
                      <a16:colId xmlns:a16="http://schemas.microsoft.com/office/drawing/2014/main" val="1968244363"/>
                    </a:ext>
                  </a:extLst>
                </a:gridCol>
                <a:gridCol w="2245996">
                  <a:extLst>
                    <a:ext uri="{9D8B030D-6E8A-4147-A177-3AD203B41FA5}">
                      <a16:colId xmlns:a16="http://schemas.microsoft.com/office/drawing/2014/main" val="4218766477"/>
                    </a:ext>
                  </a:extLst>
                </a:gridCol>
                <a:gridCol w="728277">
                  <a:extLst>
                    <a:ext uri="{9D8B030D-6E8A-4147-A177-3AD203B41FA5}">
                      <a16:colId xmlns:a16="http://schemas.microsoft.com/office/drawing/2014/main" val="3992101097"/>
                    </a:ext>
                  </a:extLst>
                </a:gridCol>
                <a:gridCol w="917553">
                  <a:extLst>
                    <a:ext uri="{9D8B030D-6E8A-4147-A177-3AD203B41FA5}">
                      <a16:colId xmlns:a16="http://schemas.microsoft.com/office/drawing/2014/main" val="4033278002"/>
                    </a:ext>
                  </a:extLst>
                </a:gridCol>
                <a:gridCol w="738631">
                  <a:extLst>
                    <a:ext uri="{9D8B030D-6E8A-4147-A177-3AD203B41FA5}">
                      <a16:colId xmlns:a16="http://schemas.microsoft.com/office/drawing/2014/main" val="106412509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2014556270"/>
                    </a:ext>
                  </a:extLst>
                </a:gridCol>
                <a:gridCol w="822915">
                  <a:extLst>
                    <a:ext uri="{9D8B030D-6E8A-4147-A177-3AD203B41FA5}">
                      <a16:colId xmlns:a16="http://schemas.microsoft.com/office/drawing/2014/main" val="213611337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Priorytet inwestycyjny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wskaźnika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wskaźnika / KEW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 pośredni 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2018 r. 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Realizacja wskaźnika produktu (na podstawie ostatniego wniosku o płatność)/ KEW (na podstawie podpisanych umów)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realizacja wskaźnika dla wartości pośredniej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realizacji wskaźnika finansowego na koniec I kw. 2019 r.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realizacji wskaźnika dla wartości pośredniej – prognoza na I kw. 2019 r.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434996"/>
                  </a:ext>
                </a:extLst>
              </a:tr>
              <a:tr h="447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1" marR="7431" marT="7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24 067 619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23 395 649,69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23 609 238,43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2002"/>
                  </a:ext>
                </a:extLst>
              </a:tr>
              <a:tr h="4477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(1.2, 1.3, 1.5)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przedsiębiorstw otrzymujących wsparcie (CI1)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632518"/>
                  </a:ext>
                </a:extLst>
              </a:tr>
              <a:tr h="4477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1" marR="7431" marT="7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12 153 015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2 791 918,82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10 957 561,12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74388"/>
                  </a:ext>
                </a:extLst>
              </a:tr>
              <a:tr h="4477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2c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(2.1, 2.2)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podpisanych umów partnerskich w zakresie tworzenia dostępu do informacji sektora publicznego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73275"/>
                  </a:ext>
                </a:extLst>
              </a:tr>
              <a:tr h="4477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podmiotów, które udostępniły on-line informacje sektora publicznego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23807"/>
                  </a:ext>
                </a:extLst>
              </a:tr>
              <a:tr h="447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1" marR="7431" marT="7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73 774 344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87 841 904,98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87 886 009,64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119,13%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45710"/>
                  </a:ext>
                </a:extLst>
              </a:tr>
              <a:tr h="4477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(3.7, 3.10)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przedsiębiorstw objętych wsparciem w celu wprowadzenia produktów nowych dla firmy (CI29)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95620"/>
                  </a:ext>
                </a:extLst>
              </a:tr>
              <a:tr h="447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1" marR="7431" marT="7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54 667 002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59 831 874,48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65 111 222,84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88783"/>
                  </a:ext>
                </a:extLst>
              </a:tr>
              <a:tr h="4477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4a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(4.1, 4.2)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wybudowanych jednostek wytwarzania energii z OZE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1331,08%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3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9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4949" y="547390"/>
            <a:ext cx="8643098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WSKAŹNIKÓW RAM WYKONANIA EFRR (2)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808EEBF-965A-41B7-BD59-63B9975ED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18838"/>
              </p:ext>
            </p:extLst>
          </p:nvPr>
        </p:nvGraphicFramePr>
        <p:xfrm>
          <a:off x="257169" y="1028813"/>
          <a:ext cx="8643358" cy="5151060"/>
        </p:xfrm>
        <a:graphic>
          <a:graphicData uri="http://schemas.openxmlformats.org/drawingml/2006/table">
            <a:tbl>
              <a:tblPr/>
              <a:tblGrid>
                <a:gridCol w="586285">
                  <a:extLst>
                    <a:ext uri="{9D8B030D-6E8A-4147-A177-3AD203B41FA5}">
                      <a16:colId xmlns:a16="http://schemas.microsoft.com/office/drawing/2014/main" val="60821312"/>
                    </a:ext>
                  </a:extLst>
                </a:gridCol>
                <a:gridCol w="716571">
                  <a:extLst>
                    <a:ext uri="{9D8B030D-6E8A-4147-A177-3AD203B41FA5}">
                      <a16:colId xmlns:a16="http://schemas.microsoft.com/office/drawing/2014/main" val="2230536745"/>
                    </a:ext>
                  </a:extLst>
                </a:gridCol>
                <a:gridCol w="977142">
                  <a:extLst>
                    <a:ext uri="{9D8B030D-6E8A-4147-A177-3AD203B41FA5}">
                      <a16:colId xmlns:a16="http://schemas.microsoft.com/office/drawing/2014/main" val="1654566230"/>
                    </a:ext>
                  </a:extLst>
                </a:gridCol>
                <a:gridCol w="2247426">
                  <a:extLst>
                    <a:ext uri="{9D8B030D-6E8A-4147-A177-3AD203B41FA5}">
                      <a16:colId xmlns:a16="http://schemas.microsoft.com/office/drawing/2014/main" val="4058114609"/>
                    </a:ext>
                  </a:extLst>
                </a:gridCol>
                <a:gridCol w="723511">
                  <a:extLst>
                    <a:ext uri="{9D8B030D-6E8A-4147-A177-3AD203B41FA5}">
                      <a16:colId xmlns:a16="http://schemas.microsoft.com/office/drawing/2014/main" val="1983551355"/>
                    </a:ext>
                  </a:extLst>
                </a:gridCol>
                <a:gridCol w="922862">
                  <a:extLst>
                    <a:ext uri="{9D8B030D-6E8A-4147-A177-3AD203B41FA5}">
                      <a16:colId xmlns:a16="http://schemas.microsoft.com/office/drawing/2014/main" val="2717223836"/>
                    </a:ext>
                  </a:extLst>
                </a:gridCol>
                <a:gridCol w="733322">
                  <a:extLst>
                    <a:ext uri="{9D8B030D-6E8A-4147-A177-3AD203B41FA5}">
                      <a16:colId xmlns:a16="http://schemas.microsoft.com/office/drawing/2014/main" val="899422693"/>
                    </a:ext>
                  </a:extLst>
                </a:gridCol>
                <a:gridCol w="913052">
                  <a:extLst>
                    <a:ext uri="{9D8B030D-6E8A-4147-A177-3AD203B41FA5}">
                      <a16:colId xmlns:a16="http://schemas.microsoft.com/office/drawing/2014/main" val="4133140754"/>
                    </a:ext>
                  </a:extLst>
                </a:gridCol>
                <a:gridCol w="823187">
                  <a:extLst>
                    <a:ext uri="{9D8B030D-6E8A-4147-A177-3AD203B41FA5}">
                      <a16:colId xmlns:a16="http://schemas.microsoft.com/office/drawing/2014/main" val="4058710334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Priorytet inwestycyjny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wskaźnika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wskaźnika / KEW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 pośredni 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2018 r. 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Realizacja wskaźnika produktu (na podstawie ostatniego wniosku o płatność)/ KEW (na podstawie podpisanych umów)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realizacja wskaźnika dla wartości pośredniej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realizacji wskaźnika finansowego na koniec I kw. 2019 r.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realizacji wskaźnika dla wartości pośredniej – prognoza na I kw. 2019 r.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02561"/>
                  </a:ext>
                </a:extLst>
              </a:tr>
              <a:tr h="342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34 081 304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18 103 923,71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30 171 046,97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777628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4b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(5.1)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Liczba przedsiębiorstw otrzymujących wsparcie w zakontraktowanych umowach o dofinansowanie (szt.)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83850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przedsiębiorstw otrzymujących wsparcie (CI1) (szt.)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071837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4c 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(5.2, 5.3, 5.8)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Liczba zmodernizowanych energetycznie budynków w zakontraktowanych umowach o dofinansowanie (szt.)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41669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zmodernizowanych energetycznie budynków (szt.)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42969"/>
                  </a:ext>
                </a:extLst>
              </a:tr>
              <a:tr h="3420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26 644 420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30 928 127,45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5753" rtl="0" eaLnBrk="1" fontAlgn="ctr" latinLnBrk="0" hangingPunct="1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34 876 510,77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5753" rtl="0" eaLnBrk="1" fontAlgn="ctr" latinLnBrk="0" hangingPunct="1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194069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6a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(6.3)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Liczba wspartych zakładów zagospodarowania odpadów w zakontraktowanych umowach o dofinansowanie (szt.)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6283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wspartych zakładów zagospodarowania odpadów (szt.)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23376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6b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(6.4)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Długość wybudowanej kanalizacji sanitarnej w zakontraktowanych umowach o dofinansowanie (km)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06501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Długość wybudowanej kanalizacji sanitarnej (km)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19143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Długość wybudowanej sieci wodociągowej w zakontraktowanych umowach o dofinansowanie (km)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09399"/>
                  </a:ext>
                </a:extLst>
              </a:tr>
              <a:tr h="342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Długość wybudowanej sieci wodociągowej (km)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2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5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4949" y="547390"/>
            <a:ext cx="8643098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WSKAŹNIKÓW RAM WYKONANIA EFRR (3)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016139A-D224-4EED-BF51-3A19522F0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40420"/>
              </p:ext>
            </p:extLst>
          </p:nvPr>
        </p:nvGraphicFramePr>
        <p:xfrm>
          <a:off x="264949" y="1078496"/>
          <a:ext cx="8647200" cy="4808312"/>
        </p:xfrm>
        <a:graphic>
          <a:graphicData uri="http://schemas.openxmlformats.org/drawingml/2006/table">
            <a:tbl>
              <a:tblPr/>
              <a:tblGrid>
                <a:gridCol w="586251">
                  <a:extLst>
                    <a:ext uri="{9D8B030D-6E8A-4147-A177-3AD203B41FA5}">
                      <a16:colId xmlns:a16="http://schemas.microsoft.com/office/drawing/2014/main" val="954250751"/>
                    </a:ext>
                  </a:extLst>
                </a:gridCol>
                <a:gridCol w="716529">
                  <a:extLst>
                    <a:ext uri="{9D8B030D-6E8A-4147-A177-3AD203B41FA5}">
                      <a16:colId xmlns:a16="http://schemas.microsoft.com/office/drawing/2014/main" val="1184326387"/>
                    </a:ext>
                  </a:extLst>
                </a:gridCol>
                <a:gridCol w="977085">
                  <a:extLst>
                    <a:ext uri="{9D8B030D-6E8A-4147-A177-3AD203B41FA5}">
                      <a16:colId xmlns:a16="http://schemas.microsoft.com/office/drawing/2014/main" val="547487699"/>
                    </a:ext>
                  </a:extLst>
                </a:gridCol>
                <a:gridCol w="2247295">
                  <a:extLst>
                    <a:ext uri="{9D8B030D-6E8A-4147-A177-3AD203B41FA5}">
                      <a16:colId xmlns:a16="http://schemas.microsoft.com/office/drawing/2014/main" val="1811698363"/>
                    </a:ext>
                  </a:extLst>
                </a:gridCol>
                <a:gridCol w="715995">
                  <a:extLst>
                    <a:ext uri="{9D8B030D-6E8A-4147-A177-3AD203B41FA5}">
                      <a16:colId xmlns:a16="http://schemas.microsoft.com/office/drawing/2014/main" val="3431683223"/>
                    </a:ext>
                  </a:extLst>
                </a:gridCol>
                <a:gridCol w="932021">
                  <a:extLst>
                    <a:ext uri="{9D8B030D-6E8A-4147-A177-3AD203B41FA5}">
                      <a16:colId xmlns:a16="http://schemas.microsoft.com/office/drawing/2014/main" val="3016751664"/>
                    </a:ext>
                  </a:extLst>
                </a:gridCol>
                <a:gridCol w="724163">
                  <a:extLst>
                    <a:ext uri="{9D8B030D-6E8A-4147-A177-3AD203B41FA5}">
                      <a16:colId xmlns:a16="http://schemas.microsoft.com/office/drawing/2014/main" val="4225709365"/>
                    </a:ext>
                  </a:extLst>
                </a:gridCol>
                <a:gridCol w="923853">
                  <a:extLst>
                    <a:ext uri="{9D8B030D-6E8A-4147-A177-3AD203B41FA5}">
                      <a16:colId xmlns:a16="http://schemas.microsoft.com/office/drawing/2014/main" val="1866863881"/>
                    </a:ext>
                  </a:extLst>
                </a:gridCol>
                <a:gridCol w="824008">
                  <a:extLst>
                    <a:ext uri="{9D8B030D-6E8A-4147-A177-3AD203B41FA5}">
                      <a16:colId xmlns:a16="http://schemas.microsoft.com/office/drawing/2014/main" val="1055699768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Priorytet inwestycyjny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wskaźnika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wskaźnika / KEW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 pośredni 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2018 r. 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Realizacja wskaźnika produktu (na podstawie ostatniego wniosku o płatność)/ KEW (na podstawie podpisanych umów)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realizacja wskaźnika dla wartości pośredniej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realizacji wskaźnika finansowego na koniec I kw. 2019 r.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realizacji wskaźnika dla wartości pośredniej – prognoza na I kw. 2019 r.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03017"/>
                  </a:ext>
                </a:extLst>
              </a:tr>
              <a:tr h="4885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15 064 508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12 964 215,99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14 886 393,12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98,82%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6826"/>
                  </a:ext>
                </a:extLst>
              </a:tr>
              <a:tr h="4885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6c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(7.1)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Liczba obiektów zasobów kultury objętych wsparciem w zakontraktowanych umowach o dofinansowanie (szt.)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40412"/>
                  </a:ext>
                </a:extLst>
              </a:tr>
              <a:tr h="4885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obiektów zasobów kultury objętych wsparciem (szt.)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470439"/>
                  </a:ext>
                </a:extLst>
              </a:tr>
              <a:tr h="4885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Wartość wskaźnika Liczba wspartych obiektów w miejscach dziedzictwa naturalnego w zakontraktowanych umowach o dofinansowanie (szt.)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22396"/>
                  </a:ext>
                </a:extLst>
              </a:tr>
              <a:tr h="4885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wspartych obiektów w miejscach dziedzictwa naturalnego (szt.)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42240"/>
                  </a:ext>
                </a:extLst>
              </a:tr>
              <a:tr h="4885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61 452 456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58 502 250,38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5753" rtl="0" eaLnBrk="1" fontAlgn="ctr" latinLnBrk="0" hangingPunct="1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74 171 438,38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5753" rtl="0" eaLnBrk="1" fontAlgn="ctr" latinLnBrk="0" hangingPunct="1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91729"/>
                  </a:ext>
                </a:extLst>
              </a:tr>
              <a:tr h="4885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7b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(8.1, 8.2, 8.4)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Całkowita długość przebudowanych lub zmodernizowanych dróg w zakontraktowanych umowach o dofinansowanie (km)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63405"/>
                  </a:ext>
                </a:extLst>
              </a:tr>
              <a:tr h="4885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długość przebudowanych lub zmodernizowanych dróg (CI14) (km)</a:t>
                      </a:r>
                    </a:p>
                  </a:txBody>
                  <a:tcPr marL="7328" marR="7328" marT="73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4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11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4949" y="547390"/>
            <a:ext cx="8643098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WSKAŹNIKÓW RAM WYKONANIA EFRR (4)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56AD2A-76A4-4CFA-81CF-845CAABF2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81400"/>
              </p:ext>
            </p:extLst>
          </p:nvPr>
        </p:nvGraphicFramePr>
        <p:xfrm>
          <a:off x="251517" y="1078496"/>
          <a:ext cx="8647200" cy="3664595"/>
        </p:xfrm>
        <a:graphic>
          <a:graphicData uri="http://schemas.openxmlformats.org/drawingml/2006/table">
            <a:tbl>
              <a:tblPr/>
              <a:tblGrid>
                <a:gridCol w="586251">
                  <a:extLst>
                    <a:ext uri="{9D8B030D-6E8A-4147-A177-3AD203B41FA5}">
                      <a16:colId xmlns:a16="http://schemas.microsoft.com/office/drawing/2014/main" val="2436800026"/>
                    </a:ext>
                  </a:extLst>
                </a:gridCol>
                <a:gridCol w="716529">
                  <a:extLst>
                    <a:ext uri="{9D8B030D-6E8A-4147-A177-3AD203B41FA5}">
                      <a16:colId xmlns:a16="http://schemas.microsoft.com/office/drawing/2014/main" val="3185250204"/>
                    </a:ext>
                  </a:extLst>
                </a:gridCol>
                <a:gridCol w="977085">
                  <a:extLst>
                    <a:ext uri="{9D8B030D-6E8A-4147-A177-3AD203B41FA5}">
                      <a16:colId xmlns:a16="http://schemas.microsoft.com/office/drawing/2014/main" val="619438078"/>
                    </a:ext>
                  </a:extLst>
                </a:gridCol>
                <a:gridCol w="2247295">
                  <a:extLst>
                    <a:ext uri="{9D8B030D-6E8A-4147-A177-3AD203B41FA5}">
                      <a16:colId xmlns:a16="http://schemas.microsoft.com/office/drawing/2014/main" val="2827139555"/>
                    </a:ext>
                  </a:extLst>
                </a:gridCol>
                <a:gridCol w="657419">
                  <a:extLst>
                    <a:ext uri="{9D8B030D-6E8A-4147-A177-3AD203B41FA5}">
                      <a16:colId xmlns:a16="http://schemas.microsoft.com/office/drawing/2014/main" val="2113676410"/>
                    </a:ext>
                  </a:extLst>
                </a:gridCol>
                <a:gridCol w="990597">
                  <a:extLst>
                    <a:ext uri="{9D8B030D-6E8A-4147-A177-3AD203B41FA5}">
                      <a16:colId xmlns:a16="http://schemas.microsoft.com/office/drawing/2014/main" val="3305999495"/>
                    </a:ext>
                  </a:extLst>
                </a:gridCol>
                <a:gridCol w="737595">
                  <a:extLst>
                    <a:ext uri="{9D8B030D-6E8A-4147-A177-3AD203B41FA5}">
                      <a16:colId xmlns:a16="http://schemas.microsoft.com/office/drawing/2014/main" val="1426980475"/>
                    </a:ext>
                  </a:extLst>
                </a:gridCol>
                <a:gridCol w="910421">
                  <a:extLst>
                    <a:ext uri="{9D8B030D-6E8A-4147-A177-3AD203B41FA5}">
                      <a16:colId xmlns:a16="http://schemas.microsoft.com/office/drawing/2014/main" val="2112032055"/>
                    </a:ext>
                  </a:extLst>
                </a:gridCol>
                <a:gridCol w="824008">
                  <a:extLst>
                    <a:ext uri="{9D8B030D-6E8A-4147-A177-3AD203B41FA5}">
                      <a16:colId xmlns:a16="http://schemas.microsoft.com/office/drawing/2014/main" val="18950471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Priorytet inwestycyjny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wskaźnika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wskaźnika / KEW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 pośredni na 2018 r. 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Realizacja wskaźnika produktu (na podstawie ostatniego wniosku o płatność)/ KEW (na podstawie podpisanych umów)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realizacja wskaźnika dla wartości pośredniej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realizacji wskaźnika finansowego na koniec I kw. 2019 r.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realizacji wskaźnika dla wartości pośredniej – prognoza na I kw. 2019 r.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13573"/>
                  </a:ext>
                </a:extLst>
              </a:tr>
              <a:tr h="55291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1" marR="7431" marT="7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Całkowita kwota certyfikowanych wydatków kwalifikowanych (EUR)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36 349 696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28 849 474,20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33 865 344,98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93,17%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98857"/>
                  </a:ext>
                </a:extLst>
              </a:tr>
              <a:tr h="5529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9a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(13.1)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Liczba wspartych podmiotów leczniczych w zakontraktowanych umowach o dofinansowanie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478,95%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572327"/>
                  </a:ext>
                </a:extLst>
              </a:tr>
              <a:tr h="5529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wspartych podmiotów leczniczych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12508"/>
                  </a:ext>
                </a:extLst>
              </a:tr>
              <a:tr h="5529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9b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(13.3, 13.4, 13.8)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Liczba obiektów infrastruktury zlokalizowanych na zrewitalizowanych obszarach w zakontraktowanych umowach o dofinansowanie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04377"/>
                  </a:ext>
                </a:extLst>
              </a:tr>
              <a:tr h="5529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obiektów infrastruktury zlokalizowanych na zrewitalizowanych obszarach (szt.)</a:t>
                      </a:r>
                    </a:p>
                  </a:txBody>
                  <a:tcPr marL="7431" marR="7431" marT="7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052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04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5619" y="620688"/>
            <a:ext cx="8643098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WSKAŹNIKÓW RAM WYKONANIA EFS (1)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5F21D65-B81F-4F7B-B9CA-211DF5F04B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3177" y="1176445"/>
          <a:ext cx="8635540" cy="4844438"/>
        </p:xfrm>
        <a:graphic>
          <a:graphicData uri="http://schemas.openxmlformats.org/drawingml/2006/table">
            <a:tbl>
              <a:tblPr/>
              <a:tblGrid>
                <a:gridCol w="723312">
                  <a:extLst>
                    <a:ext uri="{9D8B030D-6E8A-4147-A177-3AD203B41FA5}">
                      <a16:colId xmlns:a16="http://schemas.microsoft.com/office/drawing/2014/main" val="4126081452"/>
                    </a:ext>
                  </a:extLst>
                </a:gridCol>
                <a:gridCol w="884048">
                  <a:extLst>
                    <a:ext uri="{9D8B030D-6E8A-4147-A177-3AD203B41FA5}">
                      <a16:colId xmlns:a16="http://schemas.microsoft.com/office/drawing/2014/main" val="3853809848"/>
                    </a:ext>
                  </a:extLst>
                </a:gridCol>
                <a:gridCol w="1205520">
                  <a:extLst>
                    <a:ext uri="{9D8B030D-6E8A-4147-A177-3AD203B41FA5}">
                      <a16:colId xmlns:a16="http://schemas.microsoft.com/office/drawing/2014/main" val="3397964026"/>
                    </a:ext>
                  </a:extLst>
                </a:gridCol>
                <a:gridCol w="2411039">
                  <a:extLst>
                    <a:ext uri="{9D8B030D-6E8A-4147-A177-3AD203B41FA5}">
                      <a16:colId xmlns:a16="http://schemas.microsoft.com/office/drawing/2014/main" val="2536632394"/>
                    </a:ext>
                  </a:extLst>
                </a:gridCol>
                <a:gridCol w="361656">
                  <a:extLst>
                    <a:ext uri="{9D8B030D-6E8A-4147-A177-3AD203B41FA5}">
                      <a16:colId xmlns:a16="http://schemas.microsoft.com/office/drawing/2014/main" val="1003868488"/>
                    </a:ext>
                  </a:extLst>
                </a:gridCol>
                <a:gridCol w="1016655">
                  <a:extLst>
                    <a:ext uri="{9D8B030D-6E8A-4147-A177-3AD203B41FA5}">
                      <a16:colId xmlns:a16="http://schemas.microsoft.com/office/drawing/2014/main" val="779924763"/>
                    </a:ext>
                  </a:extLst>
                </a:gridCol>
                <a:gridCol w="1016655">
                  <a:extLst>
                    <a:ext uri="{9D8B030D-6E8A-4147-A177-3AD203B41FA5}">
                      <a16:colId xmlns:a16="http://schemas.microsoft.com/office/drawing/2014/main" val="2456938298"/>
                    </a:ext>
                  </a:extLst>
                </a:gridCol>
                <a:gridCol w="1016655">
                  <a:extLst>
                    <a:ext uri="{9D8B030D-6E8A-4147-A177-3AD203B41FA5}">
                      <a16:colId xmlns:a16="http://schemas.microsoft.com/office/drawing/2014/main" val="4001155871"/>
                    </a:ext>
                  </a:extLst>
                </a:gridCol>
              </a:tblGrid>
              <a:tr h="88443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Priorytet inwestycyjny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wskaźnika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wskaźnika / KEW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 pośredni 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2018 r. 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Realizacja wskaźnika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realizacja wskaźnika dla wartości pośredniej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910046"/>
                  </a:ext>
                </a:extLst>
              </a:tr>
              <a:tr h="396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8i, 8iii, 8iv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wydatków EFS certyfikowanych do Komisji Europejskiej (EUR)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42 103 951,00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85 043 440,98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215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8i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(9.1, 9.2)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bezrobotnych, w tym  długotrwale bezrobotnych, objętych wsparciem w programie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O: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62849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M: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17869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K: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12626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8iii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(9.3, 9.6)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pozostających bez pracy, które otrzymały bezzwrotne środki na podjęcie działalności gospodarczej w programie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47624"/>
                  </a:ext>
                </a:extLst>
              </a:tr>
              <a:tr h="396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8v, 8vi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wydatków EFS certyfikowanych do Komisji Europejskiej (EUR)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7 146 227,00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11 147 104,54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01116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8v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(10.1, 10.2, 10.4)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pracujących, łącznie z prowadzącymi działalność na własny rachunek,  objętych wsparciem w programie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O: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7649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M: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3878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K: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5234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8vi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(10.3)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objętych programem zdrowotnym dzięki EFS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50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1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484784"/>
            <a:ext cx="878497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Dane finansowe dotyczące postępu w realizacji Regionalnego Programu Operacyjnego Województwa Lubelskiego na lata 2014-2020 zaprezentowane zostały w odniesieniu do alokacji na Program z rezerwą wykonania, wynoszącej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2 230 958 174,00 EUR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prezentacji zastosowano alokację w PLN wyliczoną przez Ministerstwo Finansów obowiązującą w lutym 2019 r. i wynoszącą </a:t>
            </a:r>
            <a:r>
              <a:rPr lang="pl-PL" sz="1700" b="1" dirty="0">
                <a:solidFill>
                  <a:prstClr val="black"/>
                </a:solidFill>
              </a:rPr>
              <a:t>9 561 812 669,82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PLN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oraz kurs EUR obowiązujący</a:t>
            </a:r>
            <a:b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lutym 2019 r. (1 EUR = 4,2905 PLN).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5619" y="620688"/>
            <a:ext cx="8643098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WSKAŹNIKÓW RAM WYKONANIA EFS (2)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80C93D4-C27E-41DD-955F-8ECED3E3AA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619" y="1227874"/>
          <a:ext cx="8643096" cy="3693984"/>
        </p:xfrm>
        <a:graphic>
          <a:graphicData uri="http://schemas.openxmlformats.org/drawingml/2006/table">
            <a:tbl>
              <a:tblPr/>
              <a:tblGrid>
                <a:gridCol w="724093">
                  <a:extLst>
                    <a:ext uri="{9D8B030D-6E8A-4147-A177-3AD203B41FA5}">
                      <a16:colId xmlns:a16="http://schemas.microsoft.com/office/drawing/2014/main" val="2200681812"/>
                    </a:ext>
                  </a:extLst>
                </a:gridCol>
                <a:gridCol w="885003">
                  <a:extLst>
                    <a:ext uri="{9D8B030D-6E8A-4147-A177-3AD203B41FA5}">
                      <a16:colId xmlns:a16="http://schemas.microsoft.com/office/drawing/2014/main" val="2405156680"/>
                    </a:ext>
                  </a:extLst>
                </a:gridCol>
                <a:gridCol w="1206822">
                  <a:extLst>
                    <a:ext uri="{9D8B030D-6E8A-4147-A177-3AD203B41FA5}">
                      <a16:colId xmlns:a16="http://schemas.microsoft.com/office/drawing/2014/main" val="3492123032"/>
                    </a:ext>
                  </a:extLst>
                </a:gridCol>
                <a:gridCol w="2775692">
                  <a:extLst>
                    <a:ext uri="{9D8B030D-6E8A-4147-A177-3AD203B41FA5}">
                      <a16:colId xmlns:a16="http://schemas.microsoft.com/office/drawing/2014/main" val="3703519033"/>
                    </a:ext>
                  </a:extLst>
                </a:gridCol>
                <a:gridCol w="1017162">
                  <a:extLst>
                    <a:ext uri="{9D8B030D-6E8A-4147-A177-3AD203B41FA5}">
                      <a16:colId xmlns:a16="http://schemas.microsoft.com/office/drawing/2014/main" val="3906005194"/>
                    </a:ext>
                  </a:extLst>
                </a:gridCol>
                <a:gridCol w="1017162">
                  <a:extLst>
                    <a:ext uri="{9D8B030D-6E8A-4147-A177-3AD203B41FA5}">
                      <a16:colId xmlns:a16="http://schemas.microsoft.com/office/drawing/2014/main" val="322338861"/>
                    </a:ext>
                  </a:extLst>
                </a:gridCol>
                <a:gridCol w="1017162">
                  <a:extLst>
                    <a:ext uri="{9D8B030D-6E8A-4147-A177-3AD203B41FA5}">
                      <a16:colId xmlns:a16="http://schemas.microsoft.com/office/drawing/2014/main" val="37443984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Priorytet inwestycyjny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wskaźnika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KEW,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finansowego,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wskaźnika / KEW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 pośredni </a:t>
                      </a:r>
                      <a:b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2018 r. 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Realizacja wskaźnika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realizacja wskaźnika dla wartości pośredniej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79108"/>
                  </a:ext>
                </a:extLst>
              </a:tr>
              <a:tr h="465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9i, 9iv, 9v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wydatków EFS certyfikowanych do Komisji Europejskiej (EUR)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24 435 858,00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19 088 020,65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62721"/>
                  </a:ext>
                </a:extLst>
              </a:tr>
              <a:tr h="465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9i, 9v</a:t>
                      </a:r>
                      <a:br>
                        <a:rPr lang="nn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(11.1, 11.3, 11.4)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osób zagrożonych ubóstwem lub wykluczeniem społecznym objętych wsparciem w programie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11834"/>
                  </a:ext>
                </a:extLst>
              </a:tr>
              <a:tr h="465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9v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(11.3)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podmiotów ekonomii społecznej objętych wsparciem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9386"/>
                  </a:ext>
                </a:extLst>
              </a:tr>
              <a:tr h="4656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10i, 10iii, 10iv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postępu finansowego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wydatków EFS certyfikowanych do Komisji Europejskiej (EUR)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20 088 756,00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31 487 399,73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15182"/>
                  </a:ext>
                </a:extLst>
              </a:tr>
              <a:tr h="465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10i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(12.1)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dzieci objętych w ramach programu dodatkowymi zajęciami zwiększającymi ich szanse edukacyjne w edukacji przedszkolnej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260965"/>
                  </a:ext>
                </a:extLst>
              </a:tr>
              <a:tr h="465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10iv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(12.4)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produktu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uczniów szkół i placówek kształcenia zawodowego uczestniczących w stażach i praktykach u pracodawcy</a:t>
                      </a:r>
                    </a:p>
                  </a:txBody>
                  <a:tcPr marL="7222" marR="7222" marT="72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80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00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1988840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DZIĘKUJĘ ZA UWAGĘ</a:t>
            </a:r>
          </a:p>
          <a:p>
            <a:pPr algn="ctr"/>
            <a:endParaRPr lang="pl-PL" dirty="0">
              <a:latin typeface="Ubuntu" panose="020B0504030602030204" pitchFamily="34" charset="0"/>
            </a:endParaRPr>
          </a:p>
          <a:p>
            <a:pPr algn="ctr"/>
            <a:endParaRPr lang="pl-PL" dirty="0">
              <a:latin typeface="Ubuntu" panose="020B0504030602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4293096"/>
            <a:ext cx="757428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86229" y="62068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POSTĘP FINANSOWY RPO WL NA LATA 2014-2020 (% ALOKACJI NA PROGRAM)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CAD76948-7709-45DD-B34F-6B863751C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254171"/>
              </p:ext>
            </p:extLst>
          </p:nvPr>
        </p:nvGraphicFramePr>
        <p:xfrm>
          <a:off x="258717" y="1053312"/>
          <a:ext cx="8640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620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86229" y="62068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POSTĘP FINANSOWY RPO WL NA LATA 2014-2020 (% ALOKACJI NA PROGRAM)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667426"/>
              </p:ext>
            </p:extLst>
          </p:nvPr>
        </p:nvGraphicFramePr>
        <p:xfrm>
          <a:off x="186229" y="1268760"/>
          <a:ext cx="87124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437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5619" y="1412776"/>
            <a:ext cx="8643098" cy="342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NABORY WNIOSKÓW O DOFINANSOWANIE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początku uruchomienia Programu ogłoszono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173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nabory wniosków o dofinansowanie,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trybie konkursowym i pozakonkursowym, w ramach których ogólna pula środków przeznaczona na dofinansowanie projektów wyniosła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10 168 627 383,11 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tym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9 715 560 706,29 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dofinansowania z UE, co stanowi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101,61%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alokacji na Program.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16 grudnia 2018 r. do 15 lutego 2019 r. ogłoszono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nabory wniosków o dofinansowanie,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których ogólna pula środków przeznaczona na dofinansowanie projektów wyniosła 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58 020 633,79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tym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51 879 675,14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dofinansowania z UE.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</p:spTree>
    <p:extLst>
      <p:ext uri="{BB962C8B-B14F-4D97-AF65-F5344CB8AC3E}">
        <p14:creationId xmlns:p14="http://schemas.microsoft.com/office/powerpoint/2010/main" val="326589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1772816"/>
            <a:ext cx="8643098" cy="272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NABORY WNIOSKÓW O DOFINANSOWANIE PLANOWANE DO OGŁOSZENIA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Zgodnie z </a:t>
            </a:r>
            <a:r>
              <a:rPr lang="pl-PL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Harmonogramem naborów wniosków o dofinansowanie w trybie konkursowym dla Regionalnego Programu Operacyjnego Województwa Lubelskiego na lata 2014–2020</a:t>
            </a:r>
            <a:br>
              <a:rPr lang="pl-PL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2019 rok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(wersja z 31 października 2018 r.) w 2019 r. zaplanowane jest przeprowadzenie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naborów wniosków o dofinansowanie w trybie konkursowym na kwotę dofinansowania publicznego wynoszącą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219 872 890,38 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 tym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213 404 337,94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dofinansowania z UE.</a:t>
            </a: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</p:spTree>
    <p:extLst>
      <p:ext uri="{BB962C8B-B14F-4D97-AF65-F5344CB8AC3E}">
        <p14:creationId xmlns:p14="http://schemas.microsoft.com/office/powerpoint/2010/main" val="263212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43440" y="1340768"/>
            <a:ext cx="8643098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u="sng" dirty="0"/>
              <a:t>ZŁOŻONE WNIOSKI</a:t>
            </a: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DOFINANSOWANIE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początku uruchomienia Programu w odpowiedzi na ogłoszone nabory wniosków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dofinansowanie złożono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6 827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wniosków o dofinansowanie, w których autorzy projektów wnioskowali 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12 545 617 583,17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dofinansowania z UE, co stanowi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129,13%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alokacji przeznaczonej na ogłoszone nabory wniosków o dofinansowanie oraz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131,21%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alokacji 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Program.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16 grudnia 2018 r. do 15 lutego 2019 r. złożono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331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wniosków o dofinansowanie, w których autorzy projektów wnioskowali 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468 886 678,71 PLN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dofinansowania z UE.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</p:spTree>
    <p:extLst>
      <p:ext uri="{BB962C8B-B14F-4D97-AF65-F5344CB8AC3E}">
        <p14:creationId xmlns:p14="http://schemas.microsoft.com/office/powerpoint/2010/main" val="151557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8717" y="548680"/>
            <a:ext cx="8643098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u="sng" dirty="0"/>
              <a:t>ZŁOŻONE WNIOSKI</a:t>
            </a: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DOFINANSOWANIE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7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pl-PL" sz="1600" b="1" dirty="0">
                <a:solidFill>
                  <a:prstClr val="black"/>
                </a:solidFill>
              </a:rPr>
              <a:t>Wnioskowana wartość dofinansowania z UE w złożonych wnioskach o dofinansowanie</a:t>
            </a:r>
          </a:p>
          <a:p>
            <a:pPr lvl="0" algn="ctr">
              <a:defRPr/>
            </a:pPr>
            <a:r>
              <a:rPr lang="pl-PL" sz="1600" b="1" dirty="0">
                <a:solidFill>
                  <a:prstClr val="black"/>
                </a:solidFill>
              </a:rPr>
              <a:t>jako % alokacji na Oś Priorytetową i Program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768909"/>
              </p:ext>
            </p:extLst>
          </p:nvPr>
        </p:nvGraphicFramePr>
        <p:xfrm>
          <a:off x="252000" y="1768971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72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45722" y="1340768"/>
            <a:ext cx="8643098" cy="349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UMOWY O DOFINANSOWANIE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początku uruchomienia Programu podpisano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2 842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umowy o dofinansowanie na całkowitą wartość projektów wynoszącą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9 193 927 340,69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dofinansowaniu z UE wynoszącym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6 409 119 572,88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stanowi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67,03%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alokacji na Program. 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16 grudnia 2018 r. do 15 lutego 2019 r. podpisano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umów o dofinansowanie na całkowitą wartość projektów wynoszącą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270 985 063,58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przy dofinansowaniu z UE wynoszącym</a:t>
            </a:r>
            <a:b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143 646 397,77 PLN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pl-PL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16632"/>
            <a:ext cx="3030573" cy="3077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 WDRAŻANIA RPO WL 2014-2020</a:t>
            </a:r>
          </a:p>
        </p:txBody>
      </p:sp>
    </p:spTree>
    <p:extLst>
      <p:ext uri="{BB962C8B-B14F-4D97-AF65-F5344CB8AC3E}">
        <p14:creationId xmlns:p14="http://schemas.microsoft.com/office/powerpoint/2010/main" val="3984677048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 [Automatycznie zapisany]" id="{8C19B0A3-56FE-4045-A72B-904C3F3311C3}" vid="{948F0289-17CF-4857-BCA3-758E576E2CE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Prezentacja1 [Automatycznie zapisany]</Template>
  <TotalTime>5087</TotalTime>
  <Words>1884</Words>
  <Application>Microsoft Office PowerPoint</Application>
  <PresentationFormat>Pokaz na ekranie (4:3)</PresentationFormat>
  <Paragraphs>523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Ubuntu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Jankowska</dc:creator>
  <cp:lastModifiedBy>Anna Piech</cp:lastModifiedBy>
  <cp:revision>345</cp:revision>
  <cp:lastPrinted>2019-02-18T10:50:38Z</cp:lastPrinted>
  <dcterms:created xsi:type="dcterms:W3CDTF">2016-04-04T13:19:19Z</dcterms:created>
  <dcterms:modified xsi:type="dcterms:W3CDTF">2019-02-21T07:09:50Z</dcterms:modified>
  <cp:contentStatus/>
</cp:coreProperties>
</file>