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450" r:id="rId2"/>
    <p:sldId id="532" r:id="rId3"/>
    <p:sldId id="509" r:id="rId4"/>
    <p:sldId id="533" r:id="rId5"/>
    <p:sldId id="534" r:id="rId6"/>
    <p:sldId id="538" r:id="rId7"/>
    <p:sldId id="515" r:id="rId8"/>
    <p:sldId id="530" r:id="rId9"/>
    <p:sldId id="514" r:id="rId10"/>
    <p:sldId id="539" r:id="rId11"/>
    <p:sldId id="540" r:id="rId12"/>
    <p:sldId id="528" r:id="rId13"/>
    <p:sldId id="529" r:id="rId14"/>
    <p:sldId id="535" r:id="rId15"/>
    <p:sldId id="513" r:id="rId16"/>
    <p:sldId id="531" r:id="rId17"/>
    <p:sldId id="537" r:id="rId18"/>
  </p:sldIdLst>
  <p:sldSz cx="9144000" cy="6858000" type="screen4x3"/>
  <p:notesSz cx="6797675" cy="9928225"/>
  <p:defaultTextStyle>
    <a:defPPr>
      <a:defRPr lang="pl-P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Sekcja domyślna" id="{BC9EEB2C-C9BF-4C6C-9A39-9633D5438789}">
          <p14:sldIdLst>
            <p14:sldId id="450"/>
            <p14:sldId id="532"/>
            <p14:sldId id="509"/>
            <p14:sldId id="533"/>
            <p14:sldId id="534"/>
            <p14:sldId id="538"/>
          </p14:sldIdLst>
        </p14:section>
        <p14:section name="Sekcja bez tytułu" id="{7125BC01-2931-42EA-9478-2C428DF0C822}">
          <p14:sldIdLst>
            <p14:sldId id="515"/>
            <p14:sldId id="530"/>
            <p14:sldId id="514"/>
            <p14:sldId id="539"/>
            <p14:sldId id="540"/>
            <p14:sldId id="528"/>
            <p14:sldId id="529"/>
            <p14:sldId id="535"/>
            <p14:sldId id="513"/>
            <p14:sldId id="531"/>
            <p14:sldId id="5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49"/>
    <a:srgbClr val="969696"/>
    <a:srgbClr val="E46C0A"/>
    <a:srgbClr val="FFFFFF"/>
    <a:srgbClr val="E03E31"/>
    <a:srgbClr val="009900"/>
    <a:srgbClr val="00CC00"/>
    <a:srgbClr val="33CC33"/>
    <a:srgbClr val="6666FF"/>
    <a:srgbClr val="C2C2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Styl ciemny 2 - Akcent 1/Ak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Styl pośredni 4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68" autoAdjust="0"/>
    <p:restoredTop sz="94645" autoAdjust="0"/>
  </p:normalViewPr>
  <p:slideViewPr>
    <p:cSldViewPr>
      <p:cViewPr varScale="1">
        <p:scale>
          <a:sx n="109" d="100"/>
          <a:sy n="109" d="100"/>
        </p:scale>
        <p:origin x="2280" y="102"/>
      </p:cViewPr>
      <p:guideLst>
        <p:guide orient="horz" pos="2160"/>
        <p:guide pos="2880"/>
      </p:guideLst>
    </p:cSldViewPr>
  </p:slideViewPr>
  <p:outlineViewPr>
    <p:cViewPr>
      <p:scale>
        <a:sx n="33" d="100"/>
        <a:sy n="33" d="100"/>
      </p:scale>
      <p:origin x="0" y="24720"/>
    </p:cViewPr>
  </p:outlineViewPr>
  <p:notesTextViewPr>
    <p:cViewPr>
      <p:scale>
        <a:sx n="1" d="1"/>
        <a:sy n="1" d="1"/>
      </p:scale>
      <p:origin x="0" y="0"/>
    </p:cViewPr>
  </p:notesTextViewPr>
  <p:notesViewPr>
    <p:cSldViewPr>
      <p:cViewPr varScale="1">
        <p:scale>
          <a:sx n="70" d="100"/>
          <a:sy n="70" d="100"/>
        </p:scale>
        <p:origin x="-2814" y="-9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bwMode="auto">
          <a:xfrm>
            <a:off x="1" y="5"/>
            <a:ext cx="2946400" cy="496968"/>
          </a:xfrm>
          <a:prstGeom prst="rect">
            <a:avLst/>
          </a:prstGeom>
          <a:noFill/>
          <a:ln>
            <a:noFill/>
          </a:ln>
        </p:spPr>
        <p:txBody>
          <a:bodyPr vert="horz" wrap="square" lIns="92687" tIns="46344" rIns="92687" bIns="46344" numCol="1" anchor="t" anchorCtr="0" compatLnSpc="1">
            <a:prstTxWarp prst="textNoShape">
              <a:avLst/>
            </a:prstTxWarp>
          </a:bodyPr>
          <a:lstStyle>
            <a:lvl1pPr defTabSz="920750" eaLnBrk="1" hangingPunct="1">
              <a:defRPr sz="1200">
                <a:cs typeface="Arial" charset="0"/>
              </a:defRPr>
            </a:lvl1pPr>
          </a:lstStyle>
          <a:p>
            <a:pPr>
              <a:defRPr/>
            </a:pPr>
            <a:endParaRPr lang="pl-PL" altLang="pl-PL"/>
          </a:p>
        </p:txBody>
      </p:sp>
      <p:sp>
        <p:nvSpPr>
          <p:cNvPr id="3" name="Symbol zastępczy daty 2"/>
          <p:cNvSpPr>
            <a:spLocks noGrp="1"/>
          </p:cNvSpPr>
          <p:nvPr>
            <p:ph type="dt" sz="quarter" idx="1"/>
          </p:nvPr>
        </p:nvSpPr>
        <p:spPr bwMode="auto">
          <a:xfrm>
            <a:off x="3849690" y="5"/>
            <a:ext cx="2946400" cy="496968"/>
          </a:xfrm>
          <a:prstGeom prst="rect">
            <a:avLst/>
          </a:prstGeom>
          <a:noFill/>
          <a:ln>
            <a:noFill/>
          </a:ln>
        </p:spPr>
        <p:txBody>
          <a:bodyPr vert="horz" wrap="square" lIns="92687" tIns="46344" rIns="92687" bIns="46344" numCol="1" anchor="t" anchorCtr="0" compatLnSpc="1">
            <a:prstTxWarp prst="textNoShape">
              <a:avLst/>
            </a:prstTxWarp>
          </a:bodyPr>
          <a:lstStyle>
            <a:lvl1pPr algn="r" defTabSz="920750" eaLnBrk="1" hangingPunct="1">
              <a:defRPr sz="1200">
                <a:cs typeface="Arial" charset="0"/>
              </a:defRPr>
            </a:lvl1pPr>
          </a:lstStyle>
          <a:p>
            <a:pPr>
              <a:defRPr/>
            </a:pPr>
            <a:fld id="{FC03042F-7799-4672-8798-92F57184DEFA}" type="datetimeFigureOut">
              <a:rPr lang="pl-PL" altLang="pl-PL"/>
              <a:pPr>
                <a:defRPr/>
              </a:pPr>
              <a:t>23.10.2020</a:t>
            </a:fld>
            <a:endParaRPr lang="pl-PL" altLang="pl-PL"/>
          </a:p>
        </p:txBody>
      </p:sp>
      <p:sp>
        <p:nvSpPr>
          <p:cNvPr id="4" name="Symbol zastępczy stopki 3"/>
          <p:cNvSpPr>
            <a:spLocks noGrp="1"/>
          </p:cNvSpPr>
          <p:nvPr>
            <p:ph type="ftr" sz="quarter" idx="2"/>
          </p:nvPr>
        </p:nvSpPr>
        <p:spPr bwMode="auto">
          <a:xfrm>
            <a:off x="1" y="9429673"/>
            <a:ext cx="2946400" cy="496966"/>
          </a:xfrm>
          <a:prstGeom prst="rect">
            <a:avLst/>
          </a:prstGeom>
          <a:noFill/>
          <a:ln>
            <a:noFill/>
          </a:ln>
        </p:spPr>
        <p:txBody>
          <a:bodyPr vert="horz" wrap="square" lIns="92687" tIns="46344" rIns="92687" bIns="46344" numCol="1" anchor="b" anchorCtr="0" compatLnSpc="1">
            <a:prstTxWarp prst="textNoShape">
              <a:avLst/>
            </a:prstTxWarp>
          </a:bodyPr>
          <a:lstStyle>
            <a:lvl1pPr defTabSz="920750" eaLnBrk="1" hangingPunct="1">
              <a:defRPr sz="1200">
                <a:cs typeface="Arial" charset="0"/>
              </a:defRPr>
            </a:lvl1pPr>
          </a:lstStyle>
          <a:p>
            <a:pPr>
              <a:defRPr/>
            </a:pPr>
            <a:endParaRPr lang="pl-PL" altLang="pl-PL"/>
          </a:p>
        </p:txBody>
      </p:sp>
      <p:sp>
        <p:nvSpPr>
          <p:cNvPr id="5" name="Symbol zastępczy numeru slajdu 4"/>
          <p:cNvSpPr>
            <a:spLocks noGrp="1"/>
          </p:cNvSpPr>
          <p:nvPr>
            <p:ph type="sldNum" sz="quarter" idx="3"/>
          </p:nvPr>
        </p:nvSpPr>
        <p:spPr bwMode="auto">
          <a:xfrm>
            <a:off x="3849690" y="9429673"/>
            <a:ext cx="2946400" cy="496966"/>
          </a:xfrm>
          <a:prstGeom prst="rect">
            <a:avLst/>
          </a:prstGeom>
          <a:noFill/>
          <a:ln>
            <a:noFill/>
          </a:ln>
        </p:spPr>
        <p:txBody>
          <a:bodyPr vert="horz" wrap="square" lIns="92687" tIns="46344" rIns="92687" bIns="46344" numCol="1" anchor="b" anchorCtr="0" compatLnSpc="1">
            <a:prstTxWarp prst="textNoShape">
              <a:avLst/>
            </a:prstTxWarp>
          </a:bodyPr>
          <a:lstStyle>
            <a:lvl1pPr algn="r" defTabSz="920750" eaLnBrk="1" hangingPunct="1">
              <a:defRPr sz="1200"/>
            </a:lvl1pPr>
          </a:lstStyle>
          <a:p>
            <a:pPr>
              <a:defRPr/>
            </a:pPr>
            <a:fld id="{160F0A43-17CD-4F3D-B39E-C4A25C3110E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bwMode="auto">
          <a:xfrm>
            <a:off x="1" y="5"/>
            <a:ext cx="2946400" cy="496968"/>
          </a:xfrm>
          <a:prstGeom prst="rect">
            <a:avLst/>
          </a:prstGeom>
          <a:noFill/>
          <a:ln>
            <a:noFill/>
          </a:ln>
        </p:spPr>
        <p:txBody>
          <a:bodyPr vert="horz" wrap="square" lIns="92687" tIns="46344" rIns="92687" bIns="46344" numCol="1" anchor="t" anchorCtr="0" compatLnSpc="1">
            <a:prstTxWarp prst="textNoShape">
              <a:avLst/>
            </a:prstTxWarp>
          </a:bodyPr>
          <a:lstStyle>
            <a:lvl1pPr defTabSz="920750" eaLnBrk="1" hangingPunct="1">
              <a:defRPr sz="1200">
                <a:cs typeface="Arial" charset="0"/>
              </a:defRPr>
            </a:lvl1pPr>
          </a:lstStyle>
          <a:p>
            <a:pPr>
              <a:defRPr/>
            </a:pPr>
            <a:endParaRPr lang="pl-PL" altLang="pl-PL"/>
          </a:p>
        </p:txBody>
      </p:sp>
      <p:sp>
        <p:nvSpPr>
          <p:cNvPr id="3" name="Symbol zastępczy daty 2"/>
          <p:cNvSpPr>
            <a:spLocks noGrp="1"/>
          </p:cNvSpPr>
          <p:nvPr>
            <p:ph type="dt" idx="1"/>
          </p:nvPr>
        </p:nvSpPr>
        <p:spPr bwMode="auto">
          <a:xfrm>
            <a:off x="3849690" y="5"/>
            <a:ext cx="2946400" cy="496968"/>
          </a:xfrm>
          <a:prstGeom prst="rect">
            <a:avLst/>
          </a:prstGeom>
          <a:noFill/>
          <a:ln>
            <a:noFill/>
          </a:ln>
        </p:spPr>
        <p:txBody>
          <a:bodyPr vert="horz" wrap="square" lIns="92687" tIns="46344" rIns="92687" bIns="46344" numCol="1" anchor="t" anchorCtr="0" compatLnSpc="1">
            <a:prstTxWarp prst="textNoShape">
              <a:avLst/>
            </a:prstTxWarp>
          </a:bodyPr>
          <a:lstStyle>
            <a:lvl1pPr algn="r" defTabSz="920750" eaLnBrk="1" hangingPunct="1">
              <a:defRPr sz="1200">
                <a:cs typeface="Arial" charset="0"/>
              </a:defRPr>
            </a:lvl1pPr>
          </a:lstStyle>
          <a:p>
            <a:pPr>
              <a:defRPr/>
            </a:pPr>
            <a:fld id="{DF689E01-4AA3-47BD-823D-999C89DD5A4B}" type="datetimeFigureOut">
              <a:rPr lang="pl-PL" altLang="pl-PL"/>
              <a:pPr>
                <a:defRPr/>
              </a:pPr>
              <a:t>23.10.2020</a:t>
            </a:fld>
            <a:endParaRPr lang="pl-PL" altLang="pl-PL"/>
          </a:p>
        </p:txBody>
      </p:sp>
      <p:sp>
        <p:nvSpPr>
          <p:cNvPr id="4" name="Symbol zastępczy obrazu slajdu 3"/>
          <p:cNvSpPr>
            <a:spLocks noGrp="1" noRot="1" noChangeAspect="1"/>
          </p:cNvSpPr>
          <p:nvPr>
            <p:ph type="sldImg" idx="2"/>
          </p:nvPr>
        </p:nvSpPr>
        <p:spPr>
          <a:xfrm>
            <a:off x="919163" y="744538"/>
            <a:ext cx="4962525" cy="3722687"/>
          </a:xfrm>
          <a:prstGeom prst="rect">
            <a:avLst/>
          </a:prstGeom>
          <a:noFill/>
          <a:ln w="12700">
            <a:solidFill>
              <a:prstClr val="black"/>
            </a:solidFill>
          </a:ln>
        </p:spPr>
        <p:txBody>
          <a:bodyPr vert="horz" lIns="91970" tIns="45985" rIns="91970" bIns="45985" rtlCol="0" anchor="ctr"/>
          <a:lstStyle/>
          <a:p>
            <a:pPr lvl="0"/>
            <a:endParaRPr lang="pl-PL" noProof="0"/>
          </a:p>
        </p:txBody>
      </p:sp>
      <p:sp>
        <p:nvSpPr>
          <p:cNvPr id="5" name="Symbol zastępczy notatek 4"/>
          <p:cNvSpPr>
            <a:spLocks noGrp="1"/>
          </p:cNvSpPr>
          <p:nvPr>
            <p:ph type="body" sz="quarter" idx="3"/>
          </p:nvPr>
        </p:nvSpPr>
        <p:spPr bwMode="auto">
          <a:xfrm>
            <a:off x="679452" y="4715634"/>
            <a:ext cx="5438774" cy="4467939"/>
          </a:xfrm>
          <a:prstGeom prst="rect">
            <a:avLst/>
          </a:prstGeom>
          <a:noFill/>
          <a:ln>
            <a:noFill/>
          </a:ln>
        </p:spPr>
        <p:txBody>
          <a:bodyPr vert="horz" wrap="square" lIns="92687" tIns="46344" rIns="92687" bIns="46344"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bwMode="auto">
          <a:xfrm>
            <a:off x="1" y="9429673"/>
            <a:ext cx="2946400" cy="496966"/>
          </a:xfrm>
          <a:prstGeom prst="rect">
            <a:avLst/>
          </a:prstGeom>
          <a:noFill/>
          <a:ln>
            <a:noFill/>
          </a:ln>
        </p:spPr>
        <p:txBody>
          <a:bodyPr vert="horz" wrap="square" lIns="92687" tIns="46344" rIns="92687" bIns="46344" numCol="1" anchor="b" anchorCtr="0" compatLnSpc="1">
            <a:prstTxWarp prst="textNoShape">
              <a:avLst/>
            </a:prstTxWarp>
          </a:bodyPr>
          <a:lstStyle>
            <a:lvl1pPr defTabSz="920750" eaLnBrk="1" hangingPunct="1">
              <a:defRPr sz="1200">
                <a:cs typeface="Arial" charset="0"/>
              </a:defRPr>
            </a:lvl1pPr>
          </a:lstStyle>
          <a:p>
            <a:pPr>
              <a:defRPr/>
            </a:pPr>
            <a:endParaRPr lang="pl-PL" altLang="pl-PL"/>
          </a:p>
        </p:txBody>
      </p:sp>
      <p:sp>
        <p:nvSpPr>
          <p:cNvPr id="7" name="Symbol zastępczy numeru slajdu 6"/>
          <p:cNvSpPr>
            <a:spLocks noGrp="1"/>
          </p:cNvSpPr>
          <p:nvPr>
            <p:ph type="sldNum" sz="quarter" idx="5"/>
          </p:nvPr>
        </p:nvSpPr>
        <p:spPr bwMode="auto">
          <a:xfrm>
            <a:off x="3849690" y="9429673"/>
            <a:ext cx="2946400" cy="496966"/>
          </a:xfrm>
          <a:prstGeom prst="rect">
            <a:avLst/>
          </a:prstGeom>
          <a:noFill/>
          <a:ln>
            <a:noFill/>
          </a:ln>
        </p:spPr>
        <p:txBody>
          <a:bodyPr vert="horz" wrap="square" lIns="92687" tIns="46344" rIns="92687" bIns="46344" numCol="1" anchor="b" anchorCtr="0" compatLnSpc="1">
            <a:prstTxWarp prst="textNoShape">
              <a:avLst/>
            </a:prstTxWarp>
          </a:bodyPr>
          <a:lstStyle>
            <a:lvl1pPr algn="r" defTabSz="920750" eaLnBrk="1" hangingPunct="1">
              <a:defRPr sz="1200"/>
            </a:lvl1pPr>
          </a:lstStyle>
          <a:p>
            <a:pPr>
              <a:defRPr/>
            </a:pPr>
            <a:fld id="{EB7FA5E1-4354-4A0A-BFEC-27D863AB4D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4" name="Symbol zastępczy tytułu 1"/>
          <p:cNvSpPr txBox="1">
            <a:spLocks noChangeArrowheads="1"/>
          </p:cNvSpPr>
          <p:nvPr/>
        </p:nvSpPr>
        <p:spPr bwMode="auto">
          <a:xfrm>
            <a:off x="109538" y="4652963"/>
            <a:ext cx="7886700" cy="922337"/>
          </a:xfrm>
          <a:prstGeom prst="rect">
            <a:avLst/>
          </a:prstGeom>
          <a:noFill/>
          <a:ln>
            <a:no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lnSpc>
                <a:spcPct val="90000"/>
              </a:lnSpc>
              <a:defRPr/>
            </a:pPr>
            <a:endParaRPr lang="pl-PL" altLang="pl-PL" sz="4100" dirty="0">
              <a:solidFill>
                <a:srgbClr val="FFFFFF"/>
              </a:solidFill>
              <a:cs typeface="Arial"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463" y="328613"/>
            <a:ext cx="4554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ymbol zastępczy tekstu 7"/>
          <p:cNvSpPr txBox="1">
            <a:spLocks noGrp="1"/>
          </p:cNvSpPr>
          <p:nvPr>
            <p:ph idx="4294967295"/>
          </p:nvPr>
        </p:nvSpPr>
        <p:spPr>
          <a:xfrm>
            <a:off x="628650" y="5756742"/>
            <a:ext cx="7886700" cy="420221"/>
          </a:xfrm>
        </p:spPr>
        <p:txBody>
          <a:bodyPr/>
          <a:lstStyle>
            <a:lvl1pPr marL="0" indent="0" algn="r">
              <a:buNone/>
              <a:defRPr>
                <a:solidFill>
                  <a:srgbClr val="FFFFFF"/>
                </a:solidFill>
              </a:defRPr>
            </a:lvl1pPr>
          </a:lstStyle>
          <a:p>
            <a:pPr lvl="0"/>
            <a:r>
              <a:rPr lang="pl-PL"/>
              <a:t>Kliknij, aby dodać podtytuł</a:t>
            </a:r>
          </a:p>
        </p:txBody>
      </p:sp>
    </p:spTree>
    <p:extLst>
      <p:ext uri="{BB962C8B-B14F-4D97-AF65-F5344CB8AC3E}">
        <p14:creationId xmlns:p14="http://schemas.microsoft.com/office/powerpoint/2010/main" val="200018244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Pusty">
    <p:spTree>
      <p:nvGrpSpPr>
        <p:cNvPr id="1" name=""/>
        <p:cNvGrpSpPr/>
        <p:nvPr/>
      </p:nvGrpSpPr>
      <p:grpSpPr>
        <a:xfrm>
          <a:off x="0" y="0"/>
          <a:ext cx="0" cy="0"/>
          <a:chOff x="0" y="0"/>
          <a:chExt cx="0" cy="0"/>
        </a:xfrm>
      </p:grpSpPr>
      <p:sp>
        <p:nvSpPr>
          <p:cNvPr id="2" name="Slide Number Placeholder 5"/>
          <p:cNvSpPr txBox="1">
            <a:spLocks noGrp="1"/>
          </p:cNvSpPr>
          <p:nvPr>
            <p:ph type="sldNum" sz="quarter" idx="10"/>
          </p:nvPr>
        </p:nvSpPr>
        <p:spPr>
          <a:ln/>
        </p:spPr>
        <p:txBody>
          <a:bodyPr/>
          <a:lstStyle>
            <a:lvl1pPr>
              <a:defRPr/>
            </a:lvl1pPr>
          </a:lstStyle>
          <a:p>
            <a:pPr>
              <a:defRPr/>
            </a:pPr>
            <a:fld id="{1A1E4724-5D11-4E25-8BA5-44C53539DC90}" type="slidenum">
              <a:rPr lang="pl-PL" altLang="pl-PL"/>
              <a:pPr>
                <a:defRPr/>
              </a:pPr>
              <a:t>‹#›</a:t>
            </a:fld>
            <a:endParaRPr lang="pl-PL" altLang="pl-PL"/>
          </a:p>
        </p:txBody>
      </p:sp>
    </p:spTree>
    <p:extLst>
      <p:ext uri="{BB962C8B-B14F-4D97-AF65-F5344CB8AC3E}">
        <p14:creationId xmlns:p14="http://schemas.microsoft.com/office/powerpoint/2010/main" val="394570213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1_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1264258"/>
            <a:ext cx="2949178" cy="1129085"/>
          </a:xfrm>
          <a:prstGeom prst="rect">
            <a:avLst/>
          </a:prstGeom>
        </p:spPr>
        <p:txBody>
          <a:bodyPr anchor="b"/>
          <a:lstStyle>
            <a:lvl1pPr>
              <a:defRPr sz="3200"/>
            </a:lvl1pPr>
          </a:lstStyle>
          <a:p>
            <a:r>
              <a:rPr lang="pl-PL" dirty="0"/>
              <a:t>Kliknij, aby edytować styl</a:t>
            </a:r>
            <a:endParaRPr lang="en-US" dirty="0"/>
          </a:p>
        </p:txBody>
      </p:sp>
      <p:sp>
        <p:nvSpPr>
          <p:cNvPr id="3" name="Content Placeholder 2"/>
          <p:cNvSpPr>
            <a:spLocks noGrp="1"/>
          </p:cNvSpPr>
          <p:nvPr>
            <p:ph idx="1"/>
          </p:nvPr>
        </p:nvSpPr>
        <p:spPr>
          <a:xfrm>
            <a:off x="3887391" y="1264258"/>
            <a:ext cx="4629150" cy="45967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Text Placeholder 3"/>
          <p:cNvSpPr>
            <a:spLocks noGrp="1"/>
          </p:cNvSpPr>
          <p:nvPr>
            <p:ph type="body" sz="half" idx="2"/>
          </p:nvPr>
        </p:nvSpPr>
        <p:spPr>
          <a:xfrm>
            <a:off x="629841" y="2393344"/>
            <a:ext cx="2949178" cy="347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5" name="Slide Number Placeholder 5"/>
          <p:cNvSpPr txBox="1">
            <a:spLocks noGrp="1"/>
          </p:cNvSpPr>
          <p:nvPr>
            <p:ph type="sldNum" sz="quarter" idx="10"/>
          </p:nvPr>
        </p:nvSpPr>
        <p:spPr>
          <a:ln/>
        </p:spPr>
        <p:txBody>
          <a:bodyPr/>
          <a:lstStyle>
            <a:lvl1pPr>
              <a:defRPr/>
            </a:lvl1pPr>
          </a:lstStyle>
          <a:p>
            <a:pPr>
              <a:defRPr/>
            </a:pPr>
            <a:fld id="{D41EE744-2513-40D4-9169-CC3845B7A7AF}" type="slidenum">
              <a:rPr lang="pl-PL" altLang="pl-PL"/>
              <a:pPr>
                <a:defRPr/>
              </a:pPr>
              <a:t>‹#›</a:t>
            </a:fld>
            <a:endParaRPr lang="pl-PL" altLang="pl-PL"/>
          </a:p>
        </p:txBody>
      </p:sp>
    </p:spTree>
    <p:extLst>
      <p:ext uri="{BB962C8B-B14F-4D97-AF65-F5344CB8AC3E}">
        <p14:creationId xmlns:p14="http://schemas.microsoft.com/office/powerpoint/2010/main" val="3039161363"/>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1_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1256306"/>
            <a:ext cx="2949178" cy="1137037"/>
          </a:xfrm>
          <a:prstGeom prst="rect">
            <a:avLst/>
          </a:prstGeom>
        </p:spPr>
        <p:txBody>
          <a:bodyPr anchor="b"/>
          <a:lstStyle>
            <a:lvl1pPr>
              <a:defRPr sz="3200"/>
            </a:lvl1pPr>
          </a:lstStyle>
          <a:p>
            <a:r>
              <a:rPr lang="pl-PL" dirty="0"/>
              <a:t>Kliknij, aby edytować styl</a:t>
            </a:r>
            <a:endParaRPr lang="en-US" dirty="0"/>
          </a:p>
        </p:txBody>
      </p:sp>
      <p:sp>
        <p:nvSpPr>
          <p:cNvPr id="3" name="Picture Placeholder 2"/>
          <p:cNvSpPr>
            <a:spLocks noGrp="1" noChangeAspect="1"/>
          </p:cNvSpPr>
          <p:nvPr>
            <p:ph type="pic" idx="1"/>
          </p:nvPr>
        </p:nvSpPr>
        <p:spPr>
          <a:xfrm>
            <a:off x="3887391" y="1256306"/>
            <a:ext cx="4629150" cy="46047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endParaRPr lang="en-US" noProof="0" dirty="0"/>
          </a:p>
        </p:txBody>
      </p:sp>
      <p:sp>
        <p:nvSpPr>
          <p:cNvPr id="4" name="Text Placeholder 3"/>
          <p:cNvSpPr>
            <a:spLocks noGrp="1"/>
          </p:cNvSpPr>
          <p:nvPr>
            <p:ph type="body" sz="half" idx="2"/>
          </p:nvPr>
        </p:nvSpPr>
        <p:spPr>
          <a:xfrm>
            <a:off x="629841" y="2393343"/>
            <a:ext cx="2949178" cy="347564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
        <p:nvSpPr>
          <p:cNvPr id="5" name="Slide Number Placeholder 5"/>
          <p:cNvSpPr txBox="1">
            <a:spLocks noGrp="1"/>
          </p:cNvSpPr>
          <p:nvPr>
            <p:ph type="sldNum" sz="quarter" idx="10"/>
          </p:nvPr>
        </p:nvSpPr>
        <p:spPr>
          <a:ln/>
        </p:spPr>
        <p:txBody>
          <a:bodyPr/>
          <a:lstStyle>
            <a:lvl1pPr>
              <a:defRPr/>
            </a:lvl1pPr>
          </a:lstStyle>
          <a:p>
            <a:pPr>
              <a:defRPr/>
            </a:pPr>
            <a:fld id="{DC91979B-4F22-4A92-A292-00EDDAAA917F}" type="slidenum">
              <a:rPr lang="pl-PL" altLang="pl-PL"/>
              <a:pPr>
                <a:defRPr/>
              </a:pPr>
              <a:t>‹#›</a:t>
            </a:fld>
            <a:endParaRPr lang="pl-PL" altLang="pl-PL"/>
          </a:p>
        </p:txBody>
      </p:sp>
    </p:spTree>
    <p:extLst>
      <p:ext uri="{BB962C8B-B14F-4D97-AF65-F5344CB8AC3E}">
        <p14:creationId xmlns:p14="http://schemas.microsoft.com/office/powerpoint/2010/main" val="225516548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Układ niestandardowy">
    <p:spTree>
      <p:nvGrpSpPr>
        <p:cNvPr id="1" name=""/>
        <p:cNvGrpSpPr/>
        <p:nvPr/>
      </p:nvGrpSpPr>
      <p:grpSpPr>
        <a:xfrm>
          <a:off x="0" y="0"/>
          <a:ext cx="0" cy="0"/>
          <a:chOff x="0" y="0"/>
          <a:chExt cx="0" cy="0"/>
        </a:xfrm>
      </p:grpSpPr>
      <p:sp>
        <p:nvSpPr>
          <p:cNvPr id="4" name="Symbol zastępczy tytułu 1"/>
          <p:cNvSpPr txBox="1">
            <a:spLocks noChangeArrowheads="1"/>
          </p:cNvSpPr>
          <p:nvPr/>
        </p:nvSpPr>
        <p:spPr bwMode="auto">
          <a:xfrm>
            <a:off x="628650" y="4833938"/>
            <a:ext cx="7886700" cy="922337"/>
          </a:xfrm>
          <a:prstGeom prst="rect">
            <a:avLst/>
          </a:prstGeom>
          <a:noFill/>
          <a:ln>
            <a:no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lnSpc>
                <a:spcPct val="90000"/>
              </a:lnSpc>
              <a:defRPr/>
            </a:pPr>
            <a:endParaRPr lang="pl-PL" altLang="pl-PL" sz="4100" dirty="0">
              <a:solidFill>
                <a:srgbClr val="FFFFFF"/>
              </a:solidFill>
              <a:cs typeface="Arial"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463" y="298450"/>
            <a:ext cx="4554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ymbol zastępczy tekstu 7"/>
          <p:cNvSpPr txBox="1">
            <a:spLocks noGrp="1"/>
          </p:cNvSpPr>
          <p:nvPr>
            <p:ph idx="4294967295"/>
          </p:nvPr>
        </p:nvSpPr>
        <p:spPr>
          <a:xfrm>
            <a:off x="628650" y="5756742"/>
            <a:ext cx="7886700" cy="420221"/>
          </a:xfrm>
        </p:spPr>
        <p:txBody>
          <a:bodyPr/>
          <a:lstStyle>
            <a:lvl1pPr marL="0" indent="0" algn="r">
              <a:buNone/>
              <a:defRPr>
                <a:solidFill>
                  <a:srgbClr val="FFFFFF"/>
                </a:solidFill>
              </a:defRPr>
            </a:lvl1pPr>
          </a:lstStyle>
          <a:p>
            <a:pPr lvl="0"/>
            <a:r>
              <a:rPr lang="pl-PL"/>
              <a:t>Kliknij, aby dodać podtytuł</a:t>
            </a:r>
          </a:p>
        </p:txBody>
      </p:sp>
    </p:spTree>
    <p:extLst>
      <p:ext uri="{BB962C8B-B14F-4D97-AF65-F5344CB8AC3E}">
        <p14:creationId xmlns:p14="http://schemas.microsoft.com/office/powerpoint/2010/main" val="122799190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txBox="1">
            <a:spLocks noGrp="1"/>
          </p:cNvSpPr>
          <p:nvPr>
            <p:ph type="title"/>
          </p:nvPr>
        </p:nvSpPr>
        <p:spPr>
          <a:xfrm>
            <a:off x="700088" y="1196752"/>
            <a:ext cx="7886700" cy="936103"/>
          </a:xfrm>
          <a:prstGeom prst="rect">
            <a:avLst/>
          </a:prstGeom>
        </p:spPr>
        <p:txBody>
          <a:bodyPr/>
          <a:lstStyle>
            <a:lvl1pPr>
              <a:defRPr/>
            </a:lvl1pPr>
          </a:lstStyle>
          <a:p>
            <a:pPr lvl="0"/>
            <a:r>
              <a:rPr lang="pl-PL" dirty="0"/>
              <a:t>Kliknij, aby edytować styl</a:t>
            </a:r>
            <a:endParaRPr lang="en-US" dirty="0"/>
          </a:p>
        </p:txBody>
      </p:sp>
      <p:sp>
        <p:nvSpPr>
          <p:cNvPr id="3" name="Content Placeholder 2"/>
          <p:cNvSpPr txBox="1">
            <a:spLocks noGrp="1"/>
          </p:cNvSpPr>
          <p:nvPr>
            <p:ph idx="1"/>
          </p:nvPr>
        </p:nvSpPr>
        <p:spPr>
          <a:xfrm>
            <a:off x="628650" y="4797152"/>
            <a:ext cx="7886700" cy="1379811"/>
          </a:xfrm>
        </p:spPr>
        <p:txBody>
          <a:bodyPr/>
          <a:lstStyle>
            <a:lvl1pPr>
              <a:defRPr/>
            </a:lvl1pPr>
            <a:lvl2pPr>
              <a:defRPr/>
            </a:lvl2pPr>
            <a:lvl3pPr>
              <a:defRPr/>
            </a:lvl3pPr>
            <a:lvl4pPr>
              <a:defRPr/>
            </a:lvl4pPr>
            <a:lvl5pPr>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Slide Number Placeholder 5"/>
          <p:cNvSpPr txBox="1">
            <a:spLocks noGrp="1"/>
          </p:cNvSpPr>
          <p:nvPr>
            <p:ph type="sldNum" sz="quarter" idx="10"/>
          </p:nvPr>
        </p:nvSpPr>
        <p:spPr>
          <a:ln/>
        </p:spPr>
        <p:txBody>
          <a:bodyPr/>
          <a:lstStyle>
            <a:lvl1pPr>
              <a:defRPr/>
            </a:lvl1pPr>
          </a:lstStyle>
          <a:p>
            <a:pPr>
              <a:defRPr/>
            </a:pPr>
            <a:fld id="{3AF8F232-5806-4449-A4DC-8EDD5E53437D}" type="slidenum">
              <a:rPr lang="pl-PL" altLang="pl-PL"/>
              <a:pPr>
                <a:defRPr/>
              </a:pPr>
              <a:t>‹#›</a:t>
            </a:fld>
            <a:endParaRPr lang="pl-PL" altLang="pl-PL"/>
          </a:p>
        </p:txBody>
      </p:sp>
    </p:spTree>
    <p:extLst>
      <p:ext uri="{BB962C8B-B14F-4D97-AF65-F5344CB8AC3E}">
        <p14:creationId xmlns:p14="http://schemas.microsoft.com/office/powerpoint/2010/main" val="280336725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pl-PL" dirty="0"/>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Slide Number Placeholder 5"/>
          <p:cNvSpPr txBox="1">
            <a:spLocks noGrp="1"/>
          </p:cNvSpPr>
          <p:nvPr>
            <p:ph type="sldNum" sz="quarter" idx="10"/>
          </p:nvPr>
        </p:nvSpPr>
        <p:spPr>
          <a:ln/>
        </p:spPr>
        <p:txBody>
          <a:bodyPr/>
          <a:lstStyle>
            <a:lvl1pPr>
              <a:defRPr/>
            </a:lvl1pPr>
          </a:lstStyle>
          <a:p>
            <a:pPr>
              <a:defRPr/>
            </a:pPr>
            <a:fld id="{F5482D76-3C87-4061-91C7-BAF5F8390803}" type="slidenum">
              <a:rPr lang="pl-PL" altLang="pl-PL"/>
              <a:pPr>
                <a:defRPr/>
              </a:pPr>
              <a:t>‹#›</a:t>
            </a:fld>
            <a:endParaRPr lang="pl-PL" altLang="pl-PL"/>
          </a:p>
        </p:txBody>
      </p:sp>
    </p:spTree>
    <p:extLst>
      <p:ext uri="{BB962C8B-B14F-4D97-AF65-F5344CB8AC3E}">
        <p14:creationId xmlns:p14="http://schemas.microsoft.com/office/powerpoint/2010/main" val="59605291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28650" y="958847"/>
            <a:ext cx="7886700" cy="933453"/>
          </a:xfrm>
          <a:prstGeom prst="rect">
            <a:avLst/>
          </a:prstGeom>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Slide Number Placeholder 5"/>
          <p:cNvSpPr txBox="1">
            <a:spLocks noGrp="1"/>
          </p:cNvSpPr>
          <p:nvPr>
            <p:ph type="sldNum" sz="quarter" idx="10"/>
          </p:nvPr>
        </p:nvSpPr>
        <p:spPr>
          <a:ln/>
        </p:spPr>
        <p:txBody>
          <a:bodyPr/>
          <a:lstStyle>
            <a:lvl1pPr>
              <a:defRPr/>
            </a:lvl1pPr>
          </a:lstStyle>
          <a:p>
            <a:pPr>
              <a:defRPr/>
            </a:pPr>
            <a:fld id="{582C44F8-16B0-4403-A34E-1BCC0567EA13}" type="slidenum">
              <a:rPr lang="pl-PL" altLang="pl-PL"/>
              <a:pPr>
                <a:defRPr/>
              </a:pPr>
              <a:t>‹#›</a:t>
            </a:fld>
            <a:endParaRPr lang="pl-PL" altLang="pl-PL"/>
          </a:p>
        </p:txBody>
      </p:sp>
    </p:spTree>
    <p:extLst>
      <p:ext uri="{BB962C8B-B14F-4D97-AF65-F5344CB8AC3E}">
        <p14:creationId xmlns:p14="http://schemas.microsoft.com/office/powerpoint/2010/main" val="193684141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lide Number Placeholder 5"/>
          <p:cNvSpPr txBox="1">
            <a:spLocks noGrp="1"/>
          </p:cNvSpPr>
          <p:nvPr>
            <p:ph type="sldNum" sz="quarter" idx="10"/>
          </p:nvPr>
        </p:nvSpPr>
        <p:spPr>
          <a:ln/>
        </p:spPr>
        <p:txBody>
          <a:bodyPr/>
          <a:lstStyle>
            <a:lvl1pPr>
              <a:defRPr/>
            </a:lvl1pPr>
          </a:lstStyle>
          <a:p>
            <a:pPr>
              <a:defRPr/>
            </a:pPr>
            <a:fld id="{E58948E9-BAE2-4F2E-AF43-3068B6839A6C}" type="slidenum">
              <a:rPr lang="pl-PL" altLang="pl-PL"/>
              <a:pPr>
                <a:defRPr/>
              </a:pPr>
              <a:t>‹#›</a:t>
            </a:fld>
            <a:endParaRPr lang="pl-PL" altLang="pl-PL"/>
          </a:p>
        </p:txBody>
      </p:sp>
    </p:spTree>
    <p:extLst>
      <p:ext uri="{BB962C8B-B14F-4D97-AF65-F5344CB8AC3E}">
        <p14:creationId xmlns:p14="http://schemas.microsoft.com/office/powerpoint/2010/main" val="4209481504"/>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28650" y="1041621"/>
            <a:ext cx="7886700" cy="850679"/>
          </a:xfrm>
          <a:prstGeom prst="rect">
            <a:avLst/>
          </a:prstGeom>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Slide Number Placeholder 5"/>
          <p:cNvSpPr txBox="1">
            <a:spLocks noGrp="1"/>
          </p:cNvSpPr>
          <p:nvPr>
            <p:ph type="sldNum" sz="quarter" idx="10"/>
          </p:nvPr>
        </p:nvSpPr>
        <p:spPr>
          <a:ln/>
        </p:spPr>
        <p:txBody>
          <a:bodyPr/>
          <a:lstStyle>
            <a:lvl1pPr>
              <a:defRPr/>
            </a:lvl1pPr>
          </a:lstStyle>
          <a:p>
            <a:pPr>
              <a:defRPr/>
            </a:pPr>
            <a:fld id="{609F6BED-A959-4AEF-9B6D-C5FCEAF1E811}" type="slidenum">
              <a:rPr lang="pl-PL" altLang="pl-PL"/>
              <a:pPr>
                <a:defRPr/>
              </a:pPr>
              <a:t>‹#›</a:t>
            </a:fld>
            <a:endParaRPr lang="pl-PL" altLang="pl-PL"/>
          </a:p>
        </p:txBody>
      </p:sp>
    </p:spTree>
    <p:extLst>
      <p:ext uri="{BB962C8B-B14F-4D97-AF65-F5344CB8AC3E}">
        <p14:creationId xmlns:p14="http://schemas.microsoft.com/office/powerpoint/2010/main" val="338656826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1104817"/>
            <a:ext cx="7886700" cy="720630"/>
          </a:xfrm>
          <a:prstGeom prst="rect">
            <a:avLst/>
          </a:prstGeom>
        </p:spPr>
        <p:txBody>
          <a:bodyPr/>
          <a:lstStyle/>
          <a:p>
            <a:r>
              <a:rPr lang="pl-PL"/>
              <a:t>Kliknij, aby edytować styl</a:t>
            </a:r>
            <a:endParaRPr lang="en-US" dirty="0"/>
          </a:p>
        </p:txBody>
      </p:sp>
      <p:sp>
        <p:nvSpPr>
          <p:cNvPr id="3" name="Text Placeholder 2"/>
          <p:cNvSpPr>
            <a:spLocks noGrp="1"/>
          </p:cNvSpPr>
          <p:nvPr>
            <p:ph type="body" idx="1"/>
          </p:nvPr>
        </p:nvSpPr>
        <p:spPr>
          <a:xfrm>
            <a:off x="629842" y="181592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639833"/>
            <a:ext cx="3868340" cy="354983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815921"/>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639833"/>
            <a:ext cx="3887391" cy="354983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Slide Number Placeholder 5"/>
          <p:cNvSpPr txBox="1">
            <a:spLocks noGrp="1"/>
          </p:cNvSpPr>
          <p:nvPr>
            <p:ph type="sldNum" sz="quarter" idx="10"/>
          </p:nvPr>
        </p:nvSpPr>
        <p:spPr>
          <a:ln/>
        </p:spPr>
        <p:txBody>
          <a:bodyPr/>
          <a:lstStyle>
            <a:lvl1pPr>
              <a:defRPr/>
            </a:lvl1pPr>
          </a:lstStyle>
          <a:p>
            <a:pPr>
              <a:defRPr/>
            </a:pPr>
            <a:fld id="{D7FD0AFF-46CE-48F6-8F4E-F102474432B8}" type="slidenum">
              <a:rPr lang="pl-PL" altLang="pl-PL"/>
              <a:pPr>
                <a:defRPr/>
              </a:pPr>
              <a:t>‹#›</a:t>
            </a:fld>
            <a:endParaRPr lang="pl-PL" altLang="pl-PL"/>
          </a:p>
        </p:txBody>
      </p:sp>
    </p:spTree>
    <p:extLst>
      <p:ext uri="{BB962C8B-B14F-4D97-AF65-F5344CB8AC3E}">
        <p14:creationId xmlns:p14="http://schemas.microsoft.com/office/powerpoint/2010/main" val="48890377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28650" y="958847"/>
            <a:ext cx="7886700" cy="933453"/>
          </a:xfrm>
          <a:prstGeom prst="rect">
            <a:avLst/>
          </a:prstGeom>
        </p:spPr>
        <p:txBody>
          <a:bodyPr/>
          <a:lstStyle/>
          <a:p>
            <a:r>
              <a:rPr lang="pl-PL"/>
              <a:t>Kliknij, aby edytować styl</a:t>
            </a:r>
            <a:endParaRPr lang="en-US" dirty="0"/>
          </a:p>
        </p:txBody>
      </p:sp>
      <p:sp>
        <p:nvSpPr>
          <p:cNvPr id="3" name="Slide Number Placeholder 5"/>
          <p:cNvSpPr txBox="1">
            <a:spLocks noGrp="1"/>
          </p:cNvSpPr>
          <p:nvPr>
            <p:ph type="sldNum" sz="quarter" idx="10"/>
          </p:nvPr>
        </p:nvSpPr>
        <p:spPr>
          <a:ln/>
        </p:spPr>
        <p:txBody>
          <a:bodyPr/>
          <a:lstStyle>
            <a:lvl1pPr>
              <a:defRPr/>
            </a:lvl1pPr>
          </a:lstStyle>
          <a:p>
            <a:pPr>
              <a:defRPr/>
            </a:pPr>
            <a:fld id="{8CAEA790-58D6-4EB5-8804-0C62FAE85363}" type="slidenum">
              <a:rPr lang="pl-PL" altLang="pl-PL"/>
              <a:pPr>
                <a:defRPr/>
              </a:pPr>
              <a:t>‹#›</a:t>
            </a:fld>
            <a:endParaRPr lang="pl-PL" altLang="pl-PL"/>
          </a:p>
        </p:txBody>
      </p:sp>
    </p:spTree>
    <p:extLst>
      <p:ext uri="{BB962C8B-B14F-4D97-AF65-F5344CB8AC3E}">
        <p14:creationId xmlns:p14="http://schemas.microsoft.com/office/powerpoint/2010/main" val="24323020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1026" name="Text Placeholder 2"/>
          <p:cNvSpPr txBox="1">
            <a:spLocks noGrp="1"/>
          </p:cNvSpPr>
          <p:nvPr>
            <p:ph type="body" idx="1"/>
          </p:nvPr>
        </p:nvSpPr>
        <p:spPr bwMode="auto">
          <a:xfrm>
            <a:off x="628650" y="2463800"/>
            <a:ext cx="7886700" cy="371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endParaRPr lang="en-US" altLang="pl-PL"/>
          </a:p>
        </p:txBody>
      </p:sp>
      <p:sp>
        <p:nvSpPr>
          <p:cNvPr id="4"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784419D-0D85-4ED9-8513-627B57D8FC7C}"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4188" r:id="rId1"/>
    <p:sldLayoutId id="2147484189"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 id="2147484186" r:id="rId12"/>
  </p:sldLayoutIdLst>
  <p:transition spd="slow"/>
  <p:hf hdr="0" ftr="0" dt="0"/>
  <p:txStyles>
    <p:titleStyle>
      <a:lvl1pPr algn="l" rtl="0" eaLnBrk="0" fontAlgn="base" hangingPunct="0">
        <a:lnSpc>
          <a:spcPct val="90000"/>
        </a:lnSpc>
        <a:spcBef>
          <a:spcPct val="0"/>
        </a:spcBef>
        <a:spcAft>
          <a:spcPct val="0"/>
        </a:spcAft>
        <a:defRPr lang="pl-PL" sz="3000" kern="1200">
          <a:solidFill>
            <a:srgbClr val="000000"/>
          </a:solidFill>
          <a:latin typeface="Calibri"/>
        </a:defRPr>
      </a:lvl1pPr>
      <a:lvl2pPr algn="l" rtl="0" eaLnBrk="0" fontAlgn="base" hangingPunct="0">
        <a:lnSpc>
          <a:spcPct val="90000"/>
        </a:lnSpc>
        <a:spcBef>
          <a:spcPct val="0"/>
        </a:spcBef>
        <a:spcAft>
          <a:spcPct val="0"/>
        </a:spcAft>
        <a:defRPr sz="3000">
          <a:solidFill>
            <a:srgbClr val="000000"/>
          </a:solidFill>
          <a:latin typeface="Calibri" pitchFamily="34" charset="0"/>
        </a:defRPr>
      </a:lvl2pPr>
      <a:lvl3pPr algn="l" rtl="0" eaLnBrk="0" fontAlgn="base" hangingPunct="0">
        <a:lnSpc>
          <a:spcPct val="90000"/>
        </a:lnSpc>
        <a:spcBef>
          <a:spcPct val="0"/>
        </a:spcBef>
        <a:spcAft>
          <a:spcPct val="0"/>
        </a:spcAft>
        <a:defRPr sz="3000">
          <a:solidFill>
            <a:srgbClr val="000000"/>
          </a:solidFill>
          <a:latin typeface="Calibri" pitchFamily="34" charset="0"/>
        </a:defRPr>
      </a:lvl3pPr>
      <a:lvl4pPr algn="l" rtl="0" eaLnBrk="0" fontAlgn="base" hangingPunct="0">
        <a:lnSpc>
          <a:spcPct val="90000"/>
        </a:lnSpc>
        <a:spcBef>
          <a:spcPct val="0"/>
        </a:spcBef>
        <a:spcAft>
          <a:spcPct val="0"/>
        </a:spcAft>
        <a:defRPr sz="3000">
          <a:solidFill>
            <a:srgbClr val="000000"/>
          </a:solidFill>
          <a:latin typeface="Calibri" pitchFamily="34" charset="0"/>
        </a:defRPr>
      </a:lvl4pPr>
      <a:lvl5pPr algn="l" rtl="0" eaLnBrk="0" fontAlgn="base" hangingPunct="0">
        <a:lnSpc>
          <a:spcPct val="90000"/>
        </a:lnSpc>
        <a:spcBef>
          <a:spcPct val="0"/>
        </a:spcBef>
        <a:spcAft>
          <a:spcPct val="0"/>
        </a:spcAft>
        <a:defRPr sz="3000">
          <a:solidFill>
            <a:srgbClr val="000000"/>
          </a:solidFill>
          <a:latin typeface="Calibri" pitchFamily="34" charset="0"/>
        </a:defRPr>
      </a:lvl5pPr>
      <a:lvl6pPr marL="457200" algn="l" rtl="0" eaLnBrk="0" fontAlgn="base">
        <a:lnSpc>
          <a:spcPct val="90000"/>
        </a:lnSpc>
        <a:spcBef>
          <a:spcPct val="0"/>
        </a:spcBef>
        <a:spcAft>
          <a:spcPct val="0"/>
        </a:spcAft>
        <a:defRPr sz="4400">
          <a:solidFill>
            <a:srgbClr val="000000"/>
          </a:solidFill>
          <a:latin typeface="Calibri" pitchFamily="34" charset="0"/>
        </a:defRPr>
      </a:lvl6pPr>
      <a:lvl7pPr marL="914400" algn="l" rtl="0" eaLnBrk="0" fontAlgn="base">
        <a:lnSpc>
          <a:spcPct val="90000"/>
        </a:lnSpc>
        <a:spcBef>
          <a:spcPct val="0"/>
        </a:spcBef>
        <a:spcAft>
          <a:spcPct val="0"/>
        </a:spcAft>
        <a:defRPr sz="4400">
          <a:solidFill>
            <a:srgbClr val="000000"/>
          </a:solidFill>
          <a:latin typeface="Calibri" pitchFamily="34" charset="0"/>
        </a:defRPr>
      </a:lvl7pPr>
      <a:lvl8pPr marL="1371600" algn="l" rtl="0" eaLnBrk="0" fontAlgn="base">
        <a:lnSpc>
          <a:spcPct val="90000"/>
        </a:lnSpc>
        <a:spcBef>
          <a:spcPct val="0"/>
        </a:spcBef>
        <a:spcAft>
          <a:spcPct val="0"/>
        </a:spcAft>
        <a:defRPr sz="4400">
          <a:solidFill>
            <a:srgbClr val="000000"/>
          </a:solidFill>
          <a:latin typeface="Calibri" pitchFamily="34" charset="0"/>
        </a:defRPr>
      </a:lvl8pPr>
      <a:lvl9pPr marL="1828800" algn="l" rtl="0" eaLnBrk="0" fontAlgn="base">
        <a:lnSpc>
          <a:spcPct val="90000"/>
        </a:lnSpc>
        <a:spcBef>
          <a:spcPct val="0"/>
        </a:spcBef>
        <a:spcAft>
          <a:spcPct val="0"/>
        </a:spcAft>
        <a:defRPr sz="4400">
          <a:solidFill>
            <a:srgbClr val="000000"/>
          </a:solidFill>
          <a:latin typeface="Calibri"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pl-PL"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pl-PL"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pl-PL"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pl-PL"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pl-PL" kern="1200">
          <a:solidFill>
            <a:srgbClr val="000000"/>
          </a:solidFill>
          <a:latin typeface="Calibri"/>
        </a:defRPr>
      </a:lvl5pPr>
      <a:lvl6pPr marL="25146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6pPr>
      <a:lvl7pPr marL="29718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7pPr>
      <a:lvl8pPr marL="34290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8pPr>
      <a:lvl9pPr marL="3886200" indent="-228600" algn="l" rtl="0" eaLnBrk="0" fontAlgn="base">
        <a:lnSpc>
          <a:spcPct val="90000"/>
        </a:lnSpc>
        <a:spcBef>
          <a:spcPts val="500"/>
        </a:spcBef>
        <a:spcAft>
          <a:spcPct val="0"/>
        </a:spcAft>
        <a:buSzPct val="100000"/>
        <a:buFont typeface="Arial" charset="0"/>
        <a:buChar char="•"/>
        <a:defRPr lang="pl-PL"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funduszeeuropejskie.gov.pl/media/90013/Informacja_o_czesciowym_zawieszeniu_wytycznych_kwalifikowalnosci.pdf"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funduszeeuropejskie.gov.pl/media/88140/stosowanie_Wytycznych_CT9_22042020.pdf"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funduszeeuropejskie.gov.pl/" TargetMode="External"/><Relationship Id="rId2" Type="http://schemas.openxmlformats.org/officeDocument/2006/relationships/hyperlink" Target="http://www.rpo.lubelskie.pl/wup" TargetMode="Externa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6"/>
          <p:cNvSpPr>
            <a:spLocks noGrp="1"/>
          </p:cNvSpPr>
          <p:nvPr>
            <p:ph type="sldNum" sz="quarter" idx="10"/>
          </p:nvPr>
        </p:nvSpPr>
        <p:spPr/>
        <p:txBody>
          <a:bodyPr/>
          <a:lstStyle/>
          <a:p>
            <a:pPr>
              <a:defRPr/>
            </a:pPr>
            <a:fld id="{D7FD0AFF-46CE-48F6-8F4E-F102474432B8}" type="slidenum">
              <a:rPr lang="pl-PL" altLang="pl-PL" smtClean="0"/>
              <a:pPr>
                <a:defRPr/>
              </a:pPr>
              <a:t>1</a:t>
            </a:fld>
            <a:endParaRPr lang="pl-PL" altLang="pl-PL"/>
          </a:p>
        </p:txBody>
      </p:sp>
      <p:sp>
        <p:nvSpPr>
          <p:cNvPr id="2" name="Tytuł 1"/>
          <p:cNvSpPr>
            <a:spLocks noGrp="1"/>
          </p:cNvSpPr>
          <p:nvPr>
            <p:ph type="title"/>
          </p:nvPr>
        </p:nvSpPr>
        <p:spPr>
          <a:xfrm>
            <a:off x="628650" y="1772816"/>
            <a:ext cx="7886700" cy="2808312"/>
          </a:xfrm>
          <a:ln w="57150"/>
        </p:spPr>
        <p:style>
          <a:lnRef idx="2">
            <a:schemeClr val="accent6"/>
          </a:lnRef>
          <a:fillRef idx="1">
            <a:schemeClr val="lt1"/>
          </a:fillRef>
          <a:effectRef idx="0">
            <a:schemeClr val="accent6"/>
          </a:effectRef>
          <a:fontRef idx="minor">
            <a:schemeClr val="dk1"/>
          </a:fontRef>
        </p:style>
        <p:txBody>
          <a:bodyPr/>
          <a:lstStyle/>
          <a:p>
            <a:pPr algn="ctr"/>
            <a:r>
              <a:rPr lang="pl-PL" sz="2000" b="1" dirty="0">
                <a:latin typeface="+mn-lt"/>
                <a:cs typeface="Times New Roman" panose="02020603050405020304" pitchFamily="18" charset="0"/>
              </a:rPr>
              <a:t/>
            </a:r>
            <a:br>
              <a:rPr lang="pl-PL" sz="2000" b="1" dirty="0">
                <a:latin typeface="+mn-lt"/>
                <a:cs typeface="Times New Roman" panose="02020603050405020304" pitchFamily="18" charset="0"/>
              </a:rPr>
            </a:br>
            <a:r>
              <a:rPr lang="pl-PL" sz="2000" b="1" dirty="0">
                <a:latin typeface="+mn-lt"/>
                <a:cs typeface="Times New Roman" panose="02020603050405020304" pitchFamily="18" charset="0"/>
              </a:rPr>
              <a:t>Wojewódzki Urząd Pracy w Lublinie </a:t>
            </a:r>
            <a:br>
              <a:rPr lang="pl-PL" sz="2000" b="1" dirty="0">
                <a:latin typeface="+mn-lt"/>
                <a:cs typeface="Times New Roman" panose="02020603050405020304" pitchFamily="18" charset="0"/>
              </a:rPr>
            </a:br>
            <a:r>
              <a:rPr lang="pl-PL" sz="2000" b="1" dirty="0">
                <a:latin typeface="+mn-lt"/>
                <a:cs typeface="Times New Roman" panose="02020603050405020304" pitchFamily="18" charset="0"/>
              </a:rPr>
              <a:t>Instytucja Pośrednicząca w ramach RPO WL 2014-2020</a:t>
            </a:r>
            <a:r>
              <a:rPr lang="pl-PL" sz="1600" b="1" dirty="0">
                <a:latin typeface="+mn-lt"/>
                <a:cs typeface="Times New Roman" panose="02020603050405020304" pitchFamily="18" charset="0"/>
              </a:rPr>
              <a:t/>
            </a:r>
            <a:br>
              <a:rPr lang="pl-PL" sz="1600" b="1" dirty="0">
                <a:latin typeface="+mn-lt"/>
                <a:cs typeface="Times New Roman" panose="02020603050405020304" pitchFamily="18" charset="0"/>
              </a:rPr>
            </a:br>
            <a:r>
              <a:rPr lang="pl-PL" sz="1600" b="1" dirty="0">
                <a:latin typeface="+mn-lt"/>
                <a:cs typeface="Times New Roman" panose="02020603050405020304" pitchFamily="18" charset="0"/>
              </a:rPr>
              <a:t/>
            </a:r>
            <a:br>
              <a:rPr lang="pl-PL" sz="1600" b="1" dirty="0">
                <a:latin typeface="+mn-lt"/>
                <a:cs typeface="Times New Roman" panose="02020603050405020304" pitchFamily="18" charset="0"/>
              </a:rPr>
            </a:br>
            <a:r>
              <a:rPr lang="pl-PL" sz="1600" b="1" dirty="0">
                <a:latin typeface="+mn-lt"/>
                <a:cs typeface="Times New Roman" panose="02020603050405020304" pitchFamily="18" charset="0"/>
              </a:rPr>
              <a:t/>
            </a:r>
            <a:br>
              <a:rPr lang="pl-PL" sz="1600" b="1" dirty="0">
                <a:latin typeface="+mn-lt"/>
                <a:cs typeface="Times New Roman" panose="02020603050405020304" pitchFamily="18" charset="0"/>
              </a:rPr>
            </a:br>
            <a:r>
              <a:rPr lang="pl-PL" sz="1600" b="1" dirty="0">
                <a:latin typeface="+mn-lt"/>
                <a:cs typeface="Times New Roman" panose="02020603050405020304" pitchFamily="18" charset="0"/>
              </a:rPr>
              <a:t>Informacje dotyczące sytuacji problemowych we wnioskach o płatność </a:t>
            </a:r>
            <a:r>
              <a:rPr lang="pl-PL" sz="1600" b="1" dirty="0">
                <a:cs typeface="Times New Roman" panose="02020603050405020304" pitchFamily="18" charset="0"/>
              </a:rPr>
              <a:t>składanych</a:t>
            </a:r>
            <a:r>
              <a:rPr lang="pl-PL" sz="1600" b="1" dirty="0">
                <a:latin typeface="+mn-lt"/>
                <a:cs typeface="Times New Roman" panose="02020603050405020304" pitchFamily="18" charset="0"/>
              </a:rPr>
              <a:t> </a:t>
            </a:r>
            <a:br>
              <a:rPr lang="pl-PL" sz="1600" b="1" dirty="0">
                <a:latin typeface="+mn-lt"/>
                <a:cs typeface="Times New Roman" panose="02020603050405020304" pitchFamily="18" charset="0"/>
              </a:rPr>
            </a:br>
            <a:r>
              <a:rPr lang="pl-PL" sz="1600" b="1" dirty="0">
                <a:latin typeface="+mn-lt"/>
                <a:cs typeface="Times New Roman" panose="02020603050405020304" pitchFamily="18" charset="0"/>
              </a:rPr>
              <a:t>w ramach Działania 11.1 Regionalnego Programu Operacyjnego Województwa Lubelskiego na lata 2014-2020</a:t>
            </a:r>
            <a:br>
              <a:rPr lang="pl-PL" sz="1600" b="1" dirty="0">
                <a:latin typeface="+mn-lt"/>
                <a:cs typeface="Times New Roman" panose="02020603050405020304" pitchFamily="18" charset="0"/>
              </a:rPr>
            </a:br>
            <a:r>
              <a:rPr lang="pl-PL" sz="1600" b="1" dirty="0">
                <a:latin typeface="+mn-lt"/>
                <a:cs typeface="Times New Roman" panose="02020603050405020304" pitchFamily="18" charset="0"/>
              </a:rPr>
              <a:t/>
            </a:r>
            <a:br>
              <a:rPr lang="pl-PL" sz="1600" b="1" dirty="0">
                <a:latin typeface="+mn-lt"/>
                <a:cs typeface="Times New Roman" panose="02020603050405020304" pitchFamily="18" charset="0"/>
              </a:rPr>
            </a:br>
            <a:r>
              <a:rPr lang="pl-PL" sz="1600" b="1" dirty="0" smtClean="0">
                <a:cs typeface="Times New Roman" panose="02020603050405020304" pitchFamily="18" charset="0"/>
              </a:rPr>
              <a:t>26</a:t>
            </a:r>
            <a:r>
              <a:rPr lang="pl-PL" sz="1600" b="1" dirty="0" smtClean="0">
                <a:latin typeface="+mn-lt"/>
                <a:cs typeface="Times New Roman" panose="02020603050405020304" pitchFamily="18" charset="0"/>
              </a:rPr>
              <a:t> </a:t>
            </a:r>
            <a:r>
              <a:rPr lang="pl-PL" sz="1600" b="1" dirty="0" smtClean="0">
                <a:cs typeface="Times New Roman" panose="02020603050405020304" pitchFamily="18" charset="0"/>
              </a:rPr>
              <a:t>października </a:t>
            </a:r>
            <a:r>
              <a:rPr lang="pl-PL" sz="1600" b="1" dirty="0">
                <a:cs typeface="Times New Roman" panose="02020603050405020304" pitchFamily="18" charset="0"/>
              </a:rPr>
              <a:t>2020 r. </a:t>
            </a:r>
            <a:endParaRPr lang="pl-PL" dirty="0"/>
          </a:p>
        </p:txBody>
      </p:sp>
      <p:pic>
        <p:nvPicPr>
          <p:cNvPr id="13" name="Obraz 12"/>
          <p:cNvPicPr>
            <a:picLocks noChangeAspect="1"/>
          </p:cNvPicPr>
          <p:nvPr/>
        </p:nvPicPr>
        <p:blipFill>
          <a:blip r:embed="rId2"/>
          <a:stretch>
            <a:fillRect/>
          </a:stretch>
        </p:blipFill>
        <p:spPr>
          <a:xfrm>
            <a:off x="1694240" y="5301208"/>
            <a:ext cx="5767316" cy="646232"/>
          </a:xfrm>
          <a:prstGeom prst="rect">
            <a:avLst/>
          </a:prstGeom>
        </p:spPr>
      </p:pic>
    </p:spTree>
    <p:extLst>
      <p:ext uri="{BB962C8B-B14F-4D97-AF65-F5344CB8AC3E}">
        <p14:creationId xmlns:p14="http://schemas.microsoft.com/office/powerpoint/2010/main" val="1356102082"/>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D8C9EC-43A9-458F-A05C-D4BCBD01FE14}"/>
              </a:ext>
            </a:extLst>
          </p:cNvPr>
          <p:cNvSpPr>
            <a:spLocks noGrp="1"/>
          </p:cNvSpPr>
          <p:nvPr>
            <p:ph type="title"/>
          </p:nvPr>
        </p:nvSpPr>
        <p:spPr>
          <a:xfrm>
            <a:off x="700088" y="1196752"/>
            <a:ext cx="7886700" cy="4104456"/>
          </a:xfrm>
        </p:spPr>
        <p:txBody>
          <a:bodyPr/>
          <a:lstStyle/>
          <a:p>
            <a:pPr algn="ctr"/>
            <a:r>
              <a:rPr lang="pl-PL" sz="1600" dirty="0"/>
              <a:t/>
            </a:r>
            <a:br>
              <a:rPr lang="pl-PL" sz="1600" dirty="0"/>
            </a:br>
            <a:r>
              <a:rPr lang="pl-PL" sz="1600" dirty="0"/>
              <a:t/>
            </a:r>
            <a:br>
              <a:rPr lang="pl-PL" sz="1600" dirty="0"/>
            </a:br>
            <a:r>
              <a:rPr lang="pl-PL" sz="1600" dirty="0"/>
              <a:t/>
            </a:r>
            <a:br>
              <a:rPr lang="pl-PL" sz="1600" dirty="0"/>
            </a:br>
            <a:r>
              <a:rPr lang="pl-PL" sz="2000" b="1" dirty="0"/>
              <a:t>Tabelka Zwroty/Korekty we wniosku o płatność</a:t>
            </a:r>
            <a:r>
              <a:rPr lang="pl-PL" sz="1600" dirty="0"/>
              <a:t/>
            </a:r>
            <a:br>
              <a:rPr lang="pl-PL" sz="1600" dirty="0"/>
            </a:br>
            <a:r>
              <a:rPr lang="pl-PL" sz="1600" dirty="0"/>
              <a:t/>
            </a:r>
            <a:br>
              <a:rPr lang="pl-PL" sz="1600" dirty="0"/>
            </a:br>
            <a:r>
              <a:rPr lang="pl-PL" sz="1600" dirty="0"/>
              <a:t/>
            </a:r>
            <a:br>
              <a:rPr lang="pl-PL" sz="1600" dirty="0"/>
            </a:br>
            <a:r>
              <a:rPr lang="pl-PL" sz="1600" dirty="0"/>
              <a:t>W przypadku, gdy Beneficjent uzyskał informacje, iż wykazał we wniosku o płatność </a:t>
            </a:r>
            <a:br>
              <a:rPr lang="pl-PL" sz="1600" dirty="0"/>
            </a:br>
            <a:r>
              <a:rPr lang="pl-PL" sz="1600" dirty="0"/>
              <a:t>wydatek w zawyżonej wysokości, należy niezwłocznie poinformować o tym IP, </a:t>
            </a:r>
            <a:br>
              <a:rPr lang="pl-PL" sz="1600" dirty="0"/>
            </a:br>
            <a:r>
              <a:rPr lang="pl-PL" sz="1600" dirty="0"/>
              <a:t>gdyż do momentu zatwierdzenia danego wniosku istnieje możliwość </a:t>
            </a:r>
            <a:br>
              <a:rPr lang="pl-PL" sz="1600" dirty="0"/>
            </a:br>
            <a:r>
              <a:rPr lang="pl-PL" sz="1600" dirty="0"/>
              <a:t>skorygowania wysokości danego wydatku z poziomu IP. </a:t>
            </a:r>
            <a:br>
              <a:rPr lang="pl-PL" sz="1600" dirty="0"/>
            </a:br>
            <a:r>
              <a:rPr lang="pl-PL" sz="1600" dirty="0"/>
              <a:t/>
            </a:r>
            <a:br>
              <a:rPr lang="pl-PL" sz="1600" dirty="0"/>
            </a:br>
            <a:r>
              <a:rPr lang="pl-PL" sz="1600" dirty="0"/>
              <a:t>W przypadku, gdy sytuacja ta dotyczy bieżącego okresu rozliczeniowego należy </a:t>
            </a:r>
            <a:br>
              <a:rPr lang="pl-PL" sz="1600" dirty="0"/>
            </a:br>
            <a:r>
              <a:rPr lang="pl-PL" sz="1600" dirty="0"/>
              <a:t>odpowiednio pomniejszyć kwotę wydatku. Zaniechanie ww. działania </a:t>
            </a:r>
            <a:br>
              <a:rPr lang="pl-PL" sz="1600" dirty="0"/>
            </a:br>
            <a:r>
              <a:rPr lang="pl-PL" sz="1600" dirty="0"/>
              <a:t>skutkuje wystąpieniem nieprawidłowości i koniecznością zwrotu </a:t>
            </a:r>
            <a:br>
              <a:rPr lang="pl-PL" sz="1600" dirty="0"/>
            </a:br>
            <a:r>
              <a:rPr lang="pl-PL" sz="1600" dirty="0"/>
              <a:t>środków wraz z odsetkami (bez możliwości ponownego </a:t>
            </a:r>
            <a:br>
              <a:rPr lang="pl-PL" sz="1600" dirty="0"/>
            </a:br>
            <a:r>
              <a:rPr lang="pl-PL" sz="1600" dirty="0"/>
              <a:t>wykorzystania w projekcie).</a:t>
            </a:r>
            <a:endParaRPr lang="pl-PL" dirty="0"/>
          </a:p>
        </p:txBody>
      </p:sp>
      <p:sp>
        <p:nvSpPr>
          <p:cNvPr id="4" name="Symbol zastępczy numeru slajdu 3">
            <a:extLst>
              <a:ext uri="{FF2B5EF4-FFF2-40B4-BE49-F238E27FC236}">
                <a16:creationId xmlns:a16="http://schemas.microsoft.com/office/drawing/2014/main" id="{D4BDC0C7-1E65-411A-8733-D0320D75E7C4}"/>
              </a:ext>
            </a:extLst>
          </p:cNvPr>
          <p:cNvSpPr>
            <a:spLocks noGrp="1"/>
          </p:cNvSpPr>
          <p:nvPr>
            <p:ph type="sldNum" sz="quarter" idx="10"/>
          </p:nvPr>
        </p:nvSpPr>
        <p:spPr/>
        <p:txBody>
          <a:bodyPr/>
          <a:lstStyle/>
          <a:p>
            <a:pPr>
              <a:defRPr/>
            </a:pPr>
            <a:fld id="{3AF8F232-5806-4449-A4DC-8EDD5E53437D}" type="slidenum">
              <a:rPr lang="pl-PL" altLang="pl-PL" smtClean="0"/>
              <a:pPr>
                <a:defRPr/>
              </a:pPr>
              <a:t>10</a:t>
            </a:fld>
            <a:endParaRPr lang="pl-PL" altLang="pl-PL"/>
          </a:p>
        </p:txBody>
      </p:sp>
      <p:pic>
        <p:nvPicPr>
          <p:cNvPr id="5" name="Symbol zastępczy zawartości 4">
            <a:extLst>
              <a:ext uri="{FF2B5EF4-FFF2-40B4-BE49-F238E27FC236}">
                <a16:creationId xmlns:a16="http://schemas.microsoft.com/office/drawing/2014/main" id="{8CECF4AE-8679-4B0F-AA1E-41B39F72E439}"/>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Tree>
    <p:extLst>
      <p:ext uri="{BB962C8B-B14F-4D97-AF65-F5344CB8AC3E}">
        <p14:creationId xmlns:p14="http://schemas.microsoft.com/office/powerpoint/2010/main" val="290573986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71E27F-AB04-432C-8334-4E6D90397DCC}"/>
              </a:ext>
            </a:extLst>
          </p:cNvPr>
          <p:cNvSpPr>
            <a:spLocks noGrp="1"/>
          </p:cNvSpPr>
          <p:nvPr>
            <p:ph type="title"/>
          </p:nvPr>
        </p:nvSpPr>
        <p:spPr>
          <a:xfrm>
            <a:off x="700088" y="1484784"/>
            <a:ext cx="7886700" cy="3024336"/>
          </a:xfrm>
        </p:spPr>
        <p:txBody>
          <a:bodyPr/>
          <a:lstStyle/>
          <a:p>
            <a:pPr algn="ct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Zgodnie z </a:t>
            </a:r>
            <a:r>
              <a:rPr lang="pl-PL" sz="1600" i="1" dirty="0"/>
              <a:t>Wytycznymi w zakresie kwalifikowalności wydatków w ramach Europejskiego Funduszu Rozwoju Regionalnego, Europejskiego Funduszu Społecznego oraz Funduszu Spójności na lata 2014-2020</a:t>
            </a:r>
            <a:r>
              <a:rPr lang="pl-PL" sz="1600" dirty="0"/>
              <a:t>, w przypadku projektów współfinansowanych ze środków EFS sposób rozliczenia wydatków na podstawie </a:t>
            </a:r>
            <a:r>
              <a:rPr lang="pl-PL" sz="1600" b="1" dirty="0" smtClean="0"/>
              <a:t>noty księgowej/noty obciążeniowej</a:t>
            </a:r>
            <a:r>
              <a:rPr lang="pl-PL" sz="1600" dirty="0" smtClean="0"/>
              <a:t> </a:t>
            </a:r>
            <a:r>
              <a:rPr lang="pl-PL" sz="1600" dirty="0"/>
              <a:t>powinien wynikać z zatwierdzonego wniosku o dofinansowanie.</a:t>
            </a:r>
            <a:endParaRPr lang="pl-PL" dirty="0"/>
          </a:p>
        </p:txBody>
      </p:sp>
      <p:sp>
        <p:nvSpPr>
          <p:cNvPr id="4" name="Symbol zastępczy numeru slajdu 3">
            <a:extLst>
              <a:ext uri="{FF2B5EF4-FFF2-40B4-BE49-F238E27FC236}">
                <a16:creationId xmlns:a16="http://schemas.microsoft.com/office/drawing/2014/main" id="{503B1290-5452-4950-9A20-46EAF0E71828}"/>
              </a:ext>
            </a:extLst>
          </p:cNvPr>
          <p:cNvSpPr>
            <a:spLocks noGrp="1"/>
          </p:cNvSpPr>
          <p:nvPr>
            <p:ph type="sldNum" sz="quarter" idx="10"/>
          </p:nvPr>
        </p:nvSpPr>
        <p:spPr/>
        <p:txBody>
          <a:bodyPr/>
          <a:lstStyle/>
          <a:p>
            <a:pPr>
              <a:defRPr/>
            </a:pPr>
            <a:fld id="{3AF8F232-5806-4449-A4DC-8EDD5E53437D}" type="slidenum">
              <a:rPr lang="pl-PL" altLang="pl-PL" smtClean="0"/>
              <a:pPr>
                <a:defRPr/>
              </a:pPr>
              <a:t>11</a:t>
            </a:fld>
            <a:endParaRPr lang="pl-PL" altLang="pl-PL"/>
          </a:p>
        </p:txBody>
      </p:sp>
      <p:pic>
        <p:nvPicPr>
          <p:cNvPr id="7" name="Symbol zastępczy zawartości 4">
            <a:extLst>
              <a:ext uri="{FF2B5EF4-FFF2-40B4-BE49-F238E27FC236}">
                <a16:creationId xmlns:a16="http://schemas.microsoft.com/office/drawing/2014/main" id="{52A46BAD-E72A-455A-BE87-5D6DCB59522B}"/>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Tree>
    <p:extLst>
      <p:ext uri="{BB962C8B-B14F-4D97-AF65-F5344CB8AC3E}">
        <p14:creationId xmlns:p14="http://schemas.microsoft.com/office/powerpoint/2010/main" val="212528696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5F338D-2889-4535-B5FC-1B33784F40EE}"/>
              </a:ext>
            </a:extLst>
          </p:cNvPr>
          <p:cNvSpPr>
            <a:spLocks noGrp="1"/>
          </p:cNvSpPr>
          <p:nvPr>
            <p:ph type="title"/>
          </p:nvPr>
        </p:nvSpPr>
        <p:spPr>
          <a:xfrm>
            <a:off x="916682" y="1628800"/>
            <a:ext cx="7814692" cy="3600400"/>
          </a:xfrm>
        </p:spPr>
        <p:txBody>
          <a:bodyPr/>
          <a:lstStyle/>
          <a:p>
            <a:pPr algn="ctr"/>
            <a:r>
              <a:rPr lang="pl-PL" sz="1600" b="1" dirty="0"/>
              <a:t/>
            </a:r>
            <a:br>
              <a:rPr lang="pl-PL" sz="1600" b="1" dirty="0"/>
            </a:br>
            <a:r>
              <a:rPr lang="pl-PL" sz="1600" b="1" dirty="0"/>
              <a:t/>
            </a:r>
            <a:br>
              <a:rPr lang="pl-PL" sz="1600" b="1" dirty="0"/>
            </a:br>
            <a:r>
              <a:rPr lang="pl-PL" sz="1600" dirty="0"/>
              <a:t>Rekrutując uczestników do projektu należy zachować zgodność z założeniami wniosku </a:t>
            </a:r>
            <a:br>
              <a:rPr lang="pl-PL" sz="1600" dirty="0"/>
            </a:br>
            <a:r>
              <a:rPr lang="pl-PL" sz="1600" dirty="0"/>
              <a:t>o dofinansowanie, typem projektu oraz warunkami określonymi w </a:t>
            </a:r>
            <a:r>
              <a:rPr lang="pl-PL" sz="1600" i="1" dirty="0"/>
              <a:t>Regulaminie konkursu</a:t>
            </a:r>
            <a:r>
              <a:rPr lang="pl-PL" sz="1600" dirty="0"/>
              <a:t> </a:t>
            </a:r>
            <a:br>
              <a:rPr lang="pl-PL" sz="1600" dirty="0"/>
            </a:br>
            <a:r>
              <a:rPr lang="pl-PL" sz="1600" dirty="0"/>
              <a:t>w odniesieniu do:</a:t>
            </a:r>
            <a:r>
              <a:rPr lang="pl-PL" sz="1600" b="1" dirty="0"/>
              <a:t/>
            </a:r>
            <a:br>
              <a:rPr lang="pl-PL" sz="1600" b="1" dirty="0"/>
            </a:br>
            <a:r>
              <a:rPr lang="pl-PL" sz="1600" b="1" dirty="0"/>
              <a:t/>
            </a:r>
            <a:br>
              <a:rPr lang="pl-PL" sz="1600" b="1" dirty="0"/>
            </a:br>
            <a:r>
              <a:rPr lang="pl-PL" sz="1600" b="1" dirty="0"/>
              <a:t>- </a:t>
            </a:r>
            <a:r>
              <a:rPr lang="pl-PL" sz="1600" dirty="0"/>
              <a:t>obszaru realizacji projektu;</a:t>
            </a:r>
            <a:r>
              <a:rPr lang="pl-PL" sz="1600" b="1" dirty="0"/>
              <a:t/>
            </a:r>
            <a:br>
              <a:rPr lang="pl-PL" sz="1600" b="1" dirty="0"/>
            </a:br>
            <a:r>
              <a:rPr lang="pl-PL" sz="1600" dirty="0"/>
              <a:t>- wieku uczestników projektu; </a:t>
            </a:r>
            <a:br>
              <a:rPr lang="pl-PL" sz="1600" dirty="0"/>
            </a:br>
            <a:r>
              <a:rPr lang="pl-PL" sz="1600" dirty="0"/>
              <a:t>- struktury grupy docelowej projektu;</a:t>
            </a:r>
            <a:br>
              <a:rPr lang="pl-PL" sz="1600" dirty="0"/>
            </a:br>
            <a:r>
              <a:rPr lang="pl-PL" sz="1600" dirty="0"/>
              <a:t>- cech uczestników projektu;</a:t>
            </a:r>
            <a:br>
              <a:rPr lang="pl-PL" sz="1600" dirty="0"/>
            </a:br>
            <a:r>
              <a:rPr lang="pl-PL" sz="1600" dirty="0"/>
              <a:t>- statusu na rynku pracy.</a:t>
            </a:r>
            <a:br>
              <a:rPr lang="pl-PL" sz="1600" dirty="0"/>
            </a:br>
            <a:r>
              <a:rPr lang="pl-PL" sz="1600" dirty="0"/>
              <a:t/>
            </a:r>
            <a:br>
              <a:rPr lang="pl-PL" sz="1600" dirty="0"/>
            </a:br>
            <a:r>
              <a:rPr lang="pl-PL" sz="1600" b="1" dirty="0" smtClean="0"/>
              <a:t>Beneficjent </a:t>
            </a:r>
            <a:r>
              <a:rPr lang="pl-PL" sz="1600" b="1" dirty="0"/>
              <a:t>jest zobowiązany do osiągnięcia założonych we wniosku o dofinansowanie  wartości wskaźników produktu oraz rezultatu.</a:t>
            </a:r>
            <a:br>
              <a:rPr lang="pl-PL" sz="1600" b="1" dirty="0"/>
            </a:br>
            <a:endParaRPr lang="pl-PL" sz="1600" b="1" dirty="0"/>
          </a:p>
        </p:txBody>
      </p:sp>
      <p:pic>
        <p:nvPicPr>
          <p:cNvPr id="5" name="Symbol zastępczy zawartości 4">
            <a:extLst>
              <a:ext uri="{FF2B5EF4-FFF2-40B4-BE49-F238E27FC236}">
                <a16:creationId xmlns:a16="http://schemas.microsoft.com/office/drawing/2014/main" id="{3477718F-EE9B-46B0-BDB1-F4BAA27066B0}"/>
              </a:ext>
            </a:extLst>
          </p:cNvPr>
          <p:cNvPicPr>
            <a:picLocks noGrp="1" noChangeAspect="1"/>
          </p:cNvPicPr>
          <p:nvPr>
            <p:ph idx="1"/>
          </p:nvPr>
        </p:nvPicPr>
        <p:blipFill>
          <a:blip r:embed="rId2"/>
          <a:stretch>
            <a:fillRect/>
          </a:stretch>
        </p:blipFill>
        <p:spPr>
          <a:xfrm>
            <a:off x="1688342" y="5017761"/>
            <a:ext cx="5767316" cy="938865"/>
          </a:xfrm>
          <a:prstGeom prst="rect">
            <a:avLst/>
          </a:prstGeom>
        </p:spPr>
      </p:pic>
      <p:sp>
        <p:nvSpPr>
          <p:cNvPr id="4" name="Symbol zastępczy numeru slajdu 3">
            <a:extLst>
              <a:ext uri="{FF2B5EF4-FFF2-40B4-BE49-F238E27FC236}">
                <a16:creationId xmlns:a16="http://schemas.microsoft.com/office/drawing/2014/main" id="{18AA3526-D3A1-4D1A-B481-083D4B7268C3}"/>
              </a:ext>
            </a:extLst>
          </p:cNvPr>
          <p:cNvSpPr>
            <a:spLocks noGrp="1"/>
          </p:cNvSpPr>
          <p:nvPr>
            <p:ph type="sldNum" sz="quarter" idx="10"/>
          </p:nvPr>
        </p:nvSpPr>
        <p:spPr/>
        <p:txBody>
          <a:bodyPr/>
          <a:lstStyle/>
          <a:p>
            <a:pPr>
              <a:defRPr/>
            </a:pPr>
            <a:fld id="{3AF8F232-5806-4449-A4DC-8EDD5E53437D}" type="slidenum">
              <a:rPr lang="pl-PL" altLang="pl-PL" smtClean="0"/>
              <a:pPr>
                <a:defRPr/>
              </a:pPr>
              <a:t>12</a:t>
            </a:fld>
            <a:endParaRPr lang="pl-PL" altLang="pl-PL"/>
          </a:p>
        </p:txBody>
      </p:sp>
      <p:sp>
        <p:nvSpPr>
          <p:cNvPr id="8" name="Prostokąt: zaokrąglone rogi 7">
            <a:extLst>
              <a:ext uri="{FF2B5EF4-FFF2-40B4-BE49-F238E27FC236}">
                <a16:creationId xmlns:a16="http://schemas.microsoft.com/office/drawing/2014/main" id="{93B61293-4829-4306-9B94-90EEE80AED5E}"/>
              </a:ext>
            </a:extLst>
          </p:cNvPr>
          <p:cNvSpPr/>
          <p:nvPr/>
        </p:nvSpPr>
        <p:spPr>
          <a:xfrm rot="10800000" flipV="1">
            <a:off x="2411760" y="836712"/>
            <a:ext cx="4680520" cy="7920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0" lang="pl-PL" sz="1600" b="1" i="0" u="none" strike="noStrike" kern="1200" cap="none" spc="0" normalizeH="0" baseline="0" noProof="0" dirty="0">
              <a:ln>
                <a:noFill/>
              </a:ln>
              <a:solidFill>
                <a:srgbClr val="000000"/>
              </a:solidFill>
              <a:effectLst/>
              <a:uLnTx/>
              <a:uFillTx/>
              <a:latin typeface="Calibri"/>
            </a:endParaRPr>
          </a:p>
          <a:p>
            <a:pPr algn="ctr"/>
            <a:r>
              <a:rPr kumimoji="0" lang="pl-PL" sz="2000" b="1" i="0" u="none" strike="noStrike" kern="1200" cap="none" spc="0" normalizeH="0" baseline="0" noProof="0" dirty="0">
                <a:ln>
                  <a:noFill/>
                </a:ln>
                <a:solidFill>
                  <a:srgbClr val="000000"/>
                </a:solidFill>
                <a:effectLst/>
                <a:uLnTx/>
                <a:uFillTx/>
                <a:latin typeface="Calibri"/>
              </a:rPr>
              <a:t>Grupa docelowa</a:t>
            </a:r>
            <a:r>
              <a:rPr kumimoji="0" lang="pl-PL" sz="1600" b="1" i="0" u="none" strike="noStrike" kern="1200" cap="none" spc="0" normalizeH="0" baseline="0" noProof="0" dirty="0">
                <a:ln>
                  <a:noFill/>
                </a:ln>
                <a:solidFill>
                  <a:srgbClr val="000000"/>
                </a:solidFill>
                <a:effectLst/>
                <a:uLnTx/>
                <a:uFillTx/>
                <a:latin typeface="Calibri"/>
              </a:rPr>
              <a:t/>
            </a:r>
            <a:br>
              <a:rPr kumimoji="0" lang="pl-PL" sz="1600" b="1" i="0" u="none" strike="noStrike" kern="1200" cap="none" spc="0" normalizeH="0" baseline="0" noProof="0" dirty="0">
                <a:ln>
                  <a:noFill/>
                </a:ln>
                <a:solidFill>
                  <a:srgbClr val="000000"/>
                </a:solidFill>
                <a:effectLst/>
                <a:uLnTx/>
                <a:uFillTx/>
                <a:latin typeface="Calibri"/>
              </a:rPr>
            </a:br>
            <a:endParaRPr lang="pl-PL" dirty="0"/>
          </a:p>
        </p:txBody>
      </p:sp>
      <p:pic>
        <p:nvPicPr>
          <p:cNvPr id="6" name="Symbol zastępczy zawartości 4">
            <a:extLst>
              <a:ext uri="{FF2B5EF4-FFF2-40B4-BE49-F238E27FC236}">
                <a16:creationId xmlns:a16="http://schemas.microsoft.com/office/drawing/2014/main" id="{9C91F0EB-DE1B-44E1-A352-9270C843C936}"/>
              </a:ext>
            </a:extLst>
          </p:cNvPr>
          <p:cNvPicPr>
            <a:picLocks noChangeAspect="1"/>
          </p:cNvPicPr>
          <p:nvPr/>
        </p:nvPicPr>
        <p:blipFill>
          <a:blip r:embed="rId3"/>
          <a:stretch>
            <a:fillRect/>
          </a:stretch>
        </p:blipFill>
        <p:spPr bwMode="auto">
          <a:xfrm>
            <a:off x="1688342" y="5164078"/>
            <a:ext cx="5767316" cy="64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537347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B3C82-4BDD-476A-AB3C-88D108527647}"/>
              </a:ext>
            </a:extLst>
          </p:cNvPr>
          <p:cNvSpPr>
            <a:spLocks noGrp="1"/>
          </p:cNvSpPr>
          <p:nvPr>
            <p:ph type="title"/>
          </p:nvPr>
        </p:nvSpPr>
        <p:spPr>
          <a:xfrm>
            <a:off x="700088" y="1196752"/>
            <a:ext cx="7886700" cy="3672408"/>
          </a:xfrm>
        </p:spPr>
        <p:txBody>
          <a:bodyPr/>
          <a:lstStyle/>
          <a:p>
            <a:pPr algn="ctr"/>
            <a:r>
              <a:rPr lang="pl-PL" sz="1600" dirty="0"/>
              <a:t/>
            </a:r>
            <a:br>
              <a:rPr lang="pl-PL" sz="1600" dirty="0"/>
            </a:br>
            <a:r>
              <a:rPr lang="pl-PL" sz="1600" dirty="0"/>
              <a:t/>
            </a:r>
            <a:br>
              <a:rPr lang="pl-PL" sz="1600" dirty="0"/>
            </a:br>
            <a:r>
              <a:rPr lang="pl-PL" sz="1600" dirty="0"/>
              <a:t/>
            </a:r>
            <a:br>
              <a:rPr lang="pl-PL" sz="1600" dirty="0"/>
            </a:br>
            <a:r>
              <a:rPr lang="pl-PL" sz="1600" dirty="0"/>
              <a:t>Szczególną uwagę należy zwrócić w przypadku projektów,  dla których kryterium formalne specyficzne lub kryterium premiujące zakłada  </a:t>
            </a:r>
            <a:r>
              <a:rPr lang="pl-PL" sz="1600" b="1" dirty="0"/>
              <a:t>zgodność z programem rewitalizacj</a:t>
            </a:r>
            <a:r>
              <a:rPr lang="pl-PL" sz="1600" dirty="0"/>
              <a:t>i, tj.  </a:t>
            </a:r>
            <a:br>
              <a:rPr lang="pl-PL" sz="1600" dirty="0"/>
            </a:br>
            <a:r>
              <a:rPr lang="pl-PL" sz="1600" dirty="0"/>
              <a:t>projekt wynika z aktualnego programu rewitalizacji obowiązującego na obszarze, na którym jest realizowany. </a:t>
            </a:r>
            <a:br>
              <a:rPr lang="pl-PL" sz="1600" dirty="0"/>
            </a:br>
            <a:r>
              <a:rPr lang="pl-PL" sz="1600" dirty="0"/>
              <a:t/>
            </a:r>
            <a:br>
              <a:rPr lang="pl-PL" sz="1600" dirty="0"/>
            </a:br>
            <a:r>
              <a:rPr lang="pl-PL" sz="1600" b="1" dirty="0"/>
              <a:t>UWAGA</a:t>
            </a:r>
            <a:r>
              <a:rPr lang="pl-PL" sz="1600" dirty="0"/>
              <a:t>: </a:t>
            </a:r>
            <a:r>
              <a:rPr lang="pl-PL" sz="1600" dirty="0" smtClean="0"/>
              <a:t>uczestnicy </a:t>
            </a:r>
            <a:r>
              <a:rPr lang="pl-PL" sz="1600" dirty="0"/>
              <a:t>projektu muszą zamieszkiwać teren objęty programem rewitalizacji.</a:t>
            </a:r>
          </a:p>
        </p:txBody>
      </p:sp>
      <p:pic>
        <p:nvPicPr>
          <p:cNvPr id="5" name="Symbol zastępczy zawartości 4">
            <a:extLst>
              <a:ext uri="{FF2B5EF4-FFF2-40B4-BE49-F238E27FC236}">
                <a16:creationId xmlns:a16="http://schemas.microsoft.com/office/drawing/2014/main" id="{3924D187-7054-4A3A-BF70-154D020D3ABE}"/>
              </a:ext>
            </a:extLst>
          </p:cNvPr>
          <p:cNvPicPr>
            <a:picLocks noGrp="1" noChangeAspect="1"/>
          </p:cNvPicPr>
          <p:nvPr>
            <p:ph idx="1"/>
          </p:nvPr>
        </p:nvPicPr>
        <p:blipFill>
          <a:blip r:embed="rId2"/>
          <a:stretch>
            <a:fillRect/>
          </a:stretch>
        </p:blipFill>
        <p:spPr>
          <a:xfrm>
            <a:off x="1688342" y="5017761"/>
            <a:ext cx="5767316" cy="938865"/>
          </a:xfrm>
          <a:prstGeom prst="rect">
            <a:avLst/>
          </a:prstGeom>
        </p:spPr>
      </p:pic>
      <p:sp>
        <p:nvSpPr>
          <p:cNvPr id="4" name="Symbol zastępczy numeru slajdu 3">
            <a:extLst>
              <a:ext uri="{FF2B5EF4-FFF2-40B4-BE49-F238E27FC236}">
                <a16:creationId xmlns:a16="http://schemas.microsoft.com/office/drawing/2014/main" id="{FC2879B4-49B3-45D3-8EE7-F403C7CA073A}"/>
              </a:ext>
            </a:extLst>
          </p:cNvPr>
          <p:cNvSpPr>
            <a:spLocks noGrp="1"/>
          </p:cNvSpPr>
          <p:nvPr>
            <p:ph type="sldNum" sz="quarter" idx="10"/>
          </p:nvPr>
        </p:nvSpPr>
        <p:spPr/>
        <p:txBody>
          <a:bodyPr/>
          <a:lstStyle/>
          <a:p>
            <a:pPr>
              <a:defRPr/>
            </a:pPr>
            <a:fld id="{3AF8F232-5806-4449-A4DC-8EDD5E53437D}" type="slidenum">
              <a:rPr lang="pl-PL" altLang="pl-PL" smtClean="0"/>
              <a:pPr>
                <a:defRPr/>
              </a:pPr>
              <a:t>13</a:t>
            </a:fld>
            <a:endParaRPr lang="pl-PL" altLang="pl-PL"/>
          </a:p>
        </p:txBody>
      </p:sp>
      <p:pic>
        <p:nvPicPr>
          <p:cNvPr id="6" name="Symbol zastępczy zawartości 4">
            <a:extLst>
              <a:ext uri="{FF2B5EF4-FFF2-40B4-BE49-F238E27FC236}">
                <a16:creationId xmlns:a16="http://schemas.microsoft.com/office/drawing/2014/main" id="{2A53252C-78C9-4B72-A17C-9B36346DE044}"/>
              </a:ext>
            </a:extLst>
          </p:cNvPr>
          <p:cNvPicPr>
            <a:picLocks noChangeAspect="1"/>
          </p:cNvPicPr>
          <p:nvPr/>
        </p:nvPicPr>
        <p:blipFill>
          <a:blip r:embed="rId3"/>
          <a:stretch>
            <a:fillRect/>
          </a:stretch>
        </p:blipFill>
        <p:spPr bwMode="auto">
          <a:xfrm>
            <a:off x="1688342" y="5164078"/>
            <a:ext cx="5767316" cy="64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01336"/>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AF71BD-6832-4E74-A307-AE7268DAAED3}"/>
              </a:ext>
            </a:extLst>
          </p:cNvPr>
          <p:cNvSpPr>
            <a:spLocks noGrp="1"/>
          </p:cNvSpPr>
          <p:nvPr>
            <p:ph type="title"/>
          </p:nvPr>
        </p:nvSpPr>
        <p:spPr>
          <a:xfrm>
            <a:off x="700088" y="2095473"/>
            <a:ext cx="7886700" cy="3061719"/>
          </a:xfrm>
        </p:spPr>
        <p:txBody>
          <a:bodyPr/>
          <a:lstStyle/>
          <a:p>
            <a:pPr algn="ctr"/>
            <a:r>
              <a:rPr lang="pl-PL" sz="1600" dirty="0"/>
              <a:t>Beneficjent zobowiązany jest do przedkładania w formie elektronicznej za pośrednictwem SL2014 wraz z wnioskiem o płatność informacji o wykonaniu wskaźnika efektywności społecznej i efektywności zatrudnieniowej.</a:t>
            </a:r>
            <a:br>
              <a:rPr lang="pl-PL" sz="1600" dirty="0"/>
            </a:br>
            <a:r>
              <a:rPr lang="pl-PL" sz="1600" dirty="0"/>
              <a:t/>
            </a:r>
            <a:br>
              <a:rPr lang="pl-PL" sz="1600" dirty="0"/>
            </a:br>
            <a:r>
              <a:rPr lang="pl-PL" sz="1600" dirty="0"/>
              <a:t>Sposób pomiaru efektywności został opisany w załączniku do </a:t>
            </a:r>
            <a:r>
              <a:rPr lang="pl-PL" sz="1600" i="1" dirty="0"/>
              <a:t>Regulaminu konkursu</a:t>
            </a:r>
            <a:r>
              <a:rPr lang="pl-PL" sz="1600" dirty="0"/>
              <a:t>  „Metodologia pomiaru efektywności społecznej i efektywności zatrudnieniowej w projekcie”.</a:t>
            </a:r>
            <a:br>
              <a:rPr lang="pl-PL" sz="1600" dirty="0"/>
            </a:br>
            <a:r>
              <a:rPr lang="pl-PL" sz="1600" dirty="0"/>
              <a:t/>
            </a:r>
            <a:br>
              <a:rPr lang="pl-PL" sz="1600" dirty="0"/>
            </a:br>
            <a:r>
              <a:rPr lang="pl-PL" sz="1600" dirty="0"/>
              <a:t>Dodatkowo wraz z ww. informacją Beneficjent zobowiązany jest do przedłożenia dokumentów potwierdzających wykazane wartości wskaźnika efektywności zatrudnieniowej.</a:t>
            </a:r>
            <a:br>
              <a:rPr lang="pl-PL" sz="1600" dirty="0"/>
            </a:br>
            <a:r>
              <a:rPr lang="pl-PL" sz="1600" dirty="0"/>
              <a:t/>
            </a:r>
            <a:br>
              <a:rPr lang="pl-PL" sz="1600" dirty="0"/>
            </a:br>
            <a:r>
              <a:rPr lang="pl-PL" sz="1600" dirty="0"/>
              <a:t>W sytuacji, gdy Beneficjent uzyskał dodatkowe punkty za podwyższone progi wskaźnika </a:t>
            </a:r>
            <a:r>
              <a:rPr lang="pl-PL" sz="1600" dirty="0" smtClean="0"/>
              <a:t>efektywności społecznej i zatrudnieniowej </a:t>
            </a:r>
            <a:r>
              <a:rPr lang="pl-PL" sz="1600" dirty="0"/>
              <a:t>należy odpowiednio uwzględnić to </a:t>
            </a:r>
            <a:r>
              <a:rPr lang="pl-PL" sz="1600" dirty="0" smtClean="0"/>
              <a:t>w przedkładanych </a:t>
            </a:r>
            <a:r>
              <a:rPr lang="pl-PL" sz="1600" dirty="0"/>
              <a:t>informacjach.</a:t>
            </a:r>
          </a:p>
        </p:txBody>
      </p:sp>
      <p:sp>
        <p:nvSpPr>
          <p:cNvPr id="4" name="Symbol zastępczy numeru slajdu 3">
            <a:extLst>
              <a:ext uri="{FF2B5EF4-FFF2-40B4-BE49-F238E27FC236}">
                <a16:creationId xmlns:a16="http://schemas.microsoft.com/office/drawing/2014/main" id="{AB7C19BC-9787-4B70-8A0D-87F0E5881E83}"/>
              </a:ext>
            </a:extLst>
          </p:cNvPr>
          <p:cNvSpPr>
            <a:spLocks noGrp="1"/>
          </p:cNvSpPr>
          <p:nvPr>
            <p:ph type="sldNum" sz="quarter" idx="10"/>
          </p:nvPr>
        </p:nvSpPr>
        <p:spPr/>
        <p:txBody>
          <a:bodyPr/>
          <a:lstStyle/>
          <a:p>
            <a:pPr>
              <a:defRPr/>
            </a:pPr>
            <a:fld id="{3AF8F232-5806-4449-A4DC-8EDD5E53437D}" type="slidenum">
              <a:rPr lang="pl-PL" altLang="pl-PL" smtClean="0"/>
              <a:pPr>
                <a:defRPr/>
              </a:pPr>
              <a:t>14</a:t>
            </a:fld>
            <a:endParaRPr lang="pl-PL" altLang="pl-PL"/>
          </a:p>
        </p:txBody>
      </p:sp>
      <p:pic>
        <p:nvPicPr>
          <p:cNvPr id="5" name="Symbol zastępczy zawartości 4">
            <a:extLst>
              <a:ext uri="{FF2B5EF4-FFF2-40B4-BE49-F238E27FC236}">
                <a16:creationId xmlns:a16="http://schemas.microsoft.com/office/drawing/2014/main" id="{2199E4C8-B0FD-462E-A919-CD1B51B8B39C}"/>
              </a:ext>
            </a:extLst>
          </p:cNvPr>
          <p:cNvPicPr>
            <a:picLocks noGrp="1" noChangeAspect="1"/>
          </p:cNvPicPr>
          <p:nvPr>
            <p:ph idx="1"/>
          </p:nvPr>
        </p:nvPicPr>
        <p:blipFill>
          <a:blip r:embed="rId2"/>
          <a:stretch>
            <a:fillRect/>
          </a:stretch>
        </p:blipFill>
        <p:spPr>
          <a:xfrm>
            <a:off x="1688342" y="5017761"/>
            <a:ext cx="5767316" cy="938865"/>
          </a:xfrm>
          <a:prstGeom prst="rect">
            <a:avLst/>
          </a:prstGeom>
        </p:spPr>
      </p:pic>
      <p:sp>
        <p:nvSpPr>
          <p:cNvPr id="6" name="Prostokąt: zaokrąglone rogi 5">
            <a:extLst>
              <a:ext uri="{FF2B5EF4-FFF2-40B4-BE49-F238E27FC236}">
                <a16:creationId xmlns:a16="http://schemas.microsoft.com/office/drawing/2014/main" id="{0B40BD92-E579-46CF-8E5F-4099551C0752}"/>
              </a:ext>
            </a:extLst>
          </p:cNvPr>
          <p:cNvSpPr/>
          <p:nvPr/>
        </p:nvSpPr>
        <p:spPr>
          <a:xfrm>
            <a:off x="2123728" y="901374"/>
            <a:ext cx="5112568" cy="104778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0" lang="pl-PL" sz="2000" b="1" i="0" u="none" strike="noStrike" kern="1200" cap="none" spc="0" normalizeH="0" baseline="0" noProof="0" dirty="0">
                <a:ln>
                  <a:noFill/>
                </a:ln>
                <a:solidFill>
                  <a:srgbClr val="000000"/>
                </a:solidFill>
                <a:effectLst/>
                <a:uLnTx/>
                <a:uFillTx/>
                <a:latin typeface="Calibri"/>
              </a:rPr>
              <a:t>Efektywność społeczna i efektywność zatrudnieniowa</a:t>
            </a:r>
            <a:endParaRPr lang="pl-PL" sz="2000" b="1" dirty="0"/>
          </a:p>
        </p:txBody>
      </p:sp>
      <p:pic>
        <p:nvPicPr>
          <p:cNvPr id="7" name="Symbol zastępczy zawartości 4">
            <a:extLst>
              <a:ext uri="{FF2B5EF4-FFF2-40B4-BE49-F238E27FC236}">
                <a16:creationId xmlns:a16="http://schemas.microsoft.com/office/drawing/2014/main" id="{DEAFC85E-4830-409A-8270-8BD0AC094DD9}"/>
              </a:ext>
            </a:extLst>
          </p:cNvPr>
          <p:cNvPicPr>
            <a:picLocks noChangeAspect="1"/>
          </p:cNvPicPr>
          <p:nvPr/>
        </p:nvPicPr>
        <p:blipFill>
          <a:blip r:embed="rId3"/>
          <a:stretch>
            <a:fillRect/>
          </a:stretch>
        </p:blipFill>
        <p:spPr bwMode="auto">
          <a:xfrm>
            <a:off x="1688342" y="5164078"/>
            <a:ext cx="5767316" cy="64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522237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ABBC1DF6-4B47-4699-B70D-5BF23E67CF94}"/>
              </a:ext>
            </a:extLst>
          </p:cNvPr>
          <p:cNvSpPr>
            <a:spLocks noGrp="1"/>
          </p:cNvSpPr>
          <p:nvPr>
            <p:ph type="title"/>
          </p:nvPr>
        </p:nvSpPr>
        <p:spPr>
          <a:xfrm>
            <a:off x="628650" y="1772816"/>
            <a:ext cx="7886700" cy="3888432"/>
          </a:xfrm>
        </p:spPr>
        <p:txBody>
          <a:bodyPr/>
          <a:lstStyle/>
          <a:p>
            <a:pPr algn="ctr"/>
            <a:r>
              <a:rPr lang="pl-PL" sz="1600" dirty="0"/>
              <a:t>W dniu 19 maja 2020 r. Minister Funduszy i Polityki Regionalnej poinformował o zmianie </a:t>
            </a:r>
            <a:br>
              <a:rPr lang="pl-PL" sz="1600" dirty="0"/>
            </a:br>
            <a:r>
              <a:rPr lang="pl-PL" sz="1600" dirty="0"/>
              <a:t>oraz częściowym zawieszeniu stosowania wytycznych w zakresie kwalifikowalności wydatków w ramach EFRR, EFS oraz FS na lata 2014-2020 z dnia 22 sierpnia 2019 r. </a:t>
            </a:r>
            <a:br>
              <a:rPr lang="pl-PL" sz="1600" dirty="0"/>
            </a:br>
            <a:r>
              <a:rPr lang="pl-PL" sz="1600" dirty="0"/>
              <a:t>[sygnatura: </a:t>
            </a:r>
            <a:r>
              <a:rPr lang="pl-PL" sz="1600" dirty="0" err="1"/>
              <a:t>MIiR</a:t>
            </a:r>
            <a:r>
              <a:rPr lang="pl-PL" sz="1600" dirty="0"/>
              <a:t>/2014-2020/12(4)]. </a:t>
            </a:r>
            <a:br>
              <a:rPr lang="pl-PL" sz="1600" dirty="0"/>
            </a:br>
            <a:r>
              <a:rPr lang="pl-PL" sz="1600" dirty="0"/>
              <a:t>Termin obowiązywania: zmiana wytycznych jest stosowana od 1 lutego 2020 r., natomiast częściowe zawieszenie stosowania wytycznych obowiązuje od 1 lutego 2020 r. do 31 grudnia 2020 r. </a:t>
            </a:r>
            <a:br>
              <a:rPr lang="pl-PL" sz="1600" dirty="0"/>
            </a:br>
            <a:r>
              <a:rPr lang="pl-PL" sz="1600" dirty="0"/>
              <a:t>Szczegóły dostępne pod adresem: </a:t>
            </a:r>
            <a:r>
              <a:rPr lang="pl-PL" sz="1600" dirty="0">
                <a:hlinkClick r:id="rId2"/>
              </a:rPr>
              <a:t>https://www.funduszeeuropejskie.gov.pl/media/90013/Informacja_o_czesciowym_zawieszeniu_wytycznych_kwalifikowalnosci.pdf</a:t>
            </a:r>
            <a:r>
              <a:rPr lang="pl-PL" sz="1600" dirty="0"/>
              <a:t/>
            </a:r>
            <a:br>
              <a:rPr lang="pl-PL" sz="1600" dirty="0"/>
            </a:br>
            <a:r>
              <a:rPr lang="pl-PL" sz="1600" dirty="0"/>
              <a:t/>
            </a:r>
            <a:br>
              <a:rPr lang="pl-PL" sz="1600" dirty="0"/>
            </a:br>
            <a:r>
              <a:rPr lang="pl-PL" sz="1600" dirty="0"/>
              <a:t>UWAGA: zawieszeniu uległa część postanowień Wytycznych, tj. :</a:t>
            </a:r>
            <a:br>
              <a:rPr lang="pl-PL" sz="1600" dirty="0"/>
            </a:br>
            <a:r>
              <a:rPr lang="pl-PL" sz="1600" dirty="0"/>
              <a:t>-  sekcja 6.12.1 pkt 6,</a:t>
            </a:r>
            <a:br>
              <a:rPr lang="pl-PL" sz="1600" dirty="0"/>
            </a:br>
            <a:r>
              <a:rPr lang="pl-PL" sz="1600" dirty="0"/>
              <a:t> - </a:t>
            </a:r>
            <a:r>
              <a:rPr lang="pl-PL" sz="1600" dirty="0" smtClean="0"/>
              <a:t>podrozdział 6.15 </a:t>
            </a:r>
            <a:r>
              <a:rPr lang="pl-PL" sz="1600" dirty="0"/>
              <a:t>pkt 8 lit. b,</a:t>
            </a:r>
            <a:br>
              <a:rPr lang="pl-PL" sz="1600" dirty="0"/>
            </a:br>
            <a:r>
              <a:rPr lang="pl-PL" sz="1600" dirty="0"/>
              <a:t>-  sekcja 6.15.1 pkt 1,</a:t>
            </a:r>
            <a:br>
              <a:rPr lang="pl-PL" sz="1600" dirty="0"/>
            </a:br>
            <a:r>
              <a:rPr lang="pl-PL" sz="1600" dirty="0"/>
              <a:t>-  sekcja 6.15.1 pkt 6, </a:t>
            </a:r>
            <a:br>
              <a:rPr lang="pl-PL" sz="1600" dirty="0"/>
            </a:br>
            <a:r>
              <a:rPr lang="pl-PL" sz="1600" dirty="0"/>
              <a:t>-  podrozdział 7.5 pkt 2.</a:t>
            </a:r>
            <a:br>
              <a:rPr lang="pl-PL" sz="1600" dirty="0"/>
            </a:br>
            <a:endParaRPr lang="pl-PL" sz="1600" dirty="0"/>
          </a:p>
        </p:txBody>
      </p:sp>
      <p:pic>
        <p:nvPicPr>
          <p:cNvPr id="6" name="Symbol zastępczy zawartości 5">
            <a:extLst>
              <a:ext uri="{FF2B5EF4-FFF2-40B4-BE49-F238E27FC236}">
                <a16:creationId xmlns:a16="http://schemas.microsoft.com/office/drawing/2014/main" id="{27FD2378-CB87-45FF-A12F-C0DF8B241BA5}"/>
              </a:ext>
            </a:extLst>
          </p:cNvPr>
          <p:cNvPicPr>
            <a:picLocks noGrp="1" noChangeAspect="1"/>
          </p:cNvPicPr>
          <p:nvPr>
            <p:ph idx="1"/>
          </p:nvPr>
        </p:nvPicPr>
        <p:blipFill>
          <a:blip r:embed="rId3"/>
          <a:stretch>
            <a:fillRect/>
          </a:stretch>
        </p:blipFill>
        <p:spPr>
          <a:xfrm>
            <a:off x="1475656" y="5661248"/>
            <a:ext cx="5767316" cy="646232"/>
          </a:xfrm>
          <a:prstGeom prst="rect">
            <a:avLst/>
          </a:prstGeom>
        </p:spPr>
      </p:pic>
      <p:sp>
        <p:nvSpPr>
          <p:cNvPr id="2" name="Symbol zastępczy numeru slajdu 1">
            <a:extLst>
              <a:ext uri="{FF2B5EF4-FFF2-40B4-BE49-F238E27FC236}">
                <a16:creationId xmlns:a16="http://schemas.microsoft.com/office/drawing/2014/main" id="{D90C32F7-00B1-4579-8082-CB1CFCA3099C}"/>
              </a:ext>
            </a:extLst>
          </p:cNvPr>
          <p:cNvSpPr>
            <a:spLocks noGrp="1"/>
          </p:cNvSpPr>
          <p:nvPr>
            <p:ph type="sldNum" sz="quarter" idx="10"/>
          </p:nvPr>
        </p:nvSpPr>
        <p:spPr/>
        <p:txBody>
          <a:bodyPr/>
          <a:lstStyle/>
          <a:p>
            <a:pPr>
              <a:defRPr/>
            </a:pPr>
            <a:fld id="{3AF8F232-5806-4449-A4DC-8EDD5E53437D}" type="slidenum">
              <a:rPr lang="pl-PL" altLang="pl-PL" smtClean="0"/>
              <a:pPr>
                <a:defRPr/>
              </a:pPr>
              <a:t>15</a:t>
            </a:fld>
            <a:endParaRPr lang="pl-PL" altLang="pl-PL"/>
          </a:p>
        </p:txBody>
      </p:sp>
      <p:sp>
        <p:nvSpPr>
          <p:cNvPr id="3" name="Prostokąt: zaokrąglone rogi 2">
            <a:extLst>
              <a:ext uri="{FF2B5EF4-FFF2-40B4-BE49-F238E27FC236}">
                <a16:creationId xmlns:a16="http://schemas.microsoft.com/office/drawing/2014/main" id="{52BF6414-1E84-4AE6-9ED6-B7FBB2E10D6F}"/>
              </a:ext>
            </a:extLst>
          </p:cNvPr>
          <p:cNvSpPr/>
          <p:nvPr/>
        </p:nvSpPr>
        <p:spPr>
          <a:xfrm>
            <a:off x="1979712" y="692696"/>
            <a:ext cx="5400600"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0" lang="pl-PL" sz="1800" b="1" i="0" u="none" strike="noStrike" kern="1200" cap="none" spc="0" normalizeH="0" baseline="0" noProof="0">
                <a:ln>
                  <a:noFill/>
                </a:ln>
                <a:solidFill>
                  <a:srgbClr val="000000"/>
                </a:solidFill>
                <a:effectLst/>
                <a:uLnTx/>
                <a:uFillTx/>
                <a:latin typeface="Calibri"/>
              </a:rPr>
              <a:t>Zmiany oraz częściowe zawieszenia stosowania wytycznych w związku z wystąpieniem COVID-19</a:t>
            </a:r>
            <a:endParaRPr lang="pl-PL"/>
          </a:p>
        </p:txBody>
      </p:sp>
    </p:spTree>
    <p:extLst>
      <p:ext uri="{BB962C8B-B14F-4D97-AF65-F5344CB8AC3E}">
        <p14:creationId xmlns:p14="http://schemas.microsoft.com/office/powerpoint/2010/main" val="2352474219"/>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79D223-7802-4356-950B-B63DF09751FD}"/>
              </a:ext>
            </a:extLst>
          </p:cNvPr>
          <p:cNvSpPr>
            <a:spLocks noGrp="1"/>
          </p:cNvSpPr>
          <p:nvPr>
            <p:ph type="title"/>
          </p:nvPr>
        </p:nvSpPr>
        <p:spPr>
          <a:xfrm>
            <a:off x="700088" y="1196752"/>
            <a:ext cx="7886700" cy="3816424"/>
          </a:xfrm>
        </p:spPr>
        <p:txBody>
          <a:bodyPr/>
          <a:lstStyle/>
          <a:p>
            <a:pPr algn="ctr"/>
            <a:r>
              <a:rPr lang="pl-PL" sz="1600" dirty="0"/>
              <a:t/>
            </a:r>
            <a:br>
              <a:rPr lang="pl-PL" sz="1600" dirty="0"/>
            </a:br>
            <a:r>
              <a:rPr lang="pl-PL" sz="1600" dirty="0"/>
              <a:t>W dniu 22 kwietnia 2020 r. Minister Funduszy i Polityki Regionalnej poinformował </a:t>
            </a:r>
            <a:br>
              <a:rPr lang="pl-PL" sz="1600" dirty="0"/>
            </a:br>
            <a:r>
              <a:rPr lang="pl-PL" sz="1600" dirty="0"/>
              <a:t>o częściowym zawieszeniu stosowania </a:t>
            </a:r>
            <a:r>
              <a:rPr lang="pl-PL" sz="1600" i="1" dirty="0"/>
              <a:t>Wytycznych w zakresie realizacji przedsięwzięć </a:t>
            </a:r>
            <a:br>
              <a:rPr lang="pl-PL" sz="1600" i="1" dirty="0"/>
            </a:br>
            <a:r>
              <a:rPr lang="pl-PL" sz="1600" i="1" dirty="0"/>
              <a:t>w obszarze włączenia społecznego i zwalczania ubóstwa z wykorzystaniem środków Europejskiego Funduszu Społecznego i Europejskiego Funduszu Rozwoju Regionalnego </a:t>
            </a:r>
            <a:br>
              <a:rPr lang="pl-PL" sz="1600" i="1" dirty="0"/>
            </a:br>
            <a:r>
              <a:rPr lang="pl-PL" sz="1600" i="1" dirty="0"/>
              <a:t>na lata 2014-2020</a:t>
            </a:r>
            <a:r>
              <a:rPr lang="pl-PL" sz="1600" dirty="0"/>
              <a:t>.</a:t>
            </a:r>
            <a:br>
              <a:rPr lang="pl-PL" sz="1600" dirty="0"/>
            </a:br>
            <a:r>
              <a:rPr lang="pl-PL" sz="1600" dirty="0"/>
              <a:t/>
            </a:r>
            <a:br>
              <a:rPr lang="pl-PL" sz="1600" dirty="0"/>
            </a:br>
            <a:r>
              <a:rPr lang="pl-PL" sz="1600" dirty="0"/>
              <a:t>Termin zawieszenia: stosowanie Wytycznych zawiesza się od 1 lutego 2020 r. do odwołania stosownym pismem ministra właściwego do spraw rozwoju. </a:t>
            </a:r>
            <a:br>
              <a:rPr lang="pl-PL" sz="1600" dirty="0"/>
            </a:br>
            <a:r>
              <a:rPr lang="pl-PL" sz="1600" dirty="0"/>
              <a:t/>
            </a:r>
            <a:br>
              <a:rPr lang="pl-PL" sz="1600" dirty="0"/>
            </a:br>
            <a:r>
              <a:rPr lang="pl-PL" sz="1600" dirty="0"/>
              <a:t>Szczegóły dostępne pod adresem: </a:t>
            </a:r>
            <a:br>
              <a:rPr lang="pl-PL" sz="1600" dirty="0"/>
            </a:br>
            <a:r>
              <a:rPr lang="pl-PL" sz="1600" dirty="0">
                <a:hlinkClick r:id="rId2"/>
              </a:rPr>
              <a:t>https://www.funduszeeuropejskie.gov.pl/media/88140/stosowanie_Wytycznych_CT9_22042020.pdf</a:t>
            </a:r>
            <a:r>
              <a:rPr lang="pl-PL" sz="1600" dirty="0"/>
              <a:t/>
            </a:r>
            <a:br>
              <a:rPr lang="pl-PL" sz="1600" dirty="0"/>
            </a:br>
            <a:r>
              <a:rPr lang="pl-PL" sz="1600" dirty="0"/>
              <a:t/>
            </a:r>
            <a:br>
              <a:rPr lang="pl-PL" sz="1600" dirty="0"/>
            </a:br>
            <a:r>
              <a:rPr lang="pl-PL" sz="1600" dirty="0"/>
              <a:t>UWAGA: należy zapoznać się oraz stosować wytyczne w powyższym zakresie. </a:t>
            </a:r>
          </a:p>
        </p:txBody>
      </p:sp>
      <p:pic>
        <p:nvPicPr>
          <p:cNvPr id="5" name="Symbol zastępczy zawartości 4">
            <a:extLst>
              <a:ext uri="{FF2B5EF4-FFF2-40B4-BE49-F238E27FC236}">
                <a16:creationId xmlns:a16="http://schemas.microsoft.com/office/drawing/2014/main" id="{EA879217-552F-4EA7-8AEE-AFB8C0C54EFE}"/>
              </a:ext>
            </a:extLst>
          </p:cNvPr>
          <p:cNvPicPr>
            <a:picLocks noGrp="1" noChangeAspect="1"/>
          </p:cNvPicPr>
          <p:nvPr>
            <p:ph idx="1"/>
          </p:nvPr>
        </p:nvPicPr>
        <p:blipFill>
          <a:blip r:embed="rId3"/>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12FF4AAB-CF46-4BA7-A94E-4B940E0266C5}"/>
              </a:ext>
            </a:extLst>
          </p:cNvPr>
          <p:cNvSpPr>
            <a:spLocks noGrp="1"/>
          </p:cNvSpPr>
          <p:nvPr>
            <p:ph type="sldNum" sz="quarter" idx="10"/>
          </p:nvPr>
        </p:nvSpPr>
        <p:spPr/>
        <p:txBody>
          <a:bodyPr/>
          <a:lstStyle/>
          <a:p>
            <a:pPr>
              <a:defRPr/>
            </a:pPr>
            <a:fld id="{3AF8F232-5806-4449-A4DC-8EDD5E53437D}" type="slidenum">
              <a:rPr lang="pl-PL" altLang="pl-PL" smtClean="0"/>
              <a:pPr>
                <a:defRPr/>
              </a:pPr>
              <a:t>16</a:t>
            </a:fld>
            <a:endParaRPr lang="pl-PL" altLang="pl-PL"/>
          </a:p>
        </p:txBody>
      </p:sp>
    </p:spTree>
    <p:extLst>
      <p:ext uri="{BB962C8B-B14F-4D97-AF65-F5344CB8AC3E}">
        <p14:creationId xmlns:p14="http://schemas.microsoft.com/office/powerpoint/2010/main" val="83568806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FBAEBD-8BA7-4080-BBF0-444B91179009}"/>
              </a:ext>
            </a:extLst>
          </p:cNvPr>
          <p:cNvSpPr>
            <a:spLocks noGrp="1"/>
          </p:cNvSpPr>
          <p:nvPr>
            <p:ph type="title"/>
          </p:nvPr>
        </p:nvSpPr>
        <p:spPr>
          <a:xfrm>
            <a:off x="700088" y="908720"/>
            <a:ext cx="7886700" cy="4255358"/>
          </a:xfrm>
        </p:spPr>
        <p:txBody>
          <a:bodyPr/>
          <a:lstStyle/>
          <a:p>
            <a:pPr algn="ctr">
              <a:defRPr/>
            </a:pPr>
            <a:r>
              <a:rPr lang="pl-PL" altLang="pl-PL" sz="2400" b="1" dirty="0">
                <a:solidFill>
                  <a:schemeClr val="accent6">
                    <a:lumMod val="75000"/>
                  </a:schemeClr>
                </a:solidFill>
                <a:latin typeface="+mn-lt"/>
                <a:cs typeface="Times New Roman" pitchFamily="18" charset="0"/>
              </a:rPr>
              <a:t>DZIĘKUJĘ ZA UWAGĘ</a:t>
            </a: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dirty="0">
                <a:latin typeface="+mj-lt"/>
                <a:cs typeface="Times New Roman" pitchFamily="18" charset="0"/>
              </a:rPr>
              <a:t>Wojewódzki Urząd Pracy</a:t>
            </a:r>
            <a:br>
              <a:rPr lang="pl-PL" altLang="pl-PL" sz="2400" b="1" dirty="0">
                <a:latin typeface="+mj-lt"/>
                <a:cs typeface="Times New Roman" pitchFamily="18" charset="0"/>
              </a:rPr>
            </a:br>
            <a:r>
              <a:rPr lang="pl-PL" altLang="pl-PL" sz="2400" b="1" dirty="0">
                <a:latin typeface="+mj-lt"/>
                <a:cs typeface="Times New Roman" pitchFamily="18" charset="0"/>
              </a:rPr>
              <a:t> w Lublinie</a:t>
            </a:r>
            <a:br>
              <a:rPr lang="pl-PL" altLang="pl-PL" sz="2400" b="1" dirty="0">
                <a:latin typeface="+mj-lt"/>
                <a:cs typeface="Times New Roman" pitchFamily="18" charset="0"/>
              </a:rPr>
            </a:br>
            <a:r>
              <a:rPr lang="pl-PL" altLang="pl-PL" sz="2400" b="1" dirty="0">
                <a:latin typeface="+mj-lt"/>
                <a:cs typeface="Times New Roman" pitchFamily="18" charset="0"/>
              </a:rPr>
              <a:t>ul. Obywatelska 4</a:t>
            </a:r>
            <a:br>
              <a:rPr lang="pl-PL" altLang="pl-PL" sz="2400" b="1" dirty="0">
                <a:latin typeface="+mj-lt"/>
                <a:cs typeface="Times New Roman" pitchFamily="18" charset="0"/>
              </a:rPr>
            </a:b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u="sng" dirty="0">
                <a:latin typeface="+mj-lt"/>
                <a:cs typeface="Times New Roman" pitchFamily="18" charset="0"/>
                <a:hlinkClick r:id="rId2"/>
              </a:rPr>
              <a:t>www.rpo.lubelskie.pl/wup</a:t>
            </a:r>
            <a:r>
              <a:rPr lang="pl-PL" altLang="pl-PL" sz="2400" b="1" u="sng" dirty="0">
                <a:latin typeface="+mj-lt"/>
                <a:cs typeface="Times New Roman" pitchFamily="18" charset="0"/>
              </a:rPr>
              <a:t/>
            </a:r>
            <a:br>
              <a:rPr lang="pl-PL" altLang="pl-PL" sz="2400" b="1" u="sng" dirty="0">
                <a:latin typeface="+mj-lt"/>
                <a:cs typeface="Times New Roman" pitchFamily="18" charset="0"/>
              </a:rPr>
            </a:br>
            <a:r>
              <a:rPr lang="pl-PL" altLang="pl-PL" sz="2400" b="1" u="sng" dirty="0">
                <a:latin typeface="+mj-lt"/>
                <a:cs typeface="Times New Roman" pitchFamily="18" charset="0"/>
                <a:hlinkClick r:id="rId3"/>
              </a:rPr>
              <a:t>www.funduszeeuropejskie.gov.pl</a:t>
            </a: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dirty="0">
                <a:latin typeface="+mj-lt"/>
                <a:cs typeface="Times New Roman" pitchFamily="18" charset="0"/>
              </a:rPr>
              <a:t>e-mail: </a:t>
            </a:r>
            <a:r>
              <a:rPr lang="pl-PL" altLang="pl-PL" sz="2400" b="1" u="sng" dirty="0">
                <a:latin typeface="+mj-lt"/>
                <a:cs typeface="Times New Roman" pitchFamily="18" charset="0"/>
              </a:rPr>
              <a:t>punkt.konsultacyjny@wup.lublin.pl </a:t>
            </a:r>
            <a:br>
              <a:rPr lang="pl-PL" altLang="pl-PL" sz="2400" b="1" u="sng" dirty="0">
                <a:latin typeface="+mj-lt"/>
                <a:cs typeface="Times New Roman" pitchFamily="18" charset="0"/>
              </a:rPr>
            </a:br>
            <a:r>
              <a:rPr lang="pl-PL" altLang="pl-PL" sz="2400" b="1" dirty="0">
                <a:latin typeface="+mj-lt"/>
                <a:cs typeface="Times New Roman" pitchFamily="18" charset="0"/>
              </a:rPr>
              <a:t/>
            </a:r>
            <a:br>
              <a:rPr lang="pl-PL" altLang="pl-PL" sz="2400" b="1" dirty="0">
                <a:latin typeface="+mj-lt"/>
                <a:cs typeface="Times New Roman" pitchFamily="18" charset="0"/>
              </a:rPr>
            </a:br>
            <a:r>
              <a:rPr lang="pl-PL" altLang="pl-PL" sz="2400" b="1" dirty="0">
                <a:latin typeface="+mj-lt"/>
                <a:cs typeface="Times New Roman" pitchFamily="18" charset="0"/>
              </a:rPr>
              <a:t>tel.: 81 46 35 363 lub 605 903 491</a:t>
            </a:r>
            <a:br>
              <a:rPr lang="pl-PL" altLang="pl-PL" sz="2400" b="1" dirty="0">
                <a:latin typeface="+mj-lt"/>
                <a:cs typeface="Times New Roman" pitchFamily="18" charset="0"/>
              </a:rPr>
            </a:br>
            <a:endParaRPr lang="pl-PL" sz="2400" dirty="0"/>
          </a:p>
        </p:txBody>
      </p:sp>
      <p:pic>
        <p:nvPicPr>
          <p:cNvPr id="5" name="Symbol zastępczy zawartości 4">
            <a:extLst>
              <a:ext uri="{FF2B5EF4-FFF2-40B4-BE49-F238E27FC236}">
                <a16:creationId xmlns:a16="http://schemas.microsoft.com/office/drawing/2014/main" id="{4578F15A-C397-407F-BF4C-AA2C1DD9ACD7}"/>
              </a:ext>
            </a:extLst>
          </p:cNvPr>
          <p:cNvPicPr>
            <a:picLocks noGrp="1" noChangeAspect="1"/>
          </p:cNvPicPr>
          <p:nvPr>
            <p:ph idx="1"/>
          </p:nvPr>
        </p:nvPicPr>
        <p:blipFill>
          <a:blip r:embed="rId4"/>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6B8E05DB-D956-48CA-B56A-C909F0857533}"/>
              </a:ext>
            </a:extLst>
          </p:cNvPr>
          <p:cNvSpPr>
            <a:spLocks noGrp="1"/>
          </p:cNvSpPr>
          <p:nvPr>
            <p:ph type="sldNum" sz="quarter" idx="10"/>
          </p:nvPr>
        </p:nvSpPr>
        <p:spPr/>
        <p:txBody>
          <a:bodyPr/>
          <a:lstStyle/>
          <a:p>
            <a:pPr>
              <a:defRPr/>
            </a:pPr>
            <a:fld id="{3AF8F232-5806-4449-A4DC-8EDD5E53437D}" type="slidenum">
              <a:rPr lang="pl-PL" altLang="pl-PL" smtClean="0"/>
              <a:pPr>
                <a:defRPr/>
              </a:pPr>
              <a:t>17</a:t>
            </a:fld>
            <a:endParaRPr lang="pl-PL" altLang="pl-PL"/>
          </a:p>
        </p:txBody>
      </p:sp>
    </p:spTree>
    <p:extLst>
      <p:ext uri="{BB962C8B-B14F-4D97-AF65-F5344CB8AC3E}">
        <p14:creationId xmlns:p14="http://schemas.microsoft.com/office/powerpoint/2010/main" val="170314682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A279BD-A49C-41F5-B856-35EE7F53EFEF}"/>
              </a:ext>
            </a:extLst>
          </p:cNvPr>
          <p:cNvSpPr>
            <a:spLocks noGrp="1"/>
          </p:cNvSpPr>
          <p:nvPr>
            <p:ph type="title"/>
          </p:nvPr>
        </p:nvSpPr>
        <p:spPr>
          <a:xfrm>
            <a:off x="700088" y="2153136"/>
            <a:ext cx="7886700" cy="2860040"/>
          </a:xfrm>
        </p:spPr>
        <p:txBody>
          <a:bodyPr/>
          <a:lstStyle/>
          <a:p>
            <a:pPr algn="ctr">
              <a:spcAft>
                <a:spcPts val="600"/>
              </a:spcAft>
            </a:pP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Rozeznania rynku dokonuje się w przypadku zamówień o wartości od 20 tys. PLN</a:t>
            </a:r>
            <a:br>
              <a:rPr lang="pl-PL" sz="1600" dirty="0"/>
            </a:br>
            <a:r>
              <a:rPr lang="pl-PL" sz="1600" dirty="0"/>
              <a:t>netto do 50 tys. PLN netto włącznie, tj. bez podatku od towarów i usług (VAT).</a:t>
            </a:r>
            <a:br>
              <a:rPr lang="pl-PL" sz="1600" dirty="0"/>
            </a:br>
            <a:r>
              <a:rPr lang="pl-PL" sz="1600" dirty="0"/>
              <a:t>Rozeznanie rynku ma na celu potwierdzenie, że dana usługa, dostawa lub robota</a:t>
            </a:r>
            <a:br>
              <a:rPr lang="pl-PL" sz="1600" dirty="0"/>
            </a:br>
            <a:r>
              <a:rPr lang="pl-PL" sz="1600" dirty="0"/>
              <a:t>budowlana została wykonana po cenie rynkowej</a:t>
            </a:r>
            <a:r>
              <a:rPr lang="pl-PL" sz="1600" dirty="0" smtClean="0"/>
              <a:t>.</a:t>
            </a:r>
            <a:br>
              <a:rPr lang="pl-PL" sz="1600" dirty="0" smtClean="0"/>
            </a:br>
            <a:r>
              <a:rPr lang="pl-PL" sz="1600" dirty="0" smtClean="0"/>
              <a:t> </a:t>
            </a:r>
            <a:br>
              <a:rPr lang="pl-PL" sz="1600" dirty="0" smtClean="0"/>
            </a:br>
            <a:r>
              <a:rPr lang="pl-PL" sz="1600" dirty="0" smtClean="0"/>
              <a:t>W </a:t>
            </a:r>
            <a:r>
              <a:rPr lang="pl-PL" sz="1600" dirty="0"/>
              <a:t>celu potwierdzenia przeprowadzenia rozeznania rynku konieczne jest udokumentowanie dokonanej analizy cen/cenników potencjalnych wykonawców zamówienia – wraz z analizowanymi cennikami. </a:t>
            </a:r>
          </a:p>
        </p:txBody>
      </p:sp>
      <p:pic>
        <p:nvPicPr>
          <p:cNvPr id="5" name="Symbol zastępczy zawartości 4">
            <a:extLst>
              <a:ext uri="{FF2B5EF4-FFF2-40B4-BE49-F238E27FC236}">
                <a16:creationId xmlns:a16="http://schemas.microsoft.com/office/drawing/2014/main" id="{EACC253B-C738-4D46-949B-30D454503668}"/>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D7B24AC7-24FC-4181-B36A-56A967E55696}"/>
              </a:ext>
            </a:extLst>
          </p:cNvPr>
          <p:cNvSpPr>
            <a:spLocks noGrp="1"/>
          </p:cNvSpPr>
          <p:nvPr>
            <p:ph type="sldNum" sz="quarter" idx="10"/>
          </p:nvPr>
        </p:nvSpPr>
        <p:spPr/>
        <p:txBody>
          <a:bodyPr/>
          <a:lstStyle/>
          <a:p>
            <a:pPr>
              <a:defRPr/>
            </a:pPr>
            <a:fld id="{3AF8F232-5806-4449-A4DC-8EDD5E53437D}" type="slidenum">
              <a:rPr lang="pl-PL" altLang="pl-PL" smtClean="0"/>
              <a:pPr>
                <a:defRPr/>
              </a:pPr>
              <a:t>2</a:t>
            </a:fld>
            <a:endParaRPr lang="pl-PL" altLang="pl-PL"/>
          </a:p>
        </p:txBody>
      </p:sp>
      <p:sp>
        <p:nvSpPr>
          <p:cNvPr id="6" name="Prostokąt: zaokrąglone rogi 5">
            <a:extLst>
              <a:ext uri="{FF2B5EF4-FFF2-40B4-BE49-F238E27FC236}">
                <a16:creationId xmlns:a16="http://schemas.microsoft.com/office/drawing/2014/main" id="{60C8CE0F-4A63-4EFD-97C4-B2529582D475}"/>
              </a:ext>
            </a:extLst>
          </p:cNvPr>
          <p:cNvSpPr/>
          <p:nvPr/>
        </p:nvSpPr>
        <p:spPr>
          <a:xfrm>
            <a:off x="2483768" y="1340768"/>
            <a:ext cx="4320480" cy="100811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l-PL" sz="2400" dirty="0">
                <a:solidFill>
                  <a:schemeClr val="tx1"/>
                </a:solidFill>
              </a:rPr>
              <a:t>Rozeznanie rynku</a:t>
            </a:r>
          </a:p>
        </p:txBody>
      </p:sp>
    </p:spTree>
    <p:extLst>
      <p:ext uri="{BB962C8B-B14F-4D97-AF65-F5344CB8AC3E}">
        <p14:creationId xmlns:p14="http://schemas.microsoft.com/office/powerpoint/2010/main" val="382654193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198435-76D9-4E93-A7E0-F3ACDDB3B8E0}"/>
              </a:ext>
            </a:extLst>
          </p:cNvPr>
          <p:cNvSpPr>
            <a:spLocks noGrp="1"/>
          </p:cNvSpPr>
          <p:nvPr>
            <p:ph type="title"/>
          </p:nvPr>
        </p:nvSpPr>
        <p:spPr>
          <a:xfrm>
            <a:off x="1043608" y="1124744"/>
            <a:ext cx="7886700" cy="4039334"/>
          </a:xfrm>
        </p:spPr>
        <p:txBody>
          <a:bodyPr/>
          <a:lstStyle/>
          <a:p>
            <a:pPr algn="ctr"/>
            <a:r>
              <a:rPr lang="pl-PL" sz="1600" dirty="0"/>
              <a:t/>
            </a:r>
            <a:br>
              <a:rPr lang="pl-PL" sz="1600" dirty="0"/>
            </a:br>
            <a:r>
              <a:rPr lang="pl-PL" sz="1600" dirty="0"/>
              <a:t>Cenniki można pozyskać ze stron internetowych wykonawców lub poprzez upublicznienie opisu przedmiotu zamówienia wraz z zapytaniem o cenę na stronie internetowej Beneficjenta lub skierowanie zapytań o cenę wraz z opisem przedmiotu zamówienia do potencjalnych wykonawców, itd.</a:t>
            </a:r>
            <a:br>
              <a:rPr lang="pl-PL" sz="1600" dirty="0"/>
            </a:br>
            <a:r>
              <a:rPr lang="pl-PL" sz="1600" dirty="0"/>
              <a:t/>
            </a:r>
            <a:br>
              <a:rPr lang="pl-PL" sz="1600" dirty="0"/>
            </a:br>
            <a:r>
              <a:rPr lang="pl-PL" sz="1600" dirty="0"/>
              <a:t>Rozeznania rynku nie przeprowadza się dla najczęściej finansowanych towarów i usług, </a:t>
            </a:r>
            <a:br>
              <a:rPr lang="pl-PL" sz="1600" dirty="0"/>
            </a:br>
            <a:r>
              <a:rPr lang="pl-PL" sz="1600" dirty="0"/>
              <a:t>dla których IZ RPO WL określiła wymagania dotyczące standardu oraz cen rynkowych, </a:t>
            </a:r>
            <a:br>
              <a:rPr lang="pl-PL" sz="1600" dirty="0"/>
            </a:br>
            <a:r>
              <a:rPr lang="pl-PL" sz="1600" dirty="0"/>
              <a:t>o których mowa w pkt 4 podrozdział 6.2 </a:t>
            </a:r>
            <a:r>
              <a:rPr lang="pl-PL" sz="1600" i="1" dirty="0"/>
              <a:t>Wytycznych.</a:t>
            </a:r>
            <a:r>
              <a:rPr lang="pl-PL" sz="1600" dirty="0"/>
              <a:t>  </a:t>
            </a:r>
            <a:br>
              <a:rPr lang="pl-PL" sz="1600" dirty="0"/>
            </a:br>
            <a:r>
              <a:rPr lang="pl-PL" sz="1600" dirty="0"/>
              <a:t/>
            </a:r>
            <a:br>
              <a:rPr lang="pl-PL" sz="1600" dirty="0"/>
            </a:br>
            <a:r>
              <a:rPr lang="pl-PL" sz="1600" b="1" dirty="0"/>
              <a:t>UWAGA: należy pamiętać, iż do każdego z ogłaszanych przez IP konkursów jednym </a:t>
            </a:r>
            <a:br>
              <a:rPr lang="pl-PL" sz="1600" b="1" dirty="0"/>
            </a:br>
            <a:r>
              <a:rPr lang="pl-PL" sz="1600" b="1" dirty="0"/>
              <a:t>z załączników do Regulaminu jest załącznik pn.: „Wymagania dotyczące standardu oraz cen rynkowych towarów i usług w ramach Działania 11.1 w woj. lubelskim”, który określa ceny rynkowe dla najczęściej występujących kosztów w projektach.</a:t>
            </a:r>
            <a:br>
              <a:rPr lang="pl-PL" sz="1600" b="1" dirty="0"/>
            </a:br>
            <a:endParaRPr lang="pl-PL" b="1" dirty="0"/>
          </a:p>
        </p:txBody>
      </p:sp>
      <p:pic>
        <p:nvPicPr>
          <p:cNvPr id="5" name="Symbol zastępczy zawartości 4">
            <a:extLst>
              <a:ext uri="{FF2B5EF4-FFF2-40B4-BE49-F238E27FC236}">
                <a16:creationId xmlns:a16="http://schemas.microsoft.com/office/drawing/2014/main" id="{1C700EAA-25F8-446A-93BE-A0E3A86408F7}"/>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0AAE917F-B0A3-4AD3-9928-2E4C052F3B02}"/>
              </a:ext>
            </a:extLst>
          </p:cNvPr>
          <p:cNvSpPr>
            <a:spLocks noGrp="1"/>
          </p:cNvSpPr>
          <p:nvPr>
            <p:ph type="sldNum" sz="quarter" idx="10"/>
          </p:nvPr>
        </p:nvSpPr>
        <p:spPr/>
        <p:txBody>
          <a:bodyPr/>
          <a:lstStyle/>
          <a:p>
            <a:pPr>
              <a:defRPr/>
            </a:pPr>
            <a:fld id="{3AF8F232-5806-4449-A4DC-8EDD5E53437D}" type="slidenum">
              <a:rPr lang="pl-PL" altLang="pl-PL" smtClean="0"/>
              <a:pPr>
                <a:defRPr/>
              </a:pPr>
              <a:t>3</a:t>
            </a:fld>
            <a:endParaRPr lang="pl-PL" altLang="pl-PL"/>
          </a:p>
        </p:txBody>
      </p:sp>
    </p:spTree>
    <p:extLst>
      <p:ext uri="{BB962C8B-B14F-4D97-AF65-F5344CB8AC3E}">
        <p14:creationId xmlns:p14="http://schemas.microsoft.com/office/powerpoint/2010/main" val="79449800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80BD6D-091B-4EF8-876E-0F4C23211275}"/>
              </a:ext>
            </a:extLst>
          </p:cNvPr>
          <p:cNvSpPr>
            <a:spLocks noGrp="1"/>
          </p:cNvSpPr>
          <p:nvPr>
            <p:ph type="title"/>
          </p:nvPr>
        </p:nvSpPr>
        <p:spPr>
          <a:xfrm>
            <a:off x="700088" y="2708920"/>
            <a:ext cx="7886700" cy="2455158"/>
          </a:xfrm>
        </p:spPr>
        <p:txBody>
          <a:bodyPr/>
          <a:lstStyle/>
          <a:p>
            <a:pPr marL="0" indent="0"/>
            <a:r>
              <a:rPr lang="pl-PL" sz="1600" dirty="0"/>
              <a:t>Ma zastosowanie w przypadku:</a:t>
            </a:r>
            <a:br>
              <a:rPr lang="pl-PL" sz="1600" dirty="0"/>
            </a:br>
            <a:r>
              <a:rPr lang="pl-PL" sz="1600" dirty="0"/>
              <a:t/>
            </a:r>
            <a:br>
              <a:rPr lang="pl-PL" sz="1600" dirty="0"/>
            </a:br>
            <a:r>
              <a:rPr lang="pl-PL" sz="1600" dirty="0"/>
              <a:t>a) Beneficjenta niebędącego zamawiającym w rozumieniu </a:t>
            </a:r>
            <a:r>
              <a:rPr lang="pl-PL" sz="1600" dirty="0" err="1"/>
              <a:t>Pzp</a:t>
            </a:r>
            <a:r>
              <a:rPr lang="pl-PL" sz="1600" dirty="0"/>
              <a:t> w przypadku zamówień przekraczających wartość 50 tys. PLN netto, tj. bez podatku od towarów i usług (VAT</a:t>
            </a:r>
            <a:r>
              <a:rPr lang="pl-PL" sz="1600" dirty="0" smtClean="0"/>
              <a:t>);</a:t>
            </a:r>
            <a:br>
              <a:rPr lang="pl-PL" sz="1600" dirty="0" smtClean="0"/>
            </a:br>
            <a:r>
              <a:rPr lang="pl-PL" sz="1600" dirty="0"/>
              <a:t/>
            </a:r>
            <a:br>
              <a:rPr lang="pl-PL" sz="1600" dirty="0"/>
            </a:br>
            <a:r>
              <a:rPr lang="pl-PL" sz="1600" dirty="0"/>
              <a:t>b) beneficjenta będącego zamawiającym w rozumieniu </a:t>
            </a:r>
            <a:r>
              <a:rPr lang="pl-PL" sz="1600" dirty="0" err="1"/>
              <a:t>Pzp</a:t>
            </a:r>
            <a:r>
              <a:rPr lang="pl-PL" sz="1600" dirty="0"/>
              <a:t> w przypadku zamówień </a:t>
            </a:r>
            <a:br>
              <a:rPr lang="pl-PL" sz="1600" dirty="0"/>
            </a:br>
            <a:r>
              <a:rPr lang="pl-PL" sz="1600" dirty="0"/>
              <a:t>o wartości równej lub niższej niż kwota określona w art. 4 pkt 8 </a:t>
            </a:r>
            <a:r>
              <a:rPr lang="pl-PL" sz="1600" dirty="0" err="1"/>
              <a:t>Pzp</a:t>
            </a:r>
            <a:r>
              <a:rPr lang="pl-PL" sz="1600" dirty="0"/>
              <a:t>, a jednocześnie przekraczającej 50 tys. PLN netto, tj. bez podatku od towarów i usług (VAT), lub w przypadku zamówień sektorowych o wartości niższej niż kwota określona w przepisach wydanych na podstawie art. 11 ust. 8 </a:t>
            </a:r>
            <a:r>
              <a:rPr lang="pl-PL" sz="1600" dirty="0" err="1"/>
              <a:t>Pzp</a:t>
            </a:r>
            <a:r>
              <a:rPr lang="pl-PL" sz="1600" dirty="0"/>
              <a:t>, a jednocześnie przekraczającej 50 tys. PLN netto, tj. bez podatku od towarów i usług (VAT).</a:t>
            </a:r>
            <a:br>
              <a:rPr lang="pl-PL" sz="1600" dirty="0"/>
            </a:br>
            <a:endParaRPr lang="pl-PL" sz="1600" dirty="0"/>
          </a:p>
        </p:txBody>
      </p:sp>
      <p:pic>
        <p:nvPicPr>
          <p:cNvPr id="5" name="Symbol zastępczy zawartości 4">
            <a:extLst>
              <a:ext uri="{FF2B5EF4-FFF2-40B4-BE49-F238E27FC236}">
                <a16:creationId xmlns:a16="http://schemas.microsoft.com/office/drawing/2014/main" id="{FA4F5427-0145-4AC6-B886-594F5789B9DA}"/>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397144D0-8332-404B-98ED-708A337DF6EF}"/>
              </a:ext>
            </a:extLst>
          </p:cNvPr>
          <p:cNvSpPr>
            <a:spLocks noGrp="1"/>
          </p:cNvSpPr>
          <p:nvPr>
            <p:ph type="sldNum" sz="quarter" idx="10"/>
          </p:nvPr>
        </p:nvSpPr>
        <p:spPr/>
        <p:txBody>
          <a:bodyPr/>
          <a:lstStyle/>
          <a:p>
            <a:pPr>
              <a:defRPr/>
            </a:pPr>
            <a:fld id="{3AF8F232-5806-4449-A4DC-8EDD5E53437D}" type="slidenum">
              <a:rPr lang="pl-PL" altLang="pl-PL" smtClean="0"/>
              <a:pPr>
                <a:defRPr/>
              </a:pPr>
              <a:t>4</a:t>
            </a:fld>
            <a:endParaRPr lang="pl-PL" altLang="pl-PL"/>
          </a:p>
        </p:txBody>
      </p:sp>
      <p:sp>
        <p:nvSpPr>
          <p:cNvPr id="6" name="Prostokąt: zaokrąglone rogi 5">
            <a:extLst>
              <a:ext uri="{FF2B5EF4-FFF2-40B4-BE49-F238E27FC236}">
                <a16:creationId xmlns:a16="http://schemas.microsoft.com/office/drawing/2014/main" id="{1D4658D6-7EB4-452F-92FC-30B603E0D8DF}"/>
              </a:ext>
            </a:extLst>
          </p:cNvPr>
          <p:cNvSpPr/>
          <p:nvPr/>
        </p:nvSpPr>
        <p:spPr>
          <a:xfrm>
            <a:off x="1511090" y="1074565"/>
            <a:ext cx="6264696" cy="141833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0" lang="pl-PL" sz="3200" b="1" i="0" u="none" strike="noStrike" kern="1200" cap="none" spc="0" normalizeH="0" baseline="0" noProof="0">
                <a:ln>
                  <a:noFill/>
                </a:ln>
                <a:solidFill>
                  <a:srgbClr val="000000"/>
                </a:solidFill>
                <a:effectLst/>
                <a:uLnTx/>
                <a:uFillTx/>
                <a:latin typeface="Calibri"/>
              </a:rPr>
              <a:t>Zasada konkurencyjności</a:t>
            </a:r>
            <a:endParaRPr lang="pl-PL"/>
          </a:p>
        </p:txBody>
      </p:sp>
    </p:spTree>
    <p:extLst>
      <p:ext uri="{BB962C8B-B14F-4D97-AF65-F5344CB8AC3E}">
        <p14:creationId xmlns:p14="http://schemas.microsoft.com/office/powerpoint/2010/main" val="385604495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033736-08D9-4DF7-A061-7F093B6CDBB2}"/>
              </a:ext>
            </a:extLst>
          </p:cNvPr>
          <p:cNvSpPr>
            <a:spLocks noGrp="1"/>
          </p:cNvSpPr>
          <p:nvPr>
            <p:ph type="title"/>
          </p:nvPr>
        </p:nvSpPr>
        <p:spPr>
          <a:xfrm>
            <a:off x="700088" y="1124744"/>
            <a:ext cx="7886700" cy="3960440"/>
          </a:xfrm>
        </p:spPr>
        <p:txBody>
          <a:bodyPr/>
          <a:lstStyle/>
          <a:p>
            <a:pPr marL="0" indent="0" algn="ctr">
              <a:spcBef>
                <a:spcPts val="600"/>
              </a:spcBef>
            </a:pPr>
            <a:r>
              <a:rPr lang="pl-PL" sz="1600" b="1" dirty="0"/>
              <a:t>Najczęściej pojawiające się </a:t>
            </a:r>
            <a:r>
              <a:rPr lang="pl-PL" sz="1600" b="1" dirty="0" smtClean="0"/>
              <a:t>nieprawidłowości</a:t>
            </a:r>
            <a:r>
              <a:rPr lang="pl-PL" sz="1600" dirty="0" smtClean="0"/>
              <a:t>:</a:t>
            </a:r>
            <a:r>
              <a:rPr lang="pl-PL" sz="1600" dirty="0"/>
              <a:t/>
            </a:r>
            <a:br>
              <a:rPr lang="pl-PL" sz="1600" dirty="0"/>
            </a:br>
            <a:r>
              <a:rPr lang="pl-PL" sz="1600" dirty="0"/>
              <a:t/>
            </a:r>
            <a:br>
              <a:rPr lang="pl-PL" sz="1600" dirty="0"/>
            </a:br>
            <a:r>
              <a:rPr lang="pl-PL" sz="1600" dirty="0"/>
              <a:t>- wybór wykonawcy z pominięciem zasady konkurencyjności pomimo wartości usługi powyżej 50 tys. zł. </a:t>
            </a:r>
            <a:r>
              <a:rPr lang="pl-PL" sz="1600" dirty="0" smtClean="0"/>
              <a:t/>
            </a:r>
            <a:br>
              <a:rPr lang="pl-PL" sz="1600" dirty="0" smtClean="0"/>
            </a:br>
            <a:r>
              <a:rPr lang="pl-PL" sz="1600" b="1" dirty="0" smtClean="0"/>
              <a:t>Dla </a:t>
            </a:r>
            <a:r>
              <a:rPr lang="pl-PL" sz="1600" b="1" dirty="0"/>
              <a:t>oszacowania wartości zamówienia należy brać pod uwagę wartość danej usługi w ramach całego projektu</a:t>
            </a:r>
            <a:r>
              <a:rPr lang="pl-PL" sz="1600" dirty="0"/>
              <a:t>; </a:t>
            </a:r>
            <a:br>
              <a:rPr lang="pl-PL" sz="1600" dirty="0"/>
            </a:br>
            <a:r>
              <a:rPr lang="pl-PL" sz="1600" dirty="0"/>
              <a:t/>
            </a:r>
            <a:br>
              <a:rPr lang="pl-PL" sz="1600" dirty="0"/>
            </a:br>
            <a:r>
              <a:rPr lang="pl-PL" sz="1600" dirty="0"/>
              <a:t>- nieprecyzyjny i niejednoznaczny opis zamówienia – np. posługiwanie się przy usłudze szkoleniowej zapisami „</a:t>
            </a:r>
            <a:r>
              <a:rPr lang="pl-PL" sz="1600" b="1" dirty="0"/>
              <a:t>co najmniej</a:t>
            </a:r>
            <a:r>
              <a:rPr lang="pl-PL" sz="1600" dirty="0"/>
              <a:t>”, „</a:t>
            </a:r>
            <a:r>
              <a:rPr lang="pl-PL" sz="1600" b="1" dirty="0"/>
              <a:t>nie mniej niż</a:t>
            </a:r>
            <a:r>
              <a:rPr lang="pl-PL" sz="1600" dirty="0"/>
              <a:t>” w odniesieniu do wymiaru szkolenia;</a:t>
            </a:r>
            <a:br>
              <a:rPr lang="pl-PL" sz="1600" dirty="0"/>
            </a:br>
            <a:r>
              <a:rPr lang="pl-PL" sz="1600" dirty="0"/>
              <a:t> </a:t>
            </a:r>
            <a:br>
              <a:rPr lang="pl-PL" sz="1600" dirty="0"/>
            </a:br>
            <a:r>
              <a:rPr lang="pl-PL" sz="1600" dirty="0"/>
              <a:t>- stosowanie warunków udziału w zamówieniu oraz kryteriów oceny ofert niezwiązanych </a:t>
            </a:r>
            <a:br>
              <a:rPr lang="pl-PL" sz="1600" dirty="0"/>
            </a:br>
            <a:r>
              <a:rPr lang="pl-PL" sz="1600" dirty="0"/>
              <a:t>z przedmiotem zamówienia – szukając wykonawcy usługi doradczej wskazywanie warunków/kryteriów dot. doświadczenia w realizacji np. </a:t>
            </a:r>
            <a:r>
              <a:rPr lang="pl-PL" sz="1600" b="1" dirty="0"/>
              <a:t>szkoleń</a:t>
            </a:r>
            <a:r>
              <a:rPr lang="pl-PL" sz="1600" dirty="0"/>
              <a:t>;</a:t>
            </a:r>
            <a:br>
              <a:rPr lang="pl-PL" sz="1600" dirty="0"/>
            </a:br>
            <a:r>
              <a:rPr lang="pl-PL" sz="1600" dirty="0"/>
              <a:t/>
            </a:r>
            <a:br>
              <a:rPr lang="pl-PL" sz="1600" dirty="0"/>
            </a:br>
            <a:r>
              <a:rPr lang="pl-PL" sz="1600" dirty="0"/>
              <a:t>- zastosowanie warunków udziału/kryteriów oceny ofert niezapewniających zachowania uczciwej konkurencji oraz równego traktowania wykonawców, np. </a:t>
            </a:r>
            <a:r>
              <a:rPr lang="pl-PL" sz="1600" b="1" dirty="0"/>
              <a:t>wymagane doświadczenie w realizacji usług finansowanych ze środków EFS</a:t>
            </a:r>
            <a:r>
              <a:rPr lang="pl-PL" sz="1600" dirty="0"/>
              <a:t>; </a:t>
            </a:r>
            <a:r>
              <a:rPr lang="pl-PL" sz="1600" b="1" dirty="0"/>
              <a:t>faworyzowanie os. fizycznych w stosunku do podmiotów zatrudniających pracowników</a:t>
            </a:r>
            <a:r>
              <a:rPr lang="pl-PL" sz="1600" dirty="0"/>
              <a:t>;</a:t>
            </a:r>
            <a:br>
              <a:rPr lang="pl-PL" sz="1600" dirty="0"/>
            </a:br>
            <a:endParaRPr lang="pl-PL" sz="1600" dirty="0"/>
          </a:p>
        </p:txBody>
      </p:sp>
      <p:pic>
        <p:nvPicPr>
          <p:cNvPr id="5" name="Symbol zastępczy zawartości 4">
            <a:extLst>
              <a:ext uri="{FF2B5EF4-FFF2-40B4-BE49-F238E27FC236}">
                <a16:creationId xmlns:a16="http://schemas.microsoft.com/office/drawing/2014/main" id="{72423567-81C6-4A1B-8CD1-134017D7179B}"/>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B5E9E5BF-B12E-4F91-AEF8-06459543D1B3}"/>
              </a:ext>
            </a:extLst>
          </p:cNvPr>
          <p:cNvSpPr>
            <a:spLocks noGrp="1"/>
          </p:cNvSpPr>
          <p:nvPr>
            <p:ph type="sldNum" sz="quarter" idx="10"/>
          </p:nvPr>
        </p:nvSpPr>
        <p:spPr/>
        <p:txBody>
          <a:bodyPr/>
          <a:lstStyle/>
          <a:p>
            <a:pPr>
              <a:defRPr/>
            </a:pPr>
            <a:fld id="{3AF8F232-5806-4449-A4DC-8EDD5E53437D}" type="slidenum">
              <a:rPr lang="pl-PL" altLang="pl-PL" smtClean="0"/>
              <a:pPr>
                <a:defRPr/>
              </a:pPr>
              <a:t>5</a:t>
            </a:fld>
            <a:endParaRPr lang="pl-PL" altLang="pl-PL"/>
          </a:p>
        </p:txBody>
      </p:sp>
    </p:spTree>
    <p:extLst>
      <p:ext uri="{BB962C8B-B14F-4D97-AF65-F5344CB8AC3E}">
        <p14:creationId xmlns:p14="http://schemas.microsoft.com/office/powerpoint/2010/main" val="157097222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FDF4D3-9815-4A83-932C-DA7926A4FF4C}"/>
              </a:ext>
            </a:extLst>
          </p:cNvPr>
          <p:cNvSpPr>
            <a:spLocks noGrp="1"/>
          </p:cNvSpPr>
          <p:nvPr>
            <p:ph type="title"/>
          </p:nvPr>
        </p:nvSpPr>
        <p:spPr>
          <a:xfrm>
            <a:off x="700088" y="1196752"/>
            <a:ext cx="7886700" cy="4824536"/>
          </a:xfrm>
        </p:spPr>
        <p:txBody>
          <a:bodyPr/>
          <a:lstStyle/>
          <a:p>
            <a:pPr algn="ctr"/>
            <a:r>
              <a:rPr lang="pl-PL" sz="1600" dirty="0"/>
              <a:t/>
            </a:r>
            <a:br>
              <a:rPr lang="pl-PL" sz="1600" dirty="0"/>
            </a:br>
            <a:r>
              <a:rPr lang="pl-PL" sz="1600" dirty="0"/>
              <a:t/>
            </a:r>
            <a:br>
              <a:rPr lang="pl-PL" sz="1600" dirty="0"/>
            </a:br>
            <a:r>
              <a:rPr lang="pl-PL" sz="1600" dirty="0"/>
              <a:t>- skrócenie terminu na składanie ofert. Należy pamiętać, iż termin na złożenie oferty wynosi </a:t>
            </a:r>
            <a:r>
              <a:rPr lang="pl-PL" sz="1600" b="1" dirty="0"/>
              <a:t>co najmniej 7 dni </a:t>
            </a:r>
            <a:r>
              <a:rPr lang="pl-PL" sz="1600" dirty="0"/>
              <a:t>– w przypadku dostaw i usług; </a:t>
            </a:r>
            <a:br>
              <a:rPr lang="pl-PL" sz="1600" dirty="0"/>
            </a:br>
            <a:r>
              <a:rPr lang="pl-PL" sz="1600" dirty="0"/>
              <a:t/>
            </a:r>
            <a:br>
              <a:rPr lang="pl-PL" sz="1600" dirty="0"/>
            </a:br>
            <a:r>
              <a:rPr lang="pl-PL" sz="1600" dirty="0"/>
              <a:t>Bieg terminu rozpoczyna się </a:t>
            </a:r>
            <a:r>
              <a:rPr lang="pl-PL" sz="1600" b="1" dirty="0"/>
              <a:t>w dniu następującym po dniu upublicznienia zapytania </a:t>
            </a:r>
            <a:r>
              <a:rPr lang="pl-PL" sz="1600" dirty="0"/>
              <a:t>ofertowego, a kończy się z upływem ostatniego dnia. Jeżeli koniec terminu przypada </a:t>
            </a:r>
            <a:br>
              <a:rPr lang="pl-PL" sz="1600" dirty="0"/>
            </a:br>
            <a:r>
              <a:rPr lang="pl-PL" sz="1600" dirty="0"/>
              <a:t>na sobotę lub dzień ustawowo wolny od pracy, termin upływa dnia następującego </a:t>
            </a:r>
            <a:br>
              <a:rPr lang="pl-PL" sz="1600" dirty="0"/>
            </a:br>
            <a:r>
              <a:rPr lang="pl-PL" sz="1600" dirty="0"/>
              <a:t>po dniu lub dniach wolnych od pracy.</a:t>
            </a:r>
            <a:br>
              <a:rPr lang="pl-PL" sz="1600" dirty="0"/>
            </a:br>
            <a:r>
              <a:rPr lang="pl-PL" sz="1600" dirty="0"/>
              <a:t/>
            </a:r>
            <a:br>
              <a:rPr lang="pl-PL" sz="1600" dirty="0"/>
            </a:br>
            <a:r>
              <a:rPr lang="pl-PL" sz="1600" b="1" dirty="0"/>
              <a:t>T</a:t>
            </a:r>
            <a:r>
              <a:rPr lang="pl-PL" sz="1600" b="1" dirty="0" smtClean="0"/>
              <a:t>ermin </a:t>
            </a:r>
            <a:r>
              <a:rPr lang="pl-PL" sz="1600" b="1" dirty="0"/>
              <a:t>nie może zostać skrócony z powodu godzin pracy Beneficjent</a:t>
            </a:r>
            <a:r>
              <a:rPr lang="pl-PL" sz="1600" dirty="0"/>
              <a:t>a </a:t>
            </a:r>
            <a:br>
              <a:rPr lang="pl-PL" sz="1600" dirty="0"/>
            </a:br>
            <a:r>
              <a:rPr lang="pl-PL" sz="1600" dirty="0"/>
              <a:t>np. składanie ofert do biura projektu, które jest czynne do 16.00, a termin </a:t>
            </a:r>
            <a:br>
              <a:rPr lang="pl-PL" sz="1600" dirty="0"/>
            </a:br>
            <a:r>
              <a:rPr lang="pl-PL" sz="1600" dirty="0"/>
              <a:t>powinien upłynąć o 24.00. Lepiej wyznaczyć termin 8 dniowy.  </a:t>
            </a:r>
            <a:br>
              <a:rPr lang="pl-PL" sz="1600" dirty="0"/>
            </a:br>
            <a:r>
              <a:rPr lang="pl-PL" sz="1600" dirty="0"/>
              <a:t/>
            </a:r>
            <a:br>
              <a:rPr lang="pl-PL" sz="1600" dirty="0"/>
            </a:br>
            <a:r>
              <a:rPr lang="pl-PL" sz="1600" dirty="0"/>
              <a:t>WAŻNE: stwierdzenie przez IP uchybień w przeprowadzonym postępowaniu może spowodować nałożenie korekty, zgodnie z </a:t>
            </a:r>
            <a:r>
              <a:rPr lang="pl-PL" sz="1600" b="1" dirty="0"/>
              <a:t>Rozporządzeniem w sprawie warunków obniżania wartości korekt finansowych oraz wydatków poniesionych nieprawidłowo związanych </a:t>
            </a:r>
            <a:br>
              <a:rPr lang="pl-PL" sz="1600" b="1" dirty="0"/>
            </a:br>
            <a:r>
              <a:rPr lang="pl-PL" sz="1600" b="1" dirty="0"/>
              <a:t>z udzielaniem zamówień</a:t>
            </a:r>
            <a:r>
              <a:rPr lang="pl-PL" sz="1600" dirty="0"/>
              <a:t>.</a:t>
            </a:r>
            <a:br>
              <a:rPr lang="pl-PL" sz="1600" dirty="0"/>
            </a:br>
            <a:endParaRPr lang="pl-PL" dirty="0"/>
          </a:p>
        </p:txBody>
      </p:sp>
      <p:sp>
        <p:nvSpPr>
          <p:cNvPr id="4" name="Symbol zastępczy numeru slajdu 3">
            <a:extLst>
              <a:ext uri="{FF2B5EF4-FFF2-40B4-BE49-F238E27FC236}">
                <a16:creationId xmlns:a16="http://schemas.microsoft.com/office/drawing/2014/main" id="{15B48079-79DE-4112-94B4-2D629075D702}"/>
              </a:ext>
            </a:extLst>
          </p:cNvPr>
          <p:cNvSpPr>
            <a:spLocks noGrp="1"/>
          </p:cNvSpPr>
          <p:nvPr>
            <p:ph type="sldNum" sz="quarter" idx="10"/>
          </p:nvPr>
        </p:nvSpPr>
        <p:spPr/>
        <p:txBody>
          <a:bodyPr/>
          <a:lstStyle/>
          <a:p>
            <a:pPr>
              <a:defRPr/>
            </a:pPr>
            <a:fld id="{3AF8F232-5806-4449-A4DC-8EDD5E53437D}" type="slidenum">
              <a:rPr lang="pl-PL" altLang="pl-PL" smtClean="0"/>
              <a:pPr>
                <a:defRPr/>
              </a:pPr>
              <a:t>6</a:t>
            </a:fld>
            <a:endParaRPr lang="pl-PL" altLang="pl-PL"/>
          </a:p>
        </p:txBody>
      </p:sp>
      <p:pic>
        <p:nvPicPr>
          <p:cNvPr id="5" name="Symbol zastępczy zawartości 4">
            <a:extLst>
              <a:ext uri="{FF2B5EF4-FFF2-40B4-BE49-F238E27FC236}">
                <a16:creationId xmlns:a16="http://schemas.microsoft.com/office/drawing/2014/main" id="{DF298CAE-8F0C-47CD-BCAF-3F74A8A6F7B1}"/>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Tree>
    <p:extLst>
      <p:ext uri="{BB962C8B-B14F-4D97-AF65-F5344CB8AC3E}">
        <p14:creationId xmlns:p14="http://schemas.microsoft.com/office/powerpoint/2010/main" val="68538062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692F56B0-52E0-4FC9-B6F9-99D1ABCFD48C}"/>
              </a:ext>
            </a:extLst>
          </p:cNvPr>
          <p:cNvSpPr>
            <a:spLocks noGrp="1"/>
          </p:cNvSpPr>
          <p:nvPr>
            <p:ph type="title"/>
          </p:nvPr>
        </p:nvSpPr>
        <p:spPr>
          <a:xfrm>
            <a:off x="700088" y="1047690"/>
            <a:ext cx="7886700" cy="4116388"/>
          </a:xfrm>
        </p:spPr>
        <p:txBody>
          <a:bodyPr/>
          <a:lstStyle/>
          <a:p>
            <a:pPr algn="ctr"/>
            <a:r>
              <a:rPr lang="pl-PL" sz="1800" b="1" dirty="0"/>
              <a:t>WAŻNE:</a:t>
            </a:r>
            <a:r>
              <a:rPr lang="pl-PL" sz="1600" dirty="0"/>
              <a:t/>
            </a:r>
            <a:br>
              <a:rPr lang="pl-PL" sz="1600" dirty="0"/>
            </a:br>
            <a:r>
              <a:rPr lang="pl-PL" sz="1600" dirty="0"/>
              <a:t/>
            </a:r>
            <a:br>
              <a:rPr lang="pl-PL" sz="1600" dirty="0"/>
            </a:br>
            <a:r>
              <a:rPr lang="pl-PL" sz="1600" dirty="0"/>
              <a:t>- należy zwrócić uwagę, iż przy udzielaniu zamówień zgodnie z ustawą Prawo zamówień publicznych lub z zasadą konkurencyjności, przedmiotem których są usługi cateringowe Beneficjent zobowiązany jest do uwzględnienia </a:t>
            </a:r>
            <a:r>
              <a:rPr lang="pl-PL" sz="1600" b="1" dirty="0"/>
              <a:t>aspektów społecznych zamówień </a:t>
            </a:r>
            <a:r>
              <a:rPr lang="pl-PL" sz="1600" dirty="0"/>
              <a:t/>
            </a:r>
            <a:br>
              <a:rPr lang="pl-PL" sz="1600" dirty="0"/>
            </a:br>
            <a:r>
              <a:rPr lang="pl-PL" sz="1600" dirty="0"/>
              <a:t>(o ile obowiązek ten wynika z zapisów umowy);</a:t>
            </a:r>
            <a:br>
              <a:rPr lang="pl-PL" sz="1600" dirty="0"/>
            </a:br>
            <a:r>
              <a:rPr lang="pl-PL" sz="1600" dirty="0"/>
              <a:t/>
            </a:r>
            <a:br>
              <a:rPr lang="pl-PL" sz="1600" dirty="0"/>
            </a:br>
            <a:r>
              <a:rPr lang="pl-PL" sz="1600" dirty="0"/>
              <a:t>- w przypadku zakupów </a:t>
            </a:r>
            <a:r>
              <a:rPr lang="pl-PL" sz="1600" b="1" dirty="0"/>
              <a:t>nieobjętych</a:t>
            </a:r>
            <a:r>
              <a:rPr lang="pl-PL" sz="1600" dirty="0"/>
              <a:t> ustawą z 29 stycznia 2004 r. - Prawo zamówień publicznych, w stosunku do których </a:t>
            </a:r>
            <a:r>
              <a:rPr lang="pl-PL" sz="1600" b="1" dirty="0"/>
              <a:t>nie ma zastosowania</a:t>
            </a:r>
            <a:r>
              <a:rPr lang="pl-PL" sz="1600" dirty="0"/>
              <a:t> również zasada konkurencyjności oraz obowiązek zastosowania procedury rozeznania rynku, Instytucja Pośrednicząca zobowiązuje Beneficjenta do dokonywania zamówień w pierwszej kolejności u </a:t>
            </a:r>
            <a:r>
              <a:rPr lang="pl-PL" sz="1600" b="1" dirty="0"/>
              <a:t>podmiotów ekonomii społecznej</a:t>
            </a:r>
            <a:r>
              <a:rPr lang="pl-PL" sz="1600" dirty="0"/>
              <a:t> lub udokumentowania braku takiej możliwości (o ile obowiązek ten wynika z zapisów umowy);</a:t>
            </a:r>
            <a:br>
              <a:rPr lang="pl-PL" sz="1600" dirty="0"/>
            </a:br>
            <a:r>
              <a:rPr lang="pl-PL" sz="1600" dirty="0"/>
              <a:t/>
            </a:r>
            <a:br>
              <a:rPr lang="pl-PL" sz="1600" dirty="0"/>
            </a:br>
            <a:r>
              <a:rPr lang="pl-PL" sz="1600" dirty="0"/>
              <a:t>- w przypadku wyboru wykonawców usług szkoleniowych w ramach projektu istnieje  możliwość zastosowania procedury </a:t>
            </a:r>
            <a:r>
              <a:rPr lang="pl-PL" sz="1600" b="1" dirty="0"/>
              <a:t>udzielania zamówień na usługi społeczne</a:t>
            </a:r>
            <a:r>
              <a:rPr lang="pl-PL" sz="1600" dirty="0"/>
              <a:t> zgodnie </a:t>
            </a:r>
            <a:br>
              <a:rPr lang="pl-PL" sz="1600" dirty="0"/>
            </a:br>
            <a:r>
              <a:rPr lang="pl-PL" sz="1600" dirty="0"/>
              <a:t>z art. 138 o ustawy Prawo zamówień publicznych.</a:t>
            </a:r>
          </a:p>
        </p:txBody>
      </p:sp>
      <p:pic>
        <p:nvPicPr>
          <p:cNvPr id="5" name="Symbol zastępczy zawartości 4">
            <a:extLst>
              <a:ext uri="{FF2B5EF4-FFF2-40B4-BE49-F238E27FC236}">
                <a16:creationId xmlns:a16="http://schemas.microsoft.com/office/drawing/2014/main" id="{C586799A-03B8-43F0-9F1C-8C0C4EEAEA90}"/>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2" name="Symbol zastępczy numeru slajdu 1">
            <a:extLst>
              <a:ext uri="{FF2B5EF4-FFF2-40B4-BE49-F238E27FC236}">
                <a16:creationId xmlns:a16="http://schemas.microsoft.com/office/drawing/2014/main" id="{6C2A7E27-A827-4754-9903-B942ED6A0A25}"/>
              </a:ext>
            </a:extLst>
          </p:cNvPr>
          <p:cNvSpPr>
            <a:spLocks noGrp="1"/>
          </p:cNvSpPr>
          <p:nvPr>
            <p:ph type="sldNum" sz="quarter" idx="10"/>
          </p:nvPr>
        </p:nvSpPr>
        <p:spPr/>
        <p:txBody>
          <a:bodyPr/>
          <a:lstStyle/>
          <a:p>
            <a:pPr>
              <a:defRPr/>
            </a:pPr>
            <a:fld id="{3AF8F232-5806-4449-A4DC-8EDD5E53437D}" type="slidenum">
              <a:rPr lang="pl-PL" altLang="pl-PL" smtClean="0"/>
              <a:pPr>
                <a:defRPr/>
              </a:pPr>
              <a:t>7</a:t>
            </a:fld>
            <a:endParaRPr lang="pl-PL" altLang="pl-PL"/>
          </a:p>
        </p:txBody>
      </p:sp>
    </p:spTree>
    <p:extLst>
      <p:ext uri="{BB962C8B-B14F-4D97-AF65-F5344CB8AC3E}">
        <p14:creationId xmlns:p14="http://schemas.microsoft.com/office/powerpoint/2010/main" val="276184531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3F94DC-9595-40B5-A517-78C5E4E07337}"/>
              </a:ext>
            </a:extLst>
          </p:cNvPr>
          <p:cNvSpPr>
            <a:spLocks noGrp="1"/>
          </p:cNvSpPr>
          <p:nvPr>
            <p:ph type="title"/>
          </p:nvPr>
        </p:nvSpPr>
        <p:spPr>
          <a:xfrm>
            <a:off x="700088" y="1196752"/>
            <a:ext cx="7886700" cy="3744416"/>
          </a:xfrm>
        </p:spPr>
        <p:txBody>
          <a:bodyPr/>
          <a:lstStyle/>
          <a:p>
            <a:pPr algn="ctr"/>
            <a:r>
              <a:rPr lang="pl-PL" sz="1800" b="1" dirty="0"/>
              <a:t>Wybór podmiotów wynajmujących sale</a:t>
            </a:r>
            <a:r>
              <a:rPr lang="pl-PL" sz="1600" dirty="0"/>
              <a:t/>
            </a:r>
            <a:br>
              <a:rPr lang="pl-PL" sz="1600" dirty="0"/>
            </a:br>
            <a:r>
              <a:rPr lang="pl-PL" sz="1600" dirty="0"/>
              <a:t/>
            </a:r>
            <a:br>
              <a:rPr lang="pl-PL" sz="1600" dirty="0"/>
            </a:br>
            <a:r>
              <a:rPr lang="pl-PL" sz="1600" dirty="0"/>
              <a:t>Na podstawie </a:t>
            </a:r>
            <a:r>
              <a:rPr lang="pl-PL" sz="1600" i="1" dirty="0"/>
              <a:t>zapisów Wytycznych w zakresie kwalifikowalności wydatków w ramach Europejskiego Funduszu Rozwoju Regionalnego, Europejskiego Funduszu Społecznego</a:t>
            </a:r>
            <a:br>
              <a:rPr lang="pl-PL" sz="1600" i="1" dirty="0"/>
            </a:br>
            <a:r>
              <a:rPr lang="pl-PL" sz="1600" i="1" dirty="0"/>
              <a:t>oraz Funduszu Spójności na lata 2014-2020 </a:t>
            </a:r>
            <a:r>
              <a:rPr lang="pl-PL" sz="1600" dirty="0"/>
              <a:t> zawartych w Podrozdziale 6.5, pkt 7-8  Beneficjenci dokonując wyboru podmiotu, od którego wynajmowane są sale szkoleniowe zwolnieni są z obowiązku stosowania procedury rozeznania rynku oraz zasady konkurencyjności. </a:t>
            </a:r>
            <a:br>
              <a:rPr lang="pl-PL" sz="1600" dirty="0"/>
            </a:br>
            <a:r>
              <a:rPr lang="pl-PL" sz="1600" b="1" dirty="0"/>
              <a:t>W</a:t>
            </a:r>
            <a:r>
              <a:rPr lang="pl-PL" sz="1600" b="1" dirty="0" smtClean="0"/>
              <a:t>arunkiem </a:t>
            </a:r>
            <a:r>
              <a:rPr lang="pl-PL" sz="1600" b="1" dirty="0"/>
              <a:t>zwolnienia </a:t>
            </a:r>
            <a:br>
              <a:rPr lang="pl-PL" sz="1600" b="1" dirty="0"/>
            </a:br>
            <a:r>
              <a:rPr lang="pl-PL" sz="1600" b="1" dirty="0"/>
              <a:t>z zastosowania zasady konkurencyjności jest brak powiązań </a:t>
            </a:r>
            <a:br>
              <a:rPr lang="pl-PL" sz="1600" b="1" dirty="0"/>
            </a:br>
            <a:r>
              <a:rPr lang="pl-PL" sz="1600" b="1" dirty="0"/>
              <a:t>kapitałowo-osobowych pomiędzy Beneficjentem </a:t>
            </a:r>
            <a:br>
              <a:rPr lang="pl-PL" sz="1600" b="1" dirty="0"/>
            </a:br>
            <a:r>
              <a:rPr lang="pl-PL" sz="1600" b="1" dirty="0"/>
              <a:t>a ww. podmiotem.</a:t>
            </a:r>
            <a:br>
              <a:rPr lang="pl-PL" sz="1600" b="1" dirty="0"/>
            </a:br>
            <a:r>
              <a:rPr lang="pl-PL" sz="1600" i="1" dirty="0"/>
              <a:t/>
            </a:r>
            <a:br>
              <a:rPr lang="pl-PL" sz="1600" i="1" dirty="0"/>
            </a:br>
            <a:r>
              <a:rPr lang="pl-PL" sz="1600" b="1" dirty="0"/>
              <a:t>UWAGA</a:t>
            </a:r>
            <a:r>
              <a:rPr lang="pl-PL" sz="1600" dirty="0"/>
              <a:t>: należy pamiętać, iż IP określiła ceny wynajmu </a:t>
            </a:r>
            <a:r>
              <a:rPr lang="pl-PL" sz="1600" dirty="0" err="1"/>
              <a:t>sal</a:t>
            </a:r>
            <a:r>
              <a:rPr lang="pl-PL" sz="1600" dirty="0"/>
              <a:t> w załączniku do Regulaminu konkursu pn.: „Wymagania dotyczące standardu oraz cen rynkowych towarów i usług </a:t>
            </a:r>
            <a:br>
              <a:rPr lang="pl-PL" sz="1600" dirty="0"/>
            </a:br>
            <a:r>
              <a:rPr lang="pl-PL" sz="1600" dirty="0"/>
              <a:t>w ramach Działania 11.1 w woj. lubelskim”.</a:t>
            </a:r>
            <a:endParaRPr lang="pl-PL" sz="1600" i="1" dirty="0"/>
          </a:p>
        </p:txBody>
      </p:sp>
      <p:pic>
        <p:nvPicPr>
          <p:cNvPr id="5" name="Symbol zastępczy zawartości 4">
            <a:extLst>
              <a:ext uri="{FF2B5EF4-FFF2-40B4-BE49-F238E27FC236}">
                <a16:creationId xmlns:a16="http://schemas.microsoft.com/office/drawing/2014/main" id="{CAAB1D74-0860-4C70-B0DA-115C3A7B6D73}"/>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
        <p:nvSpPr>
          <p:cNvPr id="4" name="Symbol zastępczy numeru slajdu 3">
            <a:extLst>
              <a:ext uri="{FF2B5EF4-FFF2-40B4-BE49-F238E27FC236}">
                <a16:creationId xmlns:a16="http://schemas.microsoft.com/office/drawing/2014/main" id="{D596ACA0-FDA9-490F-9D77-AA790B13A52C}"/>
              </a:ext>
            </a:extLst>
          </p:cNvPr>
          <p:cNvSpPr>
            <a:spLocks noGrp="1"/>
          </p:cNvSpPr>
          <p:nvPr>
            <p:ph type="sldNum" sz="quarter" idx="10"/>
          </p:nvPr>
        </p:nvSpPr>
        <p:spPr/>
        <p:txBody>
          <a:bodyPr/>
          <a:lstStyle/>
          <a:p>
            <a:pPr>
              <a:defRPr/>
            </a:pPr>
            <a:fld id="{3AF8F232-5806-4449-A4DC-8EDD5E53437D}" type="slidenum">
              <a:rPr lang="pl-PL" altLang="pl-PL" smtClean="0"/>
              <a:pPr>
                <a:defRPr/>
              </a:pPr>
              <a:t>8</a:t>
            </a:fld>
            <a:endParaRPr lang="pl-PL" altLang="pl-PL"/>
          </a:p>
        </p:txBody>
      </p:sp>
    </p:spTree>
    <p:extLst>
      <p:ext uri="{BB962C8B-B14F-4D97-AF65-F5344CB8AC3E}">
        <p14:creationId xmlns:p14="http://schemas.microsoft.com/office/powerpoint/2010/main" val="173104191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A8B47A45-01F4-48E2-B28C-6787AE1D9C2B}"/>
              </a:ext>
            </a:extLst>
          </p:cNvPr>
          <p:cNvSpPr>
            <a:spLocks noGrp="1"/>
          </p:cNvSpPr>
          <p:nvPr>
            <p:ph type="title"/>
          </p:nvPr>
        </p:nvSpPr>
        <p:spPr>
          <a:xfrm>
            <a:off x="635556" y="2636912"/>
            <a:ext cx="7886700" cy="2383717"/>
          </a:xfrm>
        </p:spPr>
        <p:txBody>
          <a:bodyPr/>
          <a:lstStyle/>
          <a:p>
            <a:pPr algn="ctr"/>
            <a:r>
              <a:rPr lang="pl-PL" sz="1600" dirty="0"/>
              <a:t/>
            </a:r>
            <a:br>
              <a:rPr lang="pl-PL" sz="1600" dirty="0"/>
            </a:br>
            <a:r>
              <a:rPr lang="pl-PL" sz="1600" dirty="0"/>
              <a:t/>
            </a:r>
            <a:br>
              <a:rPr lang="pl-PL" sz="1600" dirty="0"/>
            </a:br>
            <a:r>
              <a:rPr lang="pl-PL" sz="1600" dirty="0"/>
              <a:t/>
            </a:r>
            <a:br>
              <a:rPr lang="pl-PL" sz="1600" dirty="0"/>
            </a:br>
            <a:r>
              <a:rPr lang="pl-PL" sz="1600" dirty="0"/>
              <a:t>Wkład własny należy rozliczać zgodnie z zapisami wniosku o dofinansowanie, w szczególności należy zwrócić uwagę na przewidziane w projekcie  źródła finansowania wydatków np. rozliczając zasiłki celowe, w budżecie projektu musi być przewidziana odpowiednia kwota środków z budżetu jednostek samorządu terytorialnego.</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r>
              <a:rPr lang="pl-PL" sz="1600" dirty="0"/>
              <a:t/>
            </a:r>
            <a:br>
              <a:rPr lang="pl-PL" sz="1600" dirty="0"/>
            </a:br>
            <a:endParaRPr lang="pl-PL" sz="1600" dirty="0"/>
          </a:p>
        </p:txBody>
      </p:sp>
      <p:sp>
        <p:nvSpPr>
          <p:cNvPr id="4" name="Symbol zastępczy numeru slajdu 3">
            <a:extLst>
              <a:ext uri="{FF2B5EF4-FFF2-40B4-BE49-F238E27FC236}">
                <a16:creationId xmlns:a16="http://schemas.microsoft.com/office/drawing/2014/main" id="{823B4916-C305-45D6-93D8-C15CAAF6D043}"/>
              </a:ext>
            </a:extLst>
          </p:cNvPr>
          <p:cNvSpPr>
            <a:spLocks noGrp="1"/>
          </p:cNvSpPr>
          <p:nvPr>
            <p:ph type="sldNum" sz="quarter" idx="10"/>
          </p:nvPr>
        </p:nvSpPr>
        <p:spPr/>
        <p:txBody>
          <a:bodyPr/>
          <a:lstStyle/>
          <a:p>
            <a:pPr>
              <a:defRPr/>
            </a:pPr>
            <a:fld id="{3AF8F232-5806-4449-A4DC-8EDD5E53437D}" type="slidenum">
              <a:rPr lang="pl-PL" altLang="pl-PL" smtClean="0"/>
              <a:pPr>
                <a:defRPr/>
              </a:pPr>
              <a:t>9</a:t>
            </a:fld>
            <a:endParaRPr lang="pl-PL" altLang="pl-PL"/>
          </a:p>
        </p:txBody>
      </p:sp>
      <p:sp>
        <p:nvSpPr>
          <p:cNvPr id="5" name="Prostokąt: zaokrąglone rogi 4">
            <a:extLst>
              <a:ext uri="{FF2B5EF4-FFF2-40B4-BE49-F238E27FC236}">
                <a16:creationId xmlns:a16="http://schemas.microsoft.com/office/drawing/2014/main" id="{C09B5F4B-03CB-42DA-887C-11176AF8128C}"/>
              </a:ext>
            </a:extLst>
          </p:cNvPr>
          <p:cNvSpPr/>
          <p:nvPr/>
        </p:nvSpPr>
        <p:spPr>
          <a:xfrm>
            <a:off x="2195736" y="1296570"/>
            <a:ext cx="4896544" cy="90829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l-PL" sz="2400" b="1" dirty="0">
                <a:solidFill>
                  <a:schemeClr val="tx1"/>
                </a:solidFill>
              </a:rPr>
              <a:t>WARTO PAMIĘTAĆ</a:t>
            </a:r>
          </a:p>
        </p:txBody>
      </p:sp>
      <p:pic>
        <p:nvPicPr>
          <p:cNvPr id="8" name="Symbol zastępczy zawartości 4">
            <a:extLst>
              <a:ext uri="{FF2B5EF4-FFF2-40B4-BE49-F238E27FC236}">
                <a16:creationId xmlns:a16="http://schemas.microsoft.com/office/drawing/2014/main" id="{154AA428-F8A4-4865-BEAD-AF708348A188}"/>
              </a:ext>
            </a:extLst>
          </p:cNvPr>
          <p:cNvPicPr>
            <a:picLocks noGrp="1" noChangeAspect="1"/>
          </p:cNvPicPr>
          <p:nvPr>
            <p:ph idx="1"/>
          </p:nvPr>
        </p:nvPicPr>
        <p:blipFill>
          <a:blip r:embed="rId2"/>
          <a:stretch>
            <a:fillRect/>
          </a:stretch>
        </p:blipFill>
        <p:spPr>
          <a:xfrm>
            <a:off x="1688342" y="5164078"/>
            <a:ext cx="5767316" cy="646232"/>
          </a:xfrm>
          <a:prstGeom prst="rect">
            <a:avLst/>
          </a:prstGeom>
        </p:spPr>
      </p:pic>
    </p:spTree>
    <p:extLst>
      <p:ext uri="{BB962C8B-B14F-4D97-AF65-F5344CB8AC3E}">
        <p14:creationId xmlns:p14="http://schemas.microsoft.com/office/powerpoint/2010/main" val="3735965702"/>
      </p:ext>
    </p:extLst>
  </p:cSld>
  <p:clrMapOvr>
    <a:masterClrMapping/>
  </p:clrMapOvr>
  <p:transition spd="slow"/>
</p:sld>
</file>

<file path=ppt/theme/theme1.xml><?xml version="1.0" encoding="utf-8"?>
<a:theme xmlns:a="http://schemas.openxmlformats.org/drawingml/2006/main" name="Programy Regionaln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15945</TotalTime>
  <Words>1731</Words>
  <Application>Microsoft Office PowerPoint</Application>
  <PresentationFormat>Pokaz na ekranie (4:3)</PresentationFormat>
  <Paragraphs>41</Paragraphs>
  <Slides>17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17</vt:i4>
      </vt:variant>
    </vt:vector>
  </HeadingPairs>
  <TitlesOfParts>
    <vt:vector size="21" baseType="lpstr">
      <vt:lpstr>Arial</vt:lpstr>
      <vt:lpstr>Calibri</vt:lpstr>
      <vt:lpstr>Times New Roman</vt:lpstr>
      <vt:lpstr>Programy Regionalne</vt:lpstr>
      <vt:lpstr> Wojewódzki Urząd Pracy w Lublinie  Instytucja Pośrednicząca w ramach RPO WL 2014-2020   Informacje dotyczące sytuacji problemowych we wnioskach o płatność składanych  w ramach Działania 11.1 Regionalnego Programu Operacyjnego Województwa Lubelskiego na lata 2014-2020  26 października 2020 r. </vt:lpstr>
      <vt:lpstr>    Rozeznania rynku dokonuje się w przypadku zamówień o wartości od 20 tys. PLN netto do 50 tys. PLN netto włącznie, tj. bez podatku od towarów i usług (VAT). Rozeznanie rynku ma na celu potwierdzenie, że dana usługa, dostawa lub robota budowlana została wykonana po cenie rynkowej.   W celu potwierdzenia przeprowadzenia rozeznania rynku konieczne jest udokumentowanie dokonanej analizy cen/cenników potencjalnych wykonawców zamówienia – wraz z analizowanymi cennikami. </vt:lpstr>
      <vt:lpstr> Cenniki można pozyskać ze stron internetowych wykonawców lub poprzez upublicznienie opisu przedmiotu zamówienia wraz z zapytaniem o cenę na stronie internetowej Beneficjenta lub skierowanie zapytań o cenę wraz z opisem przedmiotu zamówienia do potencjalnych wykonawców, itd.  Rozeznania rynku nie przeprowadza się dla najczęściej finansowanych towarów i usług,  dla których IZ RPO WL określiła wymagania dotyczące standardu oraz cen rynkowych,  o których mowa w pkt 4 podrozdział 6.2 Wytycznych.    UWAGA: należy pamiętać, iż do każdego z ogłaszanych przez IP konkursów jednym  z załączników do Regulaminu jest załącznik pn.: „Wymagania dotyczące standardu oraz cen rynkowych towarów i usług w ramach Działania 11.1 w woj. lubelskim”, który określa ceny rynkowe dla najczęściej występujących kosztów w projektach. </vt:lpstr>
      <vt:lpstr>Ma zastosowanie w przypadku:  a) Beneficjenta niebędącego zamawiającym w rozumieniu Pzp w przypadku zamówień przekraczających wartość 50 tys. PLN netto, tj. bez podatku od towarów i usług (VAT);  b) beneficjenta będącego zamawiającym w rozumieniu Pzp w przypadku zamówień  o wartości równej lub niższej niż kwota określona w art. 4 pkt 8 Pzp, a jednocześnie przekraczającej 50 tys. PLN netto, tj. bez podatku od towarów i usług (VAT), lub w przypadku zamówień sektorowych o wartości niższej niż kwota określona w przepisach wydanych na podstawie art. 11 ust. 8 Pzp, a jednocześnie przekraczającej 50 tys. PLN netto, tj. bez podatku od towarów i usług (VAT). </vt:lpstr>
      <vt:lpstr>Najczęściej pojawiające się nieprawidłowości:  - wybór wykonawcy z pominięciem zasady konkurencyjności pomimo wartości usługi powyżej 50 tys. zł.  Dla oszacowania wartości zamówienia należy brać pod uwagę wartość danej usługi w ramach całego projektu;   - nieprecyzyjny i niejednoznaczny opis zamówienia – np. posługiwanie się przy usłudze szkoleniowej zapisami „co najmniej”, „nie mniej niż” w odniesieniu do wymiaru szkolenia;   - stosowanie warunków udziału w zamówieniu oraz kryteriów oceny ofert niezwiązanych  z przedmiotem zamówienia – szukając wykonawcy usługi doradczej wskazywanie warunków/kryteriów dot. doświadczenia w realizacji np. szkoleń;  - zastosowanie warunków udziału/kryteriów oceny ofert niezapewniających zachowania uczciwej konkurencji oraz równego traktowania wykonawców, np. wymagane doświadczenie w realizacji usług finansowanych ze środków EFS; faworyzowanie os. fizycznych w stosunku do podmiotów zatrudniających pracowników; </vt:lpstr>
      <vt:lpstr>  - skrócenie terminu na składanie ofert. Należy pamiętać, iż termin na złożenie oferty wynosi co najmniej 7 dni – w przypadku dostaw i usług;   Bieg terminu rozpoczyna się w dniu następującym po dniu upublicznienia zapytania ofertowego, a kończy się z upływem ostatniego dnia. Jeżeli koniec terminu przypada  na sobotę lub dzień ustawowo wolny od pracy, termin upływa dnia następującego  po dniu lub dniach wolnych od pracy.  Termin nie może zostać skrócony z powodu godzin pracy Beneficjenta  np. składanie ofert do biura projektu, które jest czynne do 16.00, a termin  powinien upłynąć o 24.00. Lepiej wyznaczyć termin 8 dniowy.    WAŻNE: stwierdzenie przez IP uchybień w przeprowadzonym postępowaniu może spowodować nałożenie korekty, zgodnie z Rozporządzeniem w sprawie warunków obniżania wartości korekt finansowych oraz wydatków poniesionych nieprawidłowo związanych  z udzielaniem zamówień. </vt:lpstr>
      <vt:lpstr>WAŻNE:  - należy zwrócić uwagę, iż przy udzielaniu zamówień zgodnie z ustawą Prawo zamówień publicznych lub z zasadą konkurencyjności, przedmiotem których są usługi cateringowe Beneficjent zobowiązany jest do uwzględnienia aspektów społecznych zamówień  (o ile obowiązek ten wynika z zapisów umowy);  - w przypadku zakupów nieobjętych ustawą z 29 stycznia 2004 r. - Prawo zamówień publicznych, w stosunku do których nie ma zastosowania również zasada konkurencyjności oraz obowiązek zastosowania procedury rozeznania rynku, Instytucja Pośrednicząca zobowiązuje Beneficjenta do dokonywania zamówień w pierwszej kolejności u podmiotów ekonomii społecznej lub udokumentowania braku takiej możliwości (o ile obowiązek ten wynika z zapisów umowy);  - w przypadku wyboru wykonawców usług szkoleniowych w ramach projektu istnieje  możliwość zastosowania procedury udzielania zamówień na usługi społeczne zgodnie  z art. 138 o ustawy Prawo zamówień publicznych.</vt:lpstr>
      <vt:lpstr>Wybór podmiotów wynajmujących sale  Na podstawie zapisów Wytycznych w zakresie kwalifikowalności wydatków w ramach Europejskiego Funduszu Rozwoju Regionalnego, Europejskiego Funduszu Społecznego oraz Funduszu Spójności na lata 2014-2020  zawartych w Podrozdziale 6.5, pkt 7-8  Beneficjenci dokonując wyboru podmiotu, od którego wynajmowane są sale szkoleniowe zwolnieni są z obowiązku stosowania procedury rozeznania rynku oraz zasady konkurencyjności.  Warunkiem zwolnienia  z zastosowania zasady konkurencyjności jest brak powiązań  kapitałowo-osobowych pomiędzy Beneficjentem  a ww. podmiotem.  UWAGA: należy pamiętać, iż IP określiła ceny wynajmu sal w załączniku do Regulaminu konkursu pn.: „Wymagania dotyczące standardu oraz cen rynkowych towarów i usług  w ramach Działania 11.1 w woj. lubelskim”.</vt:lpstr>
      <vt:lpstr>   Wkład własny należy rozliczać zgodnie z zapisami wniosku o dofinansowanie, w szczególności należy zwrócić uwagę na przewidziane w projekcie  źródła finansowania wydatków np. rozliczając zasiłki celowe, w budżecie projektu musi być przewidziana odpowiednia kwota środków z budżetu jednostek samorządu terytorialnego.       </vt:lpstr>
      <vt:lpstr>   Tabelka Zwroty/Korekty we wniosku o płatność   W przypadku, gdy Beneficjent uzyskał informacje, iż wykazał we wniosku o płatność  wydatek w zawyżonej wysokości, należy niezwłocznie poinformować o tym IP,  gdyż do momentu zatwierdzenia danego wniosku istnieje możliwość  skorygowania wysokości danego wydatku z poziomu IP.   W przypadku, gdy sytuacja ta dotyczy bieżącego okresu rozliczeniowego należy  odpowiednio pomniejszyć kwotę wydatku. Zaniechanie ww. działania  skutkuje wystąpieniem nieprawidłowości i koniecznością zwrotu  środków wraz z odsetkami (bez możliwości ponownego  wykorzystania w projekcie).</vt:lpstr>
      <vt:lpstr>     Zgodnie z Wytycznymi w zakresie kwalifikowalności wydatków w ramach Europejskiego Funduszu Rozwoju Regionalnego, Europejskiego Funduszu Społecznego oraz Funduszu Spójności na lata 2014-2020, w przypadku projektów współfinansowanych ze środków EFS sposób rozliczenia wydatków na podstawie noty księgowej/noty obciążeniowej powinien wynikać z zatwierdzonego wniosku o dofinansowanie.</vt:lpstr>
      <vt:lpstr>  Rekrutując uczestników do projektu należy zachować zgodność z założeniami wniosku  o dofinansowanie, typem projektu oraz warunkami określonymi w Regulaminie konkursu  w odniesieniu do:  - obszaru realizacji projektu; - wieku uczestników projektu;  - struktury grupy docelowej projektu; - cech uczestników projektu; - statusu na rynku pracy.  Beneficjent jest zobowiązany do osiągnięcia założonych we wniosku o dofinansowanie  wartości wskaźników produktu oraz rezultatu. </vt:lpstr>
      <vt:lpstr>   Szczególną uwagę należy zwrócić w przypadku projektów,  dla których kryterium formalne specyficzne lub kryterium premiujące zakłada  zgodność z programem rewitalizacji, tj.   projekt wynika z aktualnego programu rewitalizacji obowiązującego na obszarze, na którym jest realizowany.   UWAGA: uczestnicy projektu muszą zamieszkiwać teren objęty programem rewitalizacji.</vt:lpstr>
      <vt:lpstr>Beneficjent zobowiązany jest do przedkładania w formie elektronicznej za pośrednictwem SL2014 wraz z wnioskiem o płatność informacji o wykonaniu wskaźnika efektywności społecznej i efektywności zatrudnieniowej.  Sposób pomiaru efektywności został opisany w załączniku do Regulaminu konkursu  „Metodologia pomiaru efektywności społecznej i efektywności zatrudnieniowej w projekcie”.  Dodatkowo wraz z ww. informacją Beneficjent zobowiązany jest do przedłożenia dokumentów potwierdzających wykazane wartości wskaźnika efektywności zatrudnieniowej.  W sytuacji, gdy Beneficjent uzyskał dodatkowe punkty za podwyższone progi wskaźnika efektywności społecznej i zatrudnieniowej należy odpowiednio uwzględnić to w przedkładanych informacjach.</vt:lpstr>
      <vt:lpstr>W dniu 19 maja 2020 r. Minister Funduszy i Polityki Regionalnej poinformował o zmianie  oraz częściowym zawieszeniu stosowania wytycznych w zakresie kwalifikowalności wydatków w ramach EFRR, EFS oraz FS na lata 2014-2020 z dnia 22 sierpnia 2019 r.  [sygnatura: MIiR/2014-2020/12(4)].  Termin obowiązywania: zmiana wytycznych jest stosowana od 1 lutego 2020 r., natomiast częściowe zawieszenie stosowania wytycznych obowiązuje od 1 lutego 2020 r. do 31 grudnia 2020 r.  Szczegóły dostępne pod adresem: https://www.funduszeeuropejskie.gov.pl/media/90013/Informacja_o_czesciowym_zawieszeniu_wytycznych_kwalifikowalnosci.pdf  UWAGA: zawieszeniu uległa część postanowień Wytycznych, tj. : -  sekcja 6.12.1 pkt 6,  - podrozdział 6.15 pkt 8 lit. b, -  sekcja 6.15.1 pkt 1, -  sekcja 6.15.1 pkt 6,  -  podrozdział 7.5 pkt 2. </vt:lpstr>
      <vt:lpstr> W dniu 22 kwietnia 2020 r. Minister Funduszy i Polityki Regionalnej poinformował  o częściowym zawieszeniu stosowania Wytycznych w zakresie realizacji przedsięwzięć  w obszarze włączenia społecznego i zwalczania ubóstwa z wykorzystaniem środków Europejskiego Funduszu Społecznego i Europejskiego Funduszu Rozwoju Regionalnego  na lata 2014-2020.  Termin zawieszenia: stosowanie Wytycznych zawiesza się od 1 lutego 2020 r. do odwołania stosownym pismem ministra właściwego do spraw rozwoju.   Szczegóły dostępne pod adresem:  https://www.funduszeeuropejskie.gov.pl/media/88140/stosowanie_Wytycznych_CT9_22042020.pdf  UWAGA: należy zapoznać się oraz stosować wytyczne w powyższym zakresie. </vt:lpstr>
      <vt:lpstr>DZIĘKUJĘ ZA UWAGĘ  Wojewódzki Urząd Pracy  w Lublinie ul. Obywatelska 4  www.rpo.lubelskie.pl/wup www.funduszeeuropejskie.gov.pl e-mail: punkt.konsultacyjny@wup.lublin.pl   tel.: 81 46 35 363 lub 605 903 491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Magdalena Lis</dc:creator>
  <cp:lastModifiedBy>Katarzyna Szymańska</cp:lastModifiedBy>
  <cp:revision>1241</cp:revision>
  <cp:lastPrinted>2020-10-15T12:01:00Z</cp:lastPrinted>
  <dcterms:created xsi:type="dcterms:W3CDTF">2015-01-21T09:01:28Z</dcterms:created>
  <dcterms:modified xsi:type="dcterms:W3CDTF">2020-10-23T08:11:30Z</dcterms:modified>
</cp:coreProperties>
</file>