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6" r:id="rId2"/>
    <p:sldId id="277" r:id="rId3"/>
    <p:sldId id="278" r:id="rId4"/>
    <p:sldId id="279" r:id="rId5"/>
    <p:sldId id="28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303" r:id="rId14"/>
    <p:sldId id="291" r:id="rId15"/>
    <p:sldId id="310" r:id="rId16"/>
    <p:sldId id="292" r:id="rId17"/>
    <p:sldId id="295" r:id="rId18"/>
    <p:sldId id="297" r:id="rId19"/>
    <p:sldId id="298" r:id="rId20"/>
    <p:sldId id="299" r:id="rId21"/>
    <p:sldId id="300" r:id="rId22"/>
    <p:sldId id="301" r:id="rId23"/>
    <p:sldId id="305" r:id="rId24"/>
    <p:sldId id="306" r:id="rId25"/>
    <p:sldId id="311" r:id="rId26"/>
    <p:sldId id="312" r:id="rId27"/>
    <p:sldId id="315" r:id="rId28"/>
    <p:sldId id="316" r:id="rId29"/>
    <p:sldId id="317" r:id="rId30"/>
    <p:sldId id="318" r:id="rId31"/>
    <p:sldId id="313" r:id="rId32"/>
    <p:sldId id="314" r:id="rId33"/>
    <p:sldId id="309" r:id="rId34"/>
  </p:sldIdLst>
  <p:sldSz cx="12192000" cy="6858000"/>
  <p:notesSz cx="6858000" cy="9926638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odsiadły" initials="AP" lastIdx="1" clrIdx="0">
    <p:extLst>
      <p:ext uri="{19B8F6BF-5375-455C-9EA6-DF929625EA0E}">
        <p15:presenceInfo xmlns:p15="http://schemas.microsoft.com/office/powerpoint/2012/main" userId="S::anna.podsiadly@wup.lublin.pl::4902f0b3-9b76-46a2-b3b9-d8a3550197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2538" autoAdjust="0"/>
  </p:normalViewPr>
  <p:slideViewPr>
    <p:cSldViewPr snapToGrid="0">
      <p:cViewPr varScale="1">
        <p:scale>
          <a:sx n="94" d="100"/>
          <a:sy n="94" d="100"/>
        </p:scale>
        <p:origin x="1146" y="84"/>
      </p:cViewPr>
      <p:guideLst/>
    </p:cSldViewPr>
  </p:slideViewPr>
  <p:outlineViewPr>
    <p:cViewPr>
      <p:scale>
        <a:sx n="33" d="100"/>
        <a:sy n="33" d="100"/>
      </p:scale>
      <p:origin x="0" y="-62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AC05-1B96-4779-A2BD-AA09A3968835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963B-8520-4C76-891F-C57352A64A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125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3853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7BA9-6345-4D4A-A8B9-30E9C81A91FF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481" y="4776791"/>
            <a:ext cx="5487041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3853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74EB-2D70-4997-B927-D01C16C7B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1060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09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23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52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33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40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46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5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16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37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18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23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19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88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20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92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21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36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674EB-2D70-4997-B927-D01C16C7BADA}" type="slidenum">
              <a:rPr lang="pl-PL" smtClean="0"/>
              <a:t>22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00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D3AA-6BB1-43DB-9767-B4F60A42A2D9}" type="datetime1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85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9578-41F4-4D22-BDEB-78AA6B814F8E}" type="datetime1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8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5353-C125-4379-A8B6-06754CE2165A}" type="datetime1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4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BAEE-DBC7-441F-92D7-8A7416C3688B}" type="datetime1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19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702D-BC81-4507-886D-70D5EB22E4B2}" type="datetime1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5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D0EB-AF9D-435E-870E-1E3B97AD54F5}" type="datetime1">
              <a:rPr lang="pl-PL" smtClean="0"/>
              <a:t>10.12.2020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07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18D7-B1EA-4324-BA41-25BD586CDEEE}" type="datetime1">
              <a:rPr lang="pl-PL" smtClean="0"/>
              <a:t>10.12.2020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91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4856-1258-4D2D-A561-6A18509DE50A}" type="datetime1">
              <a:rPr lang="pl-PL" smtClean="0"/>
              <a:t>10.12.2020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43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4C68-DC9D-4A74-BD0D-642931710CCA}" type="datetime1">
              <a:rPr lang="pl-PL" smtClean="0"/>
              <a:t>10.12.2020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32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1690-3057-4666-A477-A17EF691BAA2}" type="datetime1">
              <a:rPr lang="pl-PL" smtClean="0"/>
              <a:t>10.12.2020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02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F44-B45C-419A-8EE2-6227C3A33367}" type="datetime1">
              <a:rPr lang="pl-PL" smtClean="0"/>
              <a:t>10.12.2020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74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3FA9-B8D0-4BF1-9923-F574CBBD4D86}" type="datetime1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F2AA-0F08-4470-A600-C2BB4125D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70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D695D34-1DB8-4A20-95D2-66522A63BF1D}"/>
              </a:ext>
            </a:extLst>
          </p:cNvPr>
          <p:cNvSpPr txBox="1"/>
          <p:nvPr/>
        </p:nvSpPr>
        <p:spPr>
          <a:xfrm>
            <a:off x="8530262" y="4637705"/>
            <a:ext cx="18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11 grudnia 2020 r.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C13F60E-902B-4EAD-95FB-78E6E945BFBD}"/>
              </a:ext>
            </a:extLst>
          </p:cNvPr>
          <p:cNvSpPr txBox="1"/>
          <p:nvPr/>
        </p:nvSpPr>
        <p:spPr>
          <a:xfrm>
            <a:off x="1198900" y="1761613"/>
            <a:ext cx="9570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Bieżąca realizacja projektów pozakonkursowych </a:t>
            </a:r>
            <a:br>
              <a:rPr lang="pl-PL" sz="3200" b="1" dirty="0"/>
            </a:br>
            <a:r>
              <a:rPr lang="pl-PL" sz="3200" b="1" dirty="0"/>
              <a:t>w ramach RPO WL, zmiana dokumentów programowych, bieżące rozliczanie wydatków we wnioskach o płatność, w tym wydatków związanych </a:t>
            </a:r>
            <a:br>
              <a:rPr lang="pl-PL" sz="3200" b="1" dirty="0"/>
            </a:br>
            <a:r>
              <a:rPr lang="pl-PL" sz="3200" b="1" dirty="0"/>
              <a:t>z instrumentami wsparcia COVID-19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0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AD74B60-B7F2-4E5F-812B-91BAB656701E}"/>
              </a:ext>
            </a:extLst>
          </p:cNvPr>
          <p:cNvSpPr txBox="1"/>
          <p:nvPr/>
        </p:nvSpPr>
        <p:spPr>
          <a:xfrm>
            <a:off x="1452546" y="1076880"/>
            <a:ext cx="82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Wpływ COVID-19 na aktywizację zawodową </a:t>
            </a:r>
          </a:p>
          <a:p>
            <a:pPr algn="ctr"/>
            <a:r>
              <a:rPr lang="pl-PL" sz="2000" dirty="0"/>
              <a:t>(stanowisko MFiPR)</a:t>
            </a:r>
            <a:endParaRPr lang="pl-PL" sz="28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F460AB1-42A5-4153-A203-AAA0652CD167}"/>
              </a:ext>
            </a:extLst>
          </p:cNvPr>
          <p:cNvSpPr txBox="1"/>
          <p:nvPr/>
        </p:nvSpPr>
        <p:spPr>
          <a:xfrm>
            <a:off x="1295219" y="2114316"/>
            <a:ext cx="9561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000" dirty="0"/>
              <a:t>Problem z rekrutacją UP w projektach aktywizacji zawodowej ze względu na mniejsze zainteresowanie udziałem w projektach, brak osób chętnych do aktywizacji zawodowej spowodowane sytuacją epidemiologiczną w kraju</a:t>
            </a:r>
            <a:endParaRPr lang="pl-PL" sz="1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C866D8-C752-4309-B310-15472738DB56}"/>
              </a:ext>
            </a:extLst>
          </p:cNvPr>
          <p:cNvSpPr txBox="1"/>
          <p:nvPr/>
        </p:nvSpPr>
        <p:spPr>
          <a:xfrm>
            <a:off x="1089553" y="3339038"/>
            <a:ext cx="997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Ze względu na utrzymującą się epidemię realizacja projektów z zakresu aktywizacji zawodowej może być utrudniona. </a:t>
            </a:r>
            <a:r>
              <a:rPr lang="pl-PL" sz="2000" b="1" dirty="0"/>
              <a:t>Na tę chwilę nie identyfikuje się jednak zasadniczej zmiany sytuacji, która miałaby wpływ na dotychczasowy przebieg realizacji interwencji. </a:t>
            </a:r>
            <a:r>
              <a:rPr lang="pl-PL" sz="2000" dirty="0"/>
              <a:t>Cały czas można stosować różne mechanizmy ułatwiające realizację projektów, takie jak wydłużenie rekrutacji, realizację usług w formule zdalnej itp. W przypadku zaistnienia problemów z rekrutacją uczestników, beneficjent powinien wzmocnić działania i komunikację z UP.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32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A244921-503A-4A3F-BE24-6680C8B42082}"/>
              </a:ext>
            </a:extLst>
          </p:cNvPr>
          <p:cNvSpPr txBox="1"/>
          <p:nvPr/>
        </p:nvSpPr>
        <p:spPr>
          <a:xfrm>
            <a:off x="728048" y="2562228"/>
            <a:ext cx="1083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Dofinansowanie do wynagrodzeń – kwestie problemowe</a:t>
            </a:r>
            <a:endParaRPr lang="pl-P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69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A5D11B-D040-4246-B842-6B2F1EA22AAC}"/>
              </a:ext>
            </a:extLst>
          </p:cNvPr>
          <p:cNvSpPr txBox="1"/>
          <p:nvPr/>
        </p:nvSpPr>
        <p:spPr>
          <a:xfrm>
            <a:off x="698275" y="1436937"/>
            <a:ext cx="110164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Powracający uczestnik projektu PUP – zmiana statusu z pracującego na bezrobotnego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2C4480-EAA4-4D41-B485-0EB526B48312}"/>
              </a:ext>
            </a:extLst>
          </p:cNvPr>
          <p:cNvSpPr txBox="1"/>
          <p:nvPr/>
        </p:nvSpPr>
        <p:spPr>
          <a:xfrm>
            <a:off x="698275" y="1899920"/>
            <a:ext cx="106555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SL2014 nie zezwala na ponowne wprowadzenie osoby z tym samym numerem PESEL do bazy. </a:t>
            </a:r>
          </a:p>
          <a:p>
            <a:pPr algn="just">
              <a:defRPr/>
            </a:pPr>
            <a:r>
              <a:rPr lang="pl-PL" sz="2000" dirty="0"/>
              <a:t>Osobę, która po zakończeniu udziału w projekcie otrzymuje w tym samym projekcie nowe wsparcie, już jako osoba bezrobotna, należy traktować jako uczestnika powracającego do projektu i wykazać dla niej jedynie dodatkowe wsparcie oraz zaktualizować sytuację 1 i 2. 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W systemie SL2014 taka osoba pozostaje na wejściu do projektu osobą pracującą. Jej status nie ulega zmianie w momencie powrotu do projektu i objęcia jej wsparciem jako osoby bezrobotnej.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W przypadku, gdy dane przesyłane są z systemu Syriusz do SL2014 status ten ulega z automatu zmianie i dlatego też na chwilę obecną nie wymagamy korekty w tym zakresie. Jednakże czekamy na interpretację z Ministerstwa w tym zakresie.</a:t>
            </a:r>
          </a:p>
          <a:p>
            <a:pPr algn="just">
              <a:defRPr/>
            </a:pP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8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5E46E45-0738-45CA-A16B-F86688B320F3}"/>
              </a:ext>
            </a:extLst>
          </p:cNvPr>
          <p:cNvSpPr txBox="1"/>
          <p:nvPr/>
        </p:nvSpPr>
        <p:spPr>
          <a:xfrm>
            <a:off x="2152511" y="934336"/>
            <a:ext cx="799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Data rozpoczęcia/zakończenia </a:t>
            </a:r>
            <a:r>
              <a:rPr lang="pl-PL" sz="2400" b="1" dirty="0">
                <a:solidFill>
                  <a:prstClr val="black"/>
                </a:solidFill>
              </a:rPr>
              <a:t>udziału </a:t>
            </a:r>
            <a:r>
              <a:rPr lang="pl-PL" sz="2400" b="1" dirty="0"/>
              <a:t>uczestnika w projekcie</a:t>
            </a:r>
            <a:endParaRPr lang="pl-PL" sz="2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039E45-69CE-4C11-BCA8-C00609C2C7C3}"/>
              </a:ext>
            </a:extLst>
          </p:cNvPr>
          <p:cNvSpPr txBox="1"/>
          <p:nvPr/>
        </p:nvSpPr>
        <p:spPr>
          <a:xfrm>
            <a:off x="2308156" y="1769233"/>
            <a:ext cx="235592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/>
              <a:t>data rozpoczęcia udziału we wsparciu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B8BC19-AFF0-4E2B-AF93-E8CFD3682681}"/>
              </a:ext>
            </a:extLst>
          </p:cNvPr>
          <p:cNvSpPr txBox="1"/>
          <p:nvPr/>
        </p:nvSpPr>
        <p:spPr>
          <a:xfrm>
            <a:off x="5690246" y="1645968"/>
            <a:ext cx="4454132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data złożenia wniosku </a:t>
            </a:r>
            <a:r>
              <a:rPr lang="pl-PL" sz="2000" dirty="0"/>
              <a:t>o dofinansowanie przez pracodawcę/samozatrudnionego do PUP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DB4E38-597F-46D5-B72F-14099273C3FA}"/>
              </a:ext>
            </a:extLst>
          </p:cNvPr>
          <p:cNvSpPr txBox="1"/>
          <p:nvPr/>
        </p:nvSpPr>
        <p:spPr>
          <a:xfrm>
            <a:off x="2308156" y="3168289"/>
            <a:ext cx="235592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/>
              <a:t>data zakończenia udziału we wsparciu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BC1EC2-1C72-429D-95D6-5E06DEAAE79B}"/>
              </a:ext>
            </a:extLst>
          </p:cNvPr>
          <p:cNvSpPr txBox="1"/>
          <p:nvPr/>
        </p:nvSpPr>
        <p:spPr>
          <a:xfrm>
            <a:off x="5690246" y="3175459"/>
            <a:ext cx="445413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data przelewu ostatniej transzy </a:t>
            </a:r>
            <a:r>
              <a:rPr lang="pl-PL" sz="2000" dirty="0"/>
              <a:t>dla dofinansowania podmiotu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A9428DA-2A91-4FF6-B026-A2695459DF9C}"/>
              </a:ext>
            </a:extLst>
          </p:cNvPr>
          <p:cNvSpPr txBox="1"/>
          <p:nvPr/>
        </p:nvSpPr>
        <p:spPr>
          <a:xfrm>
            <a:off x="2963604" y="4342265"/>
            <a:ext cx="599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zg. z Monitorowaniem działań COVID-19 w ramach projektów EFS w systemie SL2014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13</a:t>
            </a:fld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936003" y="2023148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4936003" y="3422204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9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8055512-1967-406D-8B5E-5216269851C6}"/>
              </a:ext>
            </a:extLst>
          </p:cNvPr>
          <p:cNvSpPr txBox="1"/>
          <p:nvPr/>
        </p:nvSpPr>
        <p:spPr>
          <a:xfrm>
            <a:off x="1771934" y="869052"/>
            <a:ext cx="8594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Data rozpoczęcia udziału uczestnika w projekcie – nowo zatrudniony pracownik</a:t>
            </a:r>
          </a:p>
          <a:p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36AAD1-C966-4D90-BEED-6D39F27FBF88}"/>
              </a:ext>
            </a:extLst>
          </p:cNvPr>
          <p:cNvSpPr txBox="1"/>
          <p:nvPr/>
        </p:nvSpPr>
        <p:spPr>
          <a:xfrm>
            <a:off x="1228047" y="1348915"/>
            <a:ext cx="9914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dirty="0"/>
              <a:t>W związku ze zmianą zapisów art. 15zzb ustawy COVID-19, który dotyczy dofinansowania wynagrodzeń pracowników, osób zatrudnionych na podstawie umowy o pracę nakładczą lub umowy zlecenia albo innej umowy o świadczenie usług, w zakresie zastąpienia pracownika objętego wsparciem STW nowozatrudnionym pracownikiem, nastąpiła zmiana zasady dotyczącej wskazania daty przystąpienia do projektu dla nowo zatrudnionych pracowników.</a:t>
            </a:r>
          </a:p>
          <a:p>
            <a:pPr algn="just">
              <a:defRPr/>
            </a:pPr>
            <a:endParaRPr lang="pl-PL" dirty="0"/>
          </a:p>
          <a:p>
            <a:pPr algn="just">
              <a:defRPr/>
            </a:pPr>
            <a:r>
              <a:rPr lang="pl-PL" dirty="0"/>
              <a:t>W przypadku nowych osób zatrudnionych na miejsce pracownika, który rozwiązał umowę </a:t>
            </a:r>
            <a:br>
              <a:rPr lang="pl-PL" dirty="0"/>
            </a:br>
            <a:r>
              <a:rPr lang="pl-PL" dirty="0"/>
              <a:t>o pracę, datą rozpoczęcia udziału w projekcie </a:t>
            </a:r>
            <a:r>
              <a:rPr lang="pl-PL"/>
              <a:t>przez tę </a:t>
            </a:r>
            <a:r>
              <a:rPr lang="pl-PL" dirty="0"/>
              <a:t>osobę jest </a:t>
            </a:r>
            <a:r>
              <a:rPr lang="pl-PL" b="1" u="sng" dirty="0"/>
              <a:t>data złożenia oświadczenia </a:t>
            </a:r>
            <a:br>
              <a:rPr lang="pl-PL" b="1" u="sng" dirty="0"/>
            </a:br>
            <a:r>
              <a:rPr lang="pl-PL" b="1" u="sng" dirty="0"/>
              <a:t>o aktualizacji danych. </a:t>
            </a:r>
          </a:p>
          <a:p>
            <a:pPr algn="just">
              <a:defRPr/>
            </a:pPr>
            <a:endParaRPr lang="pl-PL" b="1" u="sng" dirty="0"/>
          </a:p>
          <a:p>
            <a:pPr algn="just">
              <a:defRPr/>
            </a:pPr>
            <a:r>
              <a:rPr lang="pl-PL" dirty="0"/>
              <a:t>W tej sytuacji nie można uznać daty złożenia wniosku o dofinansowanie przez przedsiębiorcę za datę rozpoczęcia udziału w projekcie przez nowego pracownika, ponieważ w momencie składania wniosku nie był on jeszcze zatrudniony przez pracodawcę. 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58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2A761E9-A0EC-42D8-BBE7-B3BFB81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15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090BFC-F241-4636-8ED9-E2524C4BC769}"/>
              </a:ext>
            </a:extLst>
          </p:cNvPr>
          <p:cNvSpPr txBox="1"/>
          <p:nvPr/>
        </p:nvSpPr>
        <p:spPr>
          <a:xfrm>
            <a:off x="701040" y="1330960"/>
            <a:ext cx="10307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Błędy we wnioskach o płatność składanych w ramach RPO WL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Po pierwsze prośba, aby korzystać z dokumentu przesłanego do Państwa – Monitorowanie działań COVID-19 w ramach projektów EFS w systemie SL2014 – CZĘŚĆ III;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Braki we wskaźnikach produktów dot. kwoty środków przeznaczonych na COVID oraz liczby osób, objętych wsparciem w zakresie zwalczania (…);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W odróżnienia od PO WER w RPO wskazujemy przy wydatkach limit dot. COVID-19;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dirty="0"/>
              <a:t>Limit COVID-19 = Limit POMOC PUBLICZNA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208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BAC747-B2F2-4451-B595-6C165A0CB5BE}"/>
              </a:ext>
            </a:extLst>
          </p:cNvPr>
          <p:cNvSpPr txBox="1"/>
          <p:nvPr/>
        </p:nvSpPr>
        <p:spPr>
          <a:xfrm>
            <a:off x="1001699" y="1143244"/>
            <a:ext cx="9806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Ustawowe wydłużenie projektu PUP o 90 dni</a:t>
            </a:r>
          </a:p>
          <a:p>
            <a:pPr algn="ctr"/>
            <a:r>
              <a:rPr lang="pl-PL" sz="2400" b="1" dirty="0"/>
              <a:t>(stan prawny na 10.XI.2020 r.)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27B794-15FC-4E3F-8426-8733D171D12A}"/>
              </a:ext>
            </a:extLst>
          </p:cNvPr>
          <p:cNvSpPr txBox="1"/>
          <p:nvPr/>
        </p:nvSpPr>
        <p:spPr>
          <a:xfrm>
            <a:off x="1276491" y="2452207"/>
            <a:ext cx="10111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Wydatkowanie środków uruchomionych z rezerwy FP na dofinansowanie do wynagrodzeń </a:t>
            </a:r>
            <a:br>
              <a:rPr lang="pl-PL" sz="2000" dirty="0"/>
            </a:br>
            <a:r>
              <a:rPr lang="pl-PL" sz="2000" dirty="0"/>
              <a:t>w 2020 r. kończy się z dniem 31 grudnia 2020 r.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Ustawowe wydłużenie realizacji projektu o 90 dni – w przypadku projektów PUP – jest przepisem umożliwiającym jedynie wydłużenie okresu złożenia wniosku o płatność obejmującego wydatki poniesione do końca 2020 r. (dotyczy projektów, które kończą się do 31.12.2020 r.)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65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6DC02-F646-496E-A14A-001F777153A2}"/>
              </a:ext>
            </a:extLst>
          </p:cNvPr>
          <p:cNvSpPr txBox="1"/>
          <p:nvPr/>
        </p:nvSpPr>
        <p:spPr>
          <a:xfrm>
            <a:off x="1709505" y="1176357"/>
            <a:ext cx="819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Zwroty w ramach STW a weryfikacja wskaźnika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8DE2F6-2010-4FD7-8DD2-3AE245C055CD}"/>
              </a:ext>
            </a:extLst>
          </p:cNvPr>
          <p:cNvSpPr txBox="1"/>
          <p:nvPr/>
        </p:nvSpPr>
        <p:spPr>
          <a:xfrm>
            <a:off x="1011974" y="2169349"/>
            <a:ext cx="104262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W przypadku zwrotów z tytułu niepełnego wykorzystania dofinansowania do wynagrodzeń, </a:t>
            </a:r>
            <a:br>
              <a:rPr lang="pl-PL" sz="2000" dirty="0"/>
            </a:br>
            <a:r>
              <a:rPr lang="pl-PL" sz="2000" dirty="0"/>
              <a:t>na etapie weryfikacji wniosku o płatność, należy sprawdzić czy zwrot nie ma wpływu na wartość osiągniętych wskaźników.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b="1" u="sng" dirty="0"/>
              <a:t>Przykład: 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Zwrot dotyczy w całości dofinansowania wynagrodzenia pracownika, który nie powinien zostać wykazany w monitorowaniu uczestników w SL2014.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81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8D73A62-601C-412D-BD75-70D88E6E3FBB}"/>
              </a:ext>
            </a:extLst>
          </p:cNvPr>
          <p:cNvSpPr txBox="1"/>
          <p:nvPr/>
        </p:nvSpPr>
        <p:spPr>
          <a:xfrm>
            <a:off x="1435395" y="1222628"/>
            <a:ext cx="9452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Okres finansowania w ramach STW (stan prawny na 10.XI.2020 r.)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1F2F42F-99F4-4385-B061-015A11D28FC9}"/>
              </a:ext>
            </a:extLst>
          </p:cNvPr>
          <p:cNvSpPr txBox="1"/>
          <p:nvPr/>
        </p:nvSpPr>
        <p:spPr>
          <a:xfrm>
            <a:off x="561753" y="1752435"/>
            <a:ext cx="1079204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Środki winny być wydatkowane do 31 grudnia 2020 r. i żadna płatność nie może być dokonana </a:t>
            </a:r>
            <a:br>
              <a:rPr lang="pl-PL" sz="2000" dirty="0"/>
            </a:br>
            <a:r>
              <a:rPr lang="pl-PL" sz="2000" dirty="0"/>
              <a:t>w ramach dofinansowania do wynagrodzeń po tym terminie.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Stanowisko MRPiT o możliwości udzielania wsparcia w ramach dofinansowania do wynagrodzeń </a:t>
            </a:r>
            <a:br>
              <a:rPr lang="pl-PL" sz="2000" dirty="0"/>
            </a:br>
            <a:r>
              <a:rPr lang="pl-PL" sz="2000" dirty="0"/>
              <a:t>do końca 2020 r. zostało zamieszczone na portalu PSZ.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Brak możliwości zaciągania zobowiązań na rok 2021 w ramach dofinansowania do wynagrodzeń (stanowisko potwierdzone przez dysponenta FP).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Zaplanowana jest zmiana w zakresie wydłużenia okresu wydatkowania ww. środków do 30 czerwca 2021 r.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40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82D0699-5DDF-4137-8768-F30D8DC5C307}"/>
              </a:ext>
            </a:extLst>
          </p:cNvPr>
          <p:cNvSpPr txBox="1"/>
          <p:nvPr/>
        </p:nvSpPr>
        <p:spPr>
          <a:xfrm>
            <a:off x="2786466" y="1297172"/>
            <a:ext cx="64489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Możliwość wykorzystania środków STW w 2021 r.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06BA60-FBDC-4761-B298-B2A95C17B238}"/>
              </a:ext>
            </a:extLst>
          </p:cNvPr>
          <p:cNvSpPr txBox="1"/>
          <p:nvPr/>
        </p:nvSpPr>
        <p:spPr>
          <a:xfrm>
            <a:off x="1891698" y="2672854"/>
            <a:ext cx="8238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2000" dirty="0"/>
              <a:t>Dokument procedowany przez MRPiT – brak ostatecznego kształtu przepisów.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Jest na etapie prac senackich.  </a:t>
            </a:r>
          </a:p>
          <a:p>
            <a:pPr algn="just">
              <a:defRPr/>
            </a:pPr>
            <a:endParaRPr lang="pl-PL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30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D206744-E790-465C-8995-177B94B5C762}"/>
              </a:ext>
            </a:extLst>
          </p:cNvPr>
          <p:cNvSpPr txBox="1"/>
          <p:nvPr/>
        </p:nvSpPr>
        <p:spPr>
          <a:xfrm>
            <a:off x="1572155" y="1372943"/>
            <a:ext cx="93379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/>
              <a:t>Podsumowanie ustaleń ETO – kwalifikowalność uczestników, zmiana  Wytycznych w zakresie kwalifikowalności wydatków w ramach Europejskiego Funduszu Rozwoju Regionalnego, Europejskiego Funduszu  Społecznego oraz Funduszu Spójności </a:t>
            </a:r>
            <a:br>
              <a:rPr lang="pl-PL" sz="3200" b="1" dirty="0"/>
            </a:br>
            <a:r>
              <a:rPr lang="pl-PL" sz="3200" b="1" dirty="0"/>
              <a:t>na lata 2014-2020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41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5980A53-76CE-47C6-9A0F-5F8C30F58FA2}"/>
              </a:ext>
            </a:extLst>
          </p:cNvPr>
          <p:cNvSpPr txBox="1"/>
          <p:nvPr/>
        </p:nvSpPr>
        <p:spPr>
          <a:xfrm>
            <a:off x="1173125" y="1265275"/>
            <a:ext cx="10070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2400" b="1" dirty="0"/>
              <a:t>Sposób rozliczenia środków z rezerwy FP niewydatkowanych do końca 2020 r. </a:t>
            </a:r>
            <a:br>
              <a:rPr lang="pl-PL" sz="2400" b="1" dirty="0"/>
            </a:br>
            <a:r>
              <a:rPr lang="pl-PL" sz="2400" b="1" dirty="0"/>
              <a:t>(stan prawny na 10.XI.2020 r.)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CC33068-F017-4FB4-A166-E3DE20E55B8C}"/>
              </a:ext>
            </a:extLst>
          </p:cNvPr>
          <p:cNvSpPr txBox="1"/>
          <p:nvPr/>
        </p:nvSpPr>
        <p:spPr>
          <a:xfrm>
            <a:off x="803155" y="2461449"/>
            <a:ext cx="108105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Środki Funduszu Pracy, pochodzące z rezerwy ministra właściwego ds. pracy, niewydatkowane </a:t>
            </a:r>
            <a:br>
              <a:rPr lang="pl-PL" sz="2000" dirty="0"/>
            </a:br>
            <a:r>
              <a:rPr lang="pl-PL" sz="2000" dirty="0"/>
              <a:t>na koniec 2020 r. na dofinansowanie do wynagrodzeń w kolejnym roku nie mogą być przeznaczone </a:t>
            </a:r>
            <a:br>
              <a:rPr lang="pl-PL" sz="2000" dirty="0"/>
            </a:br>
            <a:r>
              <a:rPr lang="pl-PL" sz="2000" dirty="0"/>
              <a:t>na obsługę środków Funduszu Pracy, w tym na finansowanie wypłat zasiłków dla osób bezrobotnych lub innych obligatoryjnych świadczeń. 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Zwroty środków Funduszu Pracy wypłaconych na dofinansowanie wynagrodzeń, dokonane po ich rozliczeniu w 2021 r., stanowią przychód Funduszu Pracy i tym samym, powinny zostać zwrócone </a:t>
            </a:r>
            <a:br>
              <a:rPr lang="pl-PL" sz="2000" dirty="0"/>
            </a:br>
            <a:r>
              <a:rPr lang="pl-PL" sz="2000" dirty="0"/>
              <a:t>na rachunek dysponenta tego Funduszu.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5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56EE783-EC8B-445D-A4BA-4743FB7E557F}"/>
              </a:ext>
            </a:extLst>
          </p:cNvPr>
          <p:cNvSpPr txBox="1"/>
          <p:nvPr/>
        </p:nvSpPr>
        <p:spPr>
          <a:xfrm>
            <a:off x="2064144" y="1237130"/>
            <a:ext cx="83620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Odsetki od zwrotów w ramach dofinansowania do wynagrodzeń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FC5614A-A83A-4F1D-ACC5-CA7340792B13}"/>
              </a:ext>
            </a:extLst>
          </p:cNvPr>
          <p:cNvSpPr txBox="1"/>
          <p:nvPr/>
        </p:nvSpPr>
        <p:spPr>
          <a:xfrm>
            <a:off x="749271" y="1975794"/>
            <a:ext cx="10713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Zwroty dokonywane przez pracodawców z tytułu niewydatkowanych środków FP na dofinansowanie wynagrodzeń nie stanowią nieprawidłowości, o ile zostały udzielone przez PUP zgodnie z przepisami prawa. 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Jeśli PUP  wzywa uczestnika projektu do zwrotu środków nienależnie pobranych, dokonuje tego </a:t>
            </a:r>
            <a:br>
              <a:rPr lang="pl-PL" sz="2000" dirty="0"/>
            </a:br>
            <a:r>
              <a:rPr lang="pl-PL" sz="2000" dirty="0"/>
              <a:t>na podstawie zapisów umowy i przepisów prawa krajowego, a więc bez konieczności stosowania przepisów art. 207 UFP. 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Od środków tych nie nalicza się odsetek.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05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5534C4D-F81F-4459-955D-DE2EC589B603}"/>
              </a:ext>
            </a:extLst>
          </p:cNvPr>
          <p:cNvSpPr txBox="1"/>
          <p:nvPr/>
        </p:nvSpPr>
        <p:spPr>
          <a:xfrm>
            <a:off x="735963" y="1709953"/>
            <a:ext cx="108406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/>
              <a:t>Zwroty od uczestników projektów PUP z tytułu nienależnie pobranego dofinansowania do wynagrodzeń będą stanowiły nieprawidłowość jedynie w sytuacji, gdy PUP udzieli takiego wsparcia z naruszeniem procedur lub przepisów prawa.</a:t>
            </a:r>
          </a:p>
          <a:p>
            <a:pPr algn="just"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dirty="0"/>
              <a:t>Podstawa: </a:t>
            </a:r>
            <a:r>
              <a:rPr lang="pl-PL" sz="2000" b="1" i="1" dirty="0"/>
              <a:t>Wytyczne w zakresie realizacji projektów finansowanych ze środków Funduszu Pracy </a:t>
            </a:r>
            <a:br>
              <a:rPr lang="pl-PL" sz="2000" b="1" i="1" dirty="0"/>
            </a:br>
            <a:r>
              <a:rPr lang="pl-PL" sz="2000" b="1" i="1" dirty="0"/>
              <a:t>w ramach programów operacyjnych współfinansowanych z Europejskiego Funduszu Społecznego </a:t>
            </a:r>
            <a:br>
              <a:rPr lang="pl-PL" sz="2000" b="1" i="1" dirty="0"/>
            </a:br>
            <a:r>
              <a:rPr lang="pl-PL" sz="2000" b="1" i="1" dirty="0"/>
              <a:t>na lata 2014-2020.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44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106DB7-9B06-4AFD-9C5F-085B13B6A220}"/>
              </a:ext>
            </a:extLst>
          </p:cNvPr>
          <p:cNvSpPr txBox="1"/>
          <p:nvPr/>
        </p:nvSpPr>
        <p:spPr>
          <a:xfrm>
            <a:off x="2495414" y="1323919"/>
            <a:ext cx="769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Prawo zamówień publicznych (Dz.U. z 2019 r. poz.2019)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8C03D76-85F2-442C-B075-6EF2569A34B2}"/>
              </a:ext>
            </a:extLst>
          </p:cNvPr>
          <p:cNvSpPr txBox="1"/>
          <p:nvPr/>
        </p:nvSpPr>
        <p:spPr>
          <a:xfrm>
            <a:off x="2495413" y="2238186"/>
            <a:ext cx="666323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wchodzi w życie z dniem 1 stycznia 2021 r.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DCDDA5-D73C-468B-BF82-FF9E120EB608}"/>
              </a:ext>
            </a:extLst>
          </p:cNvPr>
          <p:cNvSpPr txBox="1"/>
          <p:nvPr/>
        </p:nvSpPr>
        <p:spPr>
          <a:xfrm>
            <a:off x="2495413" y="2989940"/>
            <a:ext cx="6663239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nowa struktura dokumentu, przy zachowaniu większości dotychczas obowiązujących rozwiązań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A2A25B-E58D-4E31-8737-2B0412228F7A}"/>
              </a:ext>
            </a:extLst>
          </p:cNvPr>
          <p:cNvSpPr txBox="1"/>
          <p:nvPr/>
        </p:nvSpPr>
        <p:spPr>
          <a:xfrm>
            <a:off x="2495413" y="4001004"/>
            <a:ext cx="658829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problem spójności z przepisami niższego rzędu, tj. wytycznymi kwalifikowalności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23</a:t>
            </a:fld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520649" y="2332818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520649" y="3243855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1520650" y="4254919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71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ACD1D9E-3B99-4910-8A1C-26F655737E35}"/>
              </a:ext>
            </a:extLst>
          </p:cNvPr>
          <p:cNvSpPr txBox="1"/>
          <p:nvPr/>
        </p:nvSpPr>
        <p:spPr>
          <a:xfrm>
            <a:off x="4394150" y="394604"/>
            <a:ext cx="34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Zamówienia bagatelne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93C4571-CAE6-4DF7-8686-C0F15EA74BC2}"/>
              </a:ext>
            </a:extLst>
          </p:cNvPr>
          <p:cNvSpPr txBox="1"/>
          <p:nvPr/>
        </p:nvSpPr>
        <p:spPr>
          <a:xfrm>
            <a:off x="1969477" y="1047188"/>
            <a:ext cx="836389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Art. 268 ust.3 PZP </a:t>
            </a:r>
          </a:p>
          <a:p>
            <a:r>
              <a:rPr lang="pl-PL" sz="2000" dirty="0"/>
              <a:t>„w uzasadnionym przypadku zamawiający może odstąpić od zamieszczenia ogłoszenia o zamówieniu bagatelnym w Biuletynie Zamówień Publicznych”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0484797-F346-41B9-B3C0-AD070E9AC043}"/>
              </a:ext>
            </a:extLst>
          </p:cNvPr>
          <p:cNvSpPr txBox="1"/>
          <p:nvPr/>
        </p:nvSpPr>
        <p:spPr>
          <a:xfrm>
            <a:off x="1476967" y="2253770"/>
            <a:ext cx="9330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Pismo IK UP z 26 października br.: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zasadę konkurencyjności uznaje się za spełnioną jeżeli postępowanie o udzielnie zamówienia przeprowadzone jest na zasadach i w trybach określonych w PZP,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beneficjenci będący zamawiającymi publicznymi będą udzielać od dnia 1 stycznia 2021 r. zamówień bagatelnych,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nie należy nakładać na zamawiających publicznych udzielających zamówień bagatelnych dodatkowych wymogów związanych z zasadą konkurencyjności,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z uwagi na brak w PZP procedury udzielania zamówień bagatelnych, beneficjenci będą najprawdopodobniej ją określać samodzielnie, np. w regulaminie wewnętrznym – co powinno podlegać kontroli zamówień w ramach projektów UE.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4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05422" y="1175656"/>
            <a:ext cx="568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Realizacja szkoleń w trybie stacjonarnym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66573" y="2098888"/>
            <a:ext cx="936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kwestii możliwości realizacji szkoleń stacjonarnych zachęcamy Państwa do stałego śledzenia wydawanych w tym zakresie rozporządzeń.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70952" y="3032557"/>
            <a:ext cx="1098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Rozporządzenie Ministra Edukacji i Nauki z dnia 24 listopada 2020 r. zmieniające rozporządzenie w sprawie czasowego ograniczenia funkcjonowania jednostek systemu oświaty w związku z zapobieganiem, przeciwdziałaniem i zwalczaniem COVID-19</a:t>
            </a:r>
          </a:p>
        </p:txBody>
      </p:sp>
    </p:spTree>
    <p:extLst>
      <p:ext uri="{BB962C8B-B14F-4D97-AF65-F5344CB8AC3E}">
        <p14:creationId xmlns:p14="http://schemas.microsoft.com/office/powerpoint/2010/main" val="917905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467055" y="2313413"/>
            <a:ext cx="9586132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 przypadku szkół prowadzących kształcenie zawodowe, centrów kształcenia zawodowego oraz placówek kształcenia ustawicznego dyrektor odpowiednio szkoły, centrum lub placówki może zorganizować zajęcia z zakresu praktycznej nauki zawodu w miejscu ich prowadzenia, w wybranych dniach tygodnia, w wymiarze nieprzekraczającym 10 godzin tygodniowo, o ile z programu nauczania zawodu lub programu nauczania danej formy pozaszkolnej nie wynika możliwość realizacji wybranych efektów kształcenia z wykorzystaniem metod i technik kształcenia na odległość.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01848" y="1145512"/>
            <a:ext cx="551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Zmiany – obowiązują od 30 listopada 2020 r.</a:t>
            </a:r>
          </a:p>
        </p:txBody>
      </p:sp>
    </p:spTree>
    <p:extLst>
      <p:ext uri="{BB962C8B-B14F-4D97-AF65-F5344CB8AC3E}">
        <p14:creationId xmlns:p14="http://schemas.microsoft.com/office/powerpoint/2010/main" val="274100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27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16923" y="1055077"/>
            <a:ext cx="489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Ustawa o finansach publicznych - wyłączenia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30019" y="1708220"/>
            <a:ext cx="9520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Należy przypomnieć, że ustawa z dnia 3 kwietnia 2020 r. o szczególnych rozwiązaniach wspierających realizację programów operacyjnych w związku z wystąpieniem COVID-19 wyłącza stosowanie art. 190 ustawy z dnia 27 sierpnia 2009 r. o finansach publicznych, który reguluje termin przekazania wniosku o płatność, w przypadku gdy beneficjentem projektu finansowanego ze środków europejskich jest jednostka sektora finansów publicznych (art. 26). </a:t>
            </a:r>
          </a:p>
        </p:txBody>
      </p:sp>
      <p:sp>
        <p:nvSpPr>
          <p:cNvPr id="5" name="Strzałka w dół 4"/>
          <p:cNvSpPr/>
          <p:nvPr/>
        </p:nvSpPr>
        <p:spPr>
          <a:xfrm>
            <a:off x="5466302" y="3223174"/>
            <a:ext cx="281354" cy="49236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989572" y="3878444"/>
            <a:ext cx="7234813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Art. 26. W przypadku, gdy beneficjentem projektu finansowanego ze środków europejskich jest jednostka sektora finansów publicznych, termin, o którym mowa w art. 190 ustawy z dnia 27 sierpnia 2009 r. o finansach publicznych, ulega wydłużeniu o 3 miesiące.</a:t>
            </a:r>
          </a:p>
        </p:txBody>
      </p:sp>
    </p:spTree>
    <p:extLst>
      <p:ext uri="{BB962C8B-B14F-4D97-AF65-F5344CB8AC3E}">
        <p14:creationId xmlns:p14="http://schemas.microsoft.com/office/powerpoint/2010/main" val="266800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014505" y="2461844"/>
            <a:ext cx="60189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Wskaźnik rezultatu - Liczba osób, które uzyskały kwalifikacje po opuszczeniu programu - w ujęciu kumulatywnym</a:t>
            </a:r>
          </a:p>
        </p:txBody>
      </p:sp>
    </p:spTree>
    <p:extLst>
      <p:ext uri="{BB962C8B-B14F-4D97-AF65-F5344CB8AC3E}">
        <p14:creationId xmlns:p14="http://schemas.microsoft.com/office/powerpoint/2010/main" val="916863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29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557494" y="1376624"/>
            <a:ext cx="908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odniesieniu do Państwa uwag do sposobu monitorowania wskaźników rezultatu, dotyczących uzyskanych przez uczestników kwalifikacji – zgodnie ze stanem wdrażania RPO WL na dzień 31.10.2020 r. stopień osiągnięcia przedmiotowych wskaźników przedstawia się następująco: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69099" y="2617279"/>
            <a:ext cx="199962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Wartość docelowa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(2023) RPO WL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124280" y="2504285"/>
            <a:ext cx="2713055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Procent osiągnięcia wskaźnika na podstawie WNP oraz danych dot. uczestników projektów (2023)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11983" y="3374044"/>
            <a:ext cx="314513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/>
              <a:t>Liczba osób, które uzyskały kwalifikacje po opuszczeniu programu dla</a:t>
            </a:r>
            <a:r>
              <a:rPr lang="pl-PL" sz="1400" dirty="0"/>
              <a:t>: </a:t>
            </a:r>
          </a:p>
          <a:p>
            <a:r>
              <a:rPr lang="pl-PL" sz="1400" dirty="0"/>
              <a:t>Liczba osób bezrobotnych, w tym długotrwale bezrobotnych, objętych wsparciem w programie (C)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481565" y="3774154"/>
            <a:ext cx="10751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32,00 %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634017" y="3774154"/>
            <a:ext cx="136573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55,25 %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3788228" y="3858790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5400000">
            <a:off x="4777992" y="3341909"/>
            <a:ext cx="406958" cy="2654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6429265" y="3838830"/>
            <a:ext cx="482321" cy="200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5400000">
            <a:off x="8113406" y="3370091"/>
            <a:ext cx="406958" cy="2654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6481187" y="3432237"/>
            <a:ext cx="44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41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42F4A3DE-3828-4754-8217-DF7F80F37EE7}"/>
              </a:ext>
            </a:extLst>
          </p:cNvPr>
          <p:cNvSpPr txBox="1"/>
          <p:nvPr/>
        </p:nvSpPr>
        <p:spPr>
          <a:xfrm>
            <a:off x="1905742" y="2081587"/>
            <a:ext cx="7408241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uczestnicy kwalifikowani do projektu na podstawie oświadczeń – </a:t>
            </a:r>
            <a:r>
              <a:rPr lang="pl-PL" sz="2000" u="sng" dirty="0"/>
              <a:t>dotyczy osób długotrwale bezrobotnych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CC4EA1-CB9D-42C8-A3FE-449DB8F9F553}"/>
              </a:ext>
            </a:extLst>
          </p:cNvPr>
          <p:cNvSpPr txBox="1"/>
          <p:nvPr/>
        </p:nvSpPr>
        <p:spPr>
          <a:xfrm>
            <a:off x="1905743" y="3022864"/>
            <a:ext cx="740824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sz="2000" dirty="0"/>
              <a:t>część uczestników w dniu rozpoczęcia udziału w projekcie miało odprowadzane składki ZUS – zatrudnienie było krótkotrwałe, incydentalne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A994F5-50AB-4829-967E-424BA87ACC1A}"/>
              </a:ext>
            </a:extLst>
          </p:cNvPr>
          <p:cNvSpPr txBox="1"/>
          <p:nvPr/>
        </p:nvSpPr>
        <p:spPr>
          <a:xfrm>
            <a:off x="3792229" y="1324977"/>
            <a:ext cx="496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AUDYT ETO - </a:t>
            </a:r>
            <a:r>
              <a:rPr lang="pl-PL" sz="2800" dirty="0"/>
              <a:t>wyniki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D995098-0042-40AF-89C1-1A24D0CC44AB}"/>
              </a:ext>
            </a:extLst>
          </p:cNvPr>
          <p:cNvSpPr txBox="1"/>
          <p:nvPr/>
        </p:nvSpPr>
        <p:spPr>
          <a:xfrm>
            <a:off x="1905742" y="4271918"/>
            <a:ext cx="7408241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/>
              <a:t>NIEKWALIFIKOWALNI - bo na dzień przystąpienia do projektu osoby nie były bezrobotne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3</a:t>
            </a:fld>
            <a:endParaRPr lang="pl-PL"/>
          </a:p>
        </p:txBody>
      </p:sp>
      <p:sp>
        <p:nvSpPr>
          <p:cNvPr id="3" name="Strzałka w prawo 2"/>
          <p:cNvSpPr/>
          <p:nvPr/>
        </p:nvSpPr>
        <p:spPr>
          <a:xfrm>
            <a:off x="834013" y="2335502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834013" y="3430667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834013" y="4587388"/>
            <a:ext cx="482321" cy="200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30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307770" y="1717051"/>
            <a:ext cx="703887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Biorąc pod uwagę stan realizacji wspomnianego wskaźnika po 6 latach wdrażania projektów – istnieje ryzyko nieosiągnięcia go na zakładanym poziomie.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43813" y="3436536"/>
            <a:ext cx="556678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 uwagi na powyższe kwestia założenia prawidłowej wartości docelowej ww. wskaźnika jest kluczowa już na etapie oceny merytorycznie wniosku o dofinansowanie.  </a:t>
            </a:r>
          </a:p>
        </p:txBody>
      </p:sp>
      <p:sp>
        <p:nvSpPr>
          <p:cNvPr id="5" name="Strzałka w prawo 4"/>
          <p:cNvSpPr/>
          <p:nvPr/>
        </p:nvSpPr>
        <p:spPr>
          <a:xfrm rot="5400000">
            <a:off x="5397847" y="2905734"/>
            <a:ext cx="593266" cy="26544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254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31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662814" y="984331"/>
            <a:ext cx="659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Województwo Lubelskie na III miejscu w Polsce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7020" y="1858775"/>
            <a:ext cx="83803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Wykorzystanie dodatkowych środków z rezerwy Funduszu Pracy na realizację zadań o których mowa w art.15zzb, 15zzc i 15zze ustawy z dnia 2 marca 2020 r. </a:t>
            </a:r>
            <a:r>
              <a:rPr lang="pl-PL" sz="1600" i="1" dirty="0"/>
              <a:t>o szczególnych rozwiązaniach związanych z zapobieganiem, przeciwdziałaniem i zwalczaniem COVID-19, innych chorób zakaźnych oraz wywołanych nimi sytuacji kryzysowych </a:t>
            </a:r>
            <a:r>
              <a:rPr lang="pl-PL" sz="1600" dirty="0"/>
              <a:t>(Dz. U. 2020, poz. 374 z </a:t>
            </a:r>
            <a:r>
              <a:rPr lang="pl-PL" sz="1600" dirty="0" err="1"/>
              <a:t>późn</a:t>
            </a:r>
            <a:r>
              <a:rPr lang="pl-PL" sz="1600" dirty="0"/>
              <a:t>. zm.)  w 2020 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41643" y="2159917"/>
            <a:ext cx="216039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118 000 000,00 PLN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2778369" y="2244555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1643" y="3285029"/>
            <a:ext cx="216039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27 000 000,00 PLN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2778369" y="3369135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537020" y="3299886"/>
            <a:ext cx="83803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Zgłoszone zapotrzebowanie na dodatkowe środki w 2021 r.</a:t>
            </a:r>
          </a:p>
        </p:txBody>
      </p:sp>
      <p:sp>
        <p:nvSpPr>
          <p:cNvPr id="11" name="Strzałka w dół 10"/>
          <p:cNvSpPr/>
          <p:nvPr/>
        </p:nvSpPr>
        <p:spPr>
          <a:xfrm>
            <a:off x="7455877" y="3897422"/>
            <a:ext cx="180870" cy="34164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537020" y="4328771"/>
            <a:ext cx="83803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Na tym etapie zapewnienie dodatkowych środków stoi po stronie Instytucji Zarządzającej.</a:t>
            </a:r>
          </a:p>
        </p:txBody>
      </p:sp>
    </p:spTree>
    <p:extLst>
      <p:ext uri="{BB962C8B-B14F-4D97-AF65-F5344CB8AC3E}">
        <p14:creationId xmlns:p14="http://schemas.microsoft.com/office/powerpoint/2010/main" val="53960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32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336053" y="1099905"/>
            <a:ext cx="501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Podsumowanie wykonania – rok 2020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29471" y="2069960"/>
            <a:ext cx="1029956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Większość środków została wykorzystana, zgodnie z szacowanym przez Państwa zapotrzebowaniem. W kilku  powiatach wystąpiły oszczędności, które zostaną wykorzystane w roku 2021. 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07063" y="3271407"/>
            <a:ext cx="693336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ramach RPO WL w 2020 roku wsparcie otrzymało blisko </a:t>
            </a:r>
            <a:r>
              <a:rPr lang="pl-PL" b="1" u="sng" dirty="0">
                <a:solidFill>
                  <a:schemeClr val="bg1"/>
                </a:solidFill>
              </a:rPr>
              <a:t>25 tysięcy </a:t>
            </a:r>
            <a:r>
              <a:rPr lang="pl-PL" b="1" dirty="0">
                <a:solidFill>
                  <a:schemeClr val="bg1"/>
                </a:solidFill>
              </a:rPr>
              <a:t>pracowników. </a:t>
            </a:r>
          </a:p>
        </p:txBody>
      </p:sp>
    </p:spTree>
    <p:extLst>
      <p:ext uri="{BB962C8B-B14F-4D97-AF65-F5344CB8AC3E}">
        <p14:creationId xmlns:p14="http://schemas.microsoft.com/office/powerpoint/2010/main" val="4032865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706898" y="2431700"/>
            <a:ext cx="50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accent6"/>
                </a:solidFill>
              </a:rPr>
              <a:t>Dziękujemy za uwagę!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33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9D2CABC-141E-4908-944B-DB854E069093}"/>
              </a:ext>
            </a:extLst>
          </p:cNvPr>
          <p:cNvSpPr txBox="1"/>
          <p:nvPr/>
        </p:nvSpPr>
        <p:spPr>
          <a:xfrm>
            <a:off x="4532615" y="1183992"/>
            <a:ext cx="2875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STANOWISKO ETO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32E7E1F-8EE9-4534-BDAA-4AC2D8C097B3}"/>
              </a:ext>
            </a:extLst>
          </p:cNvPr>
          <p:cNvSpPr txBox="1"/>
          <p:nvPr/>
        </p:nvSpPr>
        <p:spPr>
          <a:xfrm>
            <a:off x="2163720" y="2008144"/>
            <a:ext cx="64468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oświadczenie uczestników </a:t>
            </a:r>
            <a:r>
              <a:rPr lang="pl-PL" b="1" dirty="0">
                <a:solidFill>
                  <a:schemeClr val="tx1"/>
                </a:solidFill>
              </a:rPr>
              <a:t>nie jest wystarczające </a:t>
            </a:r>
            <a:r>
              <a:rPr lang="pl-PL" dirty="0"/>
              <a:t>do potwierdzenia kwalifikowalności uczestnictwa w projekcie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5F97C3-315A-4DAC-B728-6D4146BE4F33}"/>
              </a:ext>
            </a:extLst>
          </p:cNvPr>
          <p:cNvSpPr txBox="1"/>
          <p:nvPr/>
        </p:nvSpPr>
        <p:spPr>
          <a:xfrm>
            <a:off x="2163720" y="2829404"/>
            <a:ext cx="644688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konieczność weryfikacji kwalifikowalności w oparciu o </a:t>
            </a:r>
            <a:r>
              <a:rPr lang="pl-PL" b="1" dirty="0">
                <a:solidFill>
                  <a:schemeClr val="tx1"/>
                </a:solidFill>
              </a:rPr>
              <a:t>dane ZUS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- Raport ZUS–U1 oraz Raport ZUS-U2 – potwierdzenie dokonanej weryfikacji w systemie</a:t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D4405A-2442-4FF4-BD8A-6C6C7F672FA2}"/>
              </a:ext>
            </a:extLst>
          </p:cNvPr>
          <p:cNvSpPr txBox="1"/>
          <p:nvPr/>
        </p:nvSpPr>
        <p:spPr>
          <a:xfrm>
            <a:off x="2163720" y="4204662"/>
            <a:ext cx="64468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konieczność </a:t>
            </a:r>
            <a:r>
              <a:rPr lang="pl-PL" b="1" dirty="0">
                <a:solidFill>
                  <a:schemeClr val="tx1"/>
                </a:solidFill>
              </a:rPr>
              <a:t>„edukowania” </a:t>
            </a:r>
            <a:r>
              <a:rPr lang="pl-PL" dirty="0"/>
              <a:t>uczestników o kryteriach kwalifikowalności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4</a:t>
            </a:fld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1095268" y="4427799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095269" y="2231281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096930" y="3329540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32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C7E6EEC-0596-4C24-AE39-40F4182DF876}"/>
              </a:ext>
            </a:extLst>
          </p:cNvPr>
          <p:cNvSpPr txBox="1"/>
          <p:nvPr/>
        </p:nvSpPr>
        <p:spPr>
          <a:xfrm>
            <a:off x="4320520" y="1053353"/>
            <a:ext cx="2840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Działania IK EFS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71A678B-0C11-4460-AFDA-39CAE862CC4E}"/>
              </a:ext>
            </a:extLst>
          </p:cNvPr>
          <p:cNvSpPr txBox="1"/>
          <p:nvPr/>
        </p:nvSpPr>
        <p:spPr>
          <a:xfrm>
            <a:off x="1410205" y="3234638"/>
            <a:ext cx="907440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Rekomendacja IK EFS, aby nie rozszerzać kryteriów uczestnictwa ponad te wymagane  w </a:t>
            </a:r>
            <a:r>
              <a:rPr lang="pl-PL" sz="2400" dirty="0" err="1"/>
              <a:t>SzOOP</a:t>
            </a:r>
            <a:r>
              <a:rPr lang="pl-PL" sz="2400" dirty="0"/>
              <a:t> – oprócz oświadczenia powinna być dokonana weryfikacja w oparciu o Raporty ZUS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A4E7D54-0725-45CF-88B5-FAE9BF2B039A}"/>
              </a:ext>
            </a:extLst>
          </p:cNvPr>
          <p:cNvSpPr txBox="1"/>
          <p:nvPr/>
        </p:nvSpPr>
        <p:spPr>
          <a:xfrm>
            <a:off x="1410204" y="1554690"/>
            <a:ext cx="9074407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Wdrożenie rozwiązania</a:t>
            </a:r>
            <a:r>
              <a:rPr lang="pl-PL" dirty="0"/>
              <a:t> </a:t>
            </a:r>
            <a:r>
              <a:rPr lang="pl-PL" sz="2400" dirty="0"/>
              <a:t>– zaświadczenia w miejsce oświadczeń (dotyczy jedynie kwestii statusu na rynku pracy) – PUP nie będzie to rozwiązanie dotyczyć, ponieważ macie Państwo dostęp do Raportów z ZUS i weryfikacji możecie dokonać sami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2BF9769-BFB4-49D1-9BF6-5273992DFD47}"/>
              </a:ext>
            </a:extLst>
          </p:cNvPr>
          <p:cNvSpPr txBox="1"/>
          <p:nvPr/>
        </p:nvSpPr>
        <p:spPr>
          <a:xfrm>
            <a:off x="1410205" y="4545255"/>
            <a:ext cx="907440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IK planuje zmianę w </a:t>
            </a:r>
            <a:r>
              <a:rPr lang="pl-PL" sz="2400" i="1" dirty="0"/>
              <a:t>Wytycznych w zakresie kwalifikowalności wydatków…. Od dnia 01.01.2021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5</a:t>
            </a:fld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656492" y="2240599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656491" y="3358597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656491" y="4400511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38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EC88767-0826-4148-8024-0849073EC5F1}"/>
              </a:ext>
            </a:extLst>
          </p:cNvPr>
          <p:cNvSpPr txBox="1"/>
          <p:nvPr/>
        </p:nvSpPr>
        <p:spPr>
          <a:xfrm>
            <a:off x="833761" y="2511308"/>
            <a:ext cx="1052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Procedowane zmiany legislacyjne w zakresie COVID-19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7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9EBEA1D-EE2B-4BA0-B6DE-DFF918F1FA9D}"/>
              </a:ext>
            </a:extLst>
          </p:cNvPr>
          <p:cNvSpPr txBox="1"/>
          <p:nvPr/>
        </p:nvSpPr>
        <p:spPr>
          <a:xfrm>
            <a:off x="3582286" y="911327"/>
            <a:ext cx="4397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Specustawa Funduszowa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03D6B9-DFD5-405E-8573-1362292B8204}"/>
              </a:ext>
            </a:extLst>
          </p:cNvPr>
          <p:cNvSpPr txBox="1"/>
          <p:nvPr/>
        </p:nvSpPr>
        <p:spPr>
          <a:xfrm>
            <a:off x="2129266" y="1729370"/>
            <a:ext cx="844159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Podstawa nadzwyczajnych działań dotyczących przeciwdziałania epidemii COVID-19 w obszarze realizacji projektów UE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3EEDB68-C979-4976-BBD5-706CFA958D3C}"/>
              </a:ext>
            </a:extLst>
          </p:cNvPr>
          <p:cNvSpPr txBox="1"/>
          <p:nvPr/>
        </p:nvSpPr>
        <p:spPr>
          <a:xfrm>
            <a:off x="2129265" y="3111314"/>
            <a:ext cx="84416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Obowiązuje do końca </a:t>
            </a:r>
            <a:r>
              <a:rPr lang="pl-PL" sz="2400" u="sng" dirty="0"/>
              <a:t>tego</a:t>
            </a:r>
            <a:r>
              <a:rPr lang="pl-PL" sz="2400" dirty="0"/>
              <a:t> roku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041260-94CB-40A0-A793-86EBEA01E2BD}"/>
              </a:ext>
            </a:extLst>
          </p:cNvPr>
          <p:cNvSpPr txBox="1"/>
          <p:nvPr/>
        </p:nvSpPr>
        <p:spPr>
          <a:xfrm>
            <a:off x="2129266" y="4023348"/>
            <a:ext cx="844159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W trakcie procedowania nowelizacja ustawy – m.in. przedłużenie obowiązywania części przepisów do 2023 r.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7</a:t>
            </a:fld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1197427" y="2044840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1197428" y="3242118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1197428" y="4338818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5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C4E5209-57C0-4366-A09B-917F82578928}"/>
              </a:ext>
            </a:extLst>
          </p:cNvPr>
          <p:cNvSpPr txBox="1"/>
          <p:nvPr/>
        </p:nvSpPr>
        <p:spPr>
          <a:xfrm>
            <a:off x="1287102" y="1036271"/>
            <a:ext cx="953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Art.13 specustawy funduszowej dot. wydłużenia terminów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1C5DA9C-E866-4904-976E-CC03421CE081}"/>
              </a:ext>
            </a:extLst>
          </p:cNvPr>
          <p:cNvSpPr txBox="1"/>
          <p:nvPr/>
        </p:nvSpPr>
        <p:spPr>
          <a:xfrm>
            <a:off x="1672769" y="1949180"/>
            <a:ext cx="895838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dodatkowe terminy na mocy art.13 specustawy funduszowej ulegają wydłużeniu i są doliczane odrębnie do terminów wynikających z harmonogramów płatności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E52AE5D-966F-4DA4-BE58-BBE958FF3D29}"/>
              </a:ext>
            </a:extLst>
          </p:cNvPr>
          <p:cNvSpPr txBox="1"/>
          <p:nvPr/>
        </p:nvSpPr>
        <p:spPr>
          <a:xfrm>
            <a:off x="1672768" y="3046755"/>
            <a:ext cx="895838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nowe terminy liczone są w dniach kalendarzowych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2ACD6D3-6E11-4EF2-9A9E-E773FFD32C89}"/>
              </a:ext>
            </a:extLst>
          </p:cNvPr>
          <p:cNvSpPr txBox="1"/>
          <p:nvPr/>
        </p:nvSpPr>
        <p:spPr>
          <a:xfrm>
            <a:off x="1672769" y="3890698"/>
            <a:ext cx="8958387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z</a:t>
            </a:r>
            <a:r>
              <a:rPr lang="pl-PL" sz="2000" dirty="0"/>
              <a:t>wrot niewykorzystanych środków również przebiega na dotychczasowych zasadach tj. niezależnie od wydłużonego terminu zakończenia projektu (90 dni), należy dodatkowo uwzględnić czas na zwrot środków</a:t>
            </a:r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8</a:t>
            </a:fld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986411" y="2201794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986412" y="3140535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986412" y="4329279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44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5B0240F-3384-49B8-A041-C01D3C8B006E}"/>
              </a:ext>
            </a:extLst>
          </p:cNvPr>
          <p:cNvSpPr txBox="1"/>
          <p:nvPr/>
        </p:nvSpPr>
        <p:spPr>
          <a:xfrm>
            <a:off x="721202" y="1121318"/>
            <a:ext cx="1080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Art. 4 lub 12 specustawy funduszowej dot. warunków realizacji projektu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8EE2D8-71E4-4602-B6ED-227891193482}"/>
              </a:ext>
            </a:extLst>
          </p:cNvPr>
          <p:cNvSpPr txBox="1"/>
          <p:nvPr/>
        </p:nvSpPr>
        <p:spPr>
          <a:xfrm>
            <a:off x="1413469" y="1903648"/>
            <a:ext cx="925813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ocena danego przypadku w sposób indywidualny i pogłębiony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0265202-599C-4145-93AF-0B0748646AE5}"/>
              </a:ext>
            </a:extLst>
          </p:cNvPr>
          <p:cNvSpPr txBox="1"/>
          <p:nvPr/>
        </p:nvSpPr>
        <p:spPr>
          <a:xfrm>
            <a:off x="1413469" y="3353634"/>
            <a:ext cx="92581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obiektywna ocena przesłanek uzasadniających wpływ epidemii na brak możliwości prawidłowej realizacji projektu  - przyczyny niezależne od beneficjenta (siła wyższa)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14D1385-15AD-4489-B0E6-267C70FDB7E3}"/>
              </a:ext>
            </a:extLst>
          </p:cNvPr>
          <p:cNvSpPr txBox="1"/>
          <p:nvPr/>
        </p:nvSpPr>
        <p:spPr>
          <a:xfrm>
            <a:off x="1413469" y="2480580"/>
            <a:ext cx="92581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podjęcie odpowiednich środków zaradczych umożliwiających kontynuację projektu zachowując w miarę możliwości efektywność interwencji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F260D7-F1EC-44B9-B7D2-9325B8B4BD2F}"/>
              </a:ext>
            </a:extLst>
          </p:cNvPr>
          <p:cNvSpPr txBox="1"/>
          <p:nvPr/>
        </p:nvSpPr>
        <p:spPr>
          <a:xfrm>
            <a:off x="1413469" y="4226688"/>
            <a:ext cx="925813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postulat zmniejszenia jednego parametru projektu powinien być poprzedzony analizą wpływu na pozostałe zmienne (np. budżet</a:t>
            </a:r>
            <a:r>
              <a:rPr lang="pl-PL" dirty="0"/>
              <a:t>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F2AA-0F08-4470-A600-C2BB4125DC24}" type="slidenum">
              <a:rPr lang="pl-PL" smtClean="0"/>
              <a:t>9</a:t>
            </a:fld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717850" y="2003675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717851" y="2734495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717852" y="3607549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717853" y="4480603"/>
            <a:ext cx="482321" cy="2000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472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2230</Words>
  <Application>Microsoft Office PowerPoint</Application>
  <PresentationFormat>Panoramiczny</PresentationFormat>
  <Paragraphs>189</Paragraphs>
  <Slides>33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Wingdings</vt:lpstr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Blajerski</dc:creator>
  <cp:lastModifiedBy>Joanna Skórko</cp:lastModifiedBy>
  <cp:revision>82</cp:revision>
  <cp:lastPrinted>2020-12-10T08:11:52Z</cp:lastPrinted>
  <dcterms:created xsi:type="dcterms:W3CDTF">2019-10-24T12:44:42Z</dcterms:created>
  <dcterms:modified xsi:type="dcterms:W3CDTF">2020-12-10T13:25:17Z</dcterms:modified>
</cp:coreProperties>
</file>