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450" r:id="rId2"/>
    <p:sldId id="541" r:id="rId3"/>
    <p:sldId id="542" r:id="rId4"/>
    <p:sldId id="543" r:id="rId5"/>
    <p:sldId id="545" r:id="rId6"/>
    <p:sldId id="546" r:id="rId7"/>
    <p:sldId id="547" r:id="rId8"/>
    <p:sldId id="548" r:id="rId9"/>
    <p:sldId id="551" r:id="rId10"/>
    <p:sldId id="552" r:id="rId11"/>
    <p:sldId id="549" r:id="rId12"/>
    <p:sldId id="550" r:id="rId13"/>
    <p:sldId id="554" r:id="rId14"/>
    <p:sldId id="559" r:id="rId15"/>
    <p:sldId id="556" r:id="rId16"/>
    <p:sldId id="557" r:id="rId17"/>
    <p:sldId id="558" r:id="rId18"/>
    <p:sldId id="560" r:id="rId19"/>
    <p:sldId id="544" r:id="rId20"/>
    <p:sldId id="561" r:id="rId21"/>
    <p:sldId id="532" r:id="rId22"/>
    <p:sldId id="509" r:id="rId23"/>
    <p:sldId id="533" r:id="rId24"/>
    <p:sldId id="562" r:id="rId25"/>
    <p:sldId id="534" r:id="rId26"/>
    <p:sldId id="538" r:id="rId27"/>
    <p:sldId id="515" r:id="rId28"/>
    <p:sldId id="530" r:id="rId29"/>
    <p:sldId id="514" r:id="rId30"/>
    <p:sldId id="539" r:id="rId31"/>
    <p:sldId id="540" r:id="rId32"/>
    <p:sldId id="528" r:id="rId33"/>
    <p:sldId id="529" r:id="rId34"/>
    <p:sldId id="513" r:id="rId35"/>
    <p:sldId id="531" r:id="rId36"/>
    <p:sldId id="537" r:id="rId37"/>
  </p:sldIdLst>
  <p:sldSz cx="9144000" cy="6858000" type="screen4x3"/>
  <p:notesSz cx="6797675" cy="987425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kcja domyślna" id="{BC9EEB2C-C9BF-4C6C-9A39-9633D5438789}">
          <p14:sldIdLst>
            <p14:sldId id="450"/>
            <p14:sldId id="541"/>
            <p14:sldId id="542"/>
            <p14:sldId id="543"/>
            <p14:sldId id="545"/>
            <p14:sldId id="546"/>
            <p14:sldId id="547"/>
            <p14:sldId id="548"/>
            <p14:sldId id="551"/>
            <p14:sldId id="552"/>
            <p14:sldId id="549"/>
            <p14:sldId id="550"/>
            <p14:sldId id="554"/>
            <p14:sldId id="559"/>
            <p14:sldId id="556"/>
            <p14:sldId id="557"/>
            <p14:sldId id="558"/>
            <p14:sldId id="560"/>
            <p14:sldId id="544"/>
            <p14:sldId id="561"/>
            <p14:sldId id="532"/>
            <p14:sldId id="509"/>
            <p14:sldId id="533"/>
            <p14:sldId id="562"/>
            <p14:sldId id="534"/>
            <p14:sldId id="538"/>
          </p14:sldIdLst>
        </p14:section>
        <p14:section name="Sekcja bez tytułu" id="{7125BC01-2931-42EA-9478-2C428DF0C822}">
          <p14:sldIdLst>
            <p14:sldId id="515"/>
            <p14:sldId id="530"/>
            <p14:sldId id="514"/>
            <p14:sldId id="539"/>
            <p14:sldId id="540"/>
            <p14:sldId id="528"/>
            <p14:sldId id="529"/>
            <p14:sldId id="513"/>
            <p14:sldId id="531"/>
            <p14:sldId id="5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49"/>
    <a:srgbClr val="969696"/>
    <a:srgbClr val="E46C0A"/>
    <a:srgbClr val="FFFFFF"/>
    <a:srgbClr val="E03E31"/>
    <a:srgbClr val="009900"/>
    <a:srgbClr val="00CC00"/>
    <a:srgbClr val="33CC33"/>
    <a:srgbClr val="6666FF"/>
    <a:srgbClr val="C2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68" autoAdjust="0"/>
    <p:restoredTop sz="94645" autoAdjust="0"/>
  </p:normalViewPr>
  <p:slideViewPr>
    <p:cSldViewPr>
      <p:cViewPr varScale="1">
        <p:scale>
          <a:sx n="109" d="100"/>
          <a:sy n="109" d="100"/>
        </p:scale>
        <p:origin x="2280" y="102"/>
      </p:cViewPr>
      <p:guideLst>
        <p:guide orient="horz" pos="2160"/>
        <p:guide pos="2880"/>
      </p:guideLst>
    </p:cSldViewPr>
  </p:slideViewPr>
  <p:outlineViewPr>
    <p:cViewPr>
      <p:scale>
        <a:sx n="33" d="100"/>
        <a:sy n="33" d="100"/>
      </p:scale>
      <p:origin x="0" y="24720"/>
    </p:cViewPr>
  </p:outlineViewPr>
  <p:notesTextViewPr>
    <p:cViewPr>
      <p:scale>
        <a:sx n="1" d="1"/>
        <a:sy n="1" d="1"/>
      </p:scale>
      <p:origin x="0" y="0"/>
    </p:cViewPr>
  </p:notesTextViewPr>
  <p:notesViewPr>
    <p:cSldViewPr>
      <p:cViewPr varScale="1">
        <p:scale>
          <a:sx n="70" d="100"/>
          <a:sy n="70" d="100"/>
        </p:scale>
        <p:origin x="-2814" y="-90"/>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1" y="5"/>
            <a:ext cx="2946400" cy="494266"/>
          </a:xfrm>
          <a:prstGeom prst="rect">
            <a:avLst/>
          </a:prstGeom>
          <a:noFill/>
          <a:ln>
            <a:noFill/>
          </a:ln>
        </p:spPr>
        <p:txBody>
          <a:bodyPr vert="horz" wrap="square" lIns="92687" tIns="46344" rIns="92687" bIns="46344" numCol="1" anchor="t"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3" name="Symbol zastępczy daty 2"/>
          <p:cNvSpPr>
            <a:spLocks noGrp="1"/>
          </p:cNvSpPr>
          <p:nvPr>
            <p:ph type="dt" sz="quarter" idx="1"/>
          </p:nvPr>
        </p:nvSpPr>
        <p:spPr bwMode="auto">
          <a:xfrm>
            <a:off x="3849690" y="5"/>
            <a:ext cx="2946400" cy="494266"/>
          </a:xfrm>
          <a:prstGeom prst="rect">
            <a:avLst/>
          </a:prstGeom>
          <a:noFill/>
          <a:ln>
            <a:noFill/>
          </a:ln>
        </p:spPr>
        <p:txBody>
          <a:bodyPr vert="horz" wrap="square" lIns="92687" tIns="46344" rIns="92687" bIns="46344" numCol="1" anchor="t" anchorCtr="0" compatLnSpc="1">
            <a:prstTxWarp prst="textNoShape">
              <a:avLst/>
            </a:prstTxWarp>
          </a:bodyPr>
          <a:lstStyle>
            <a:lvl1pPr algn="r" defTabSz="920750" eaLnBrk="1" hangingPunct="1">
              <a:defRPr sz="1200">
                <a:cs typeface="Arial" charset="0"/>
              </a:defRPr>
            </a:lvl1pPr>
          </a:lstStyle>
          <a:p>
            <a:pPr>
              <a:defRPr/>
            </a:pPr>
            <a:fld id="{FC03042F-7799-4672-8798-92F57184DEFA}" type="datetimeFigureOut">
              <a:rPr lang="pl-PL" altLang="pl-PL"/>
              <a:pPr>
                <a:defRPr/>
              </a:pPr>
              <a:t>14.12.2020</a:t>
            </a:fld>
            <a:endParaRPr lang="pl-PL" altLang="pl-PL"/>
          </a:p>
        </p:txBody>
      </p:sp>
      <p:sp>
        <p:nvSpPr>
          <p:cNvPr id="4" name="Symbol zastępczy stopki 3"/>
          <p:cNvSpPr>
            <a:spLocks noGrp="1"/>
          </p:cNvSpPr>
          <p:nvPr>
            <p:ph type="ftr" sz="quarter" idx="2"/>
          </p:nvPr>
        </p:nvSpPr>
        <p:spPr bwMode="auto">
          <a:xfrm>
            <a:off x="1" y="9378409"/>
            <a:ext cx="2946400" cy="494264"/>
          </a:xfrm>
          <a:prstGeom prst="rect">
            <a:avLst/>
          </a:prstGeom>
          <a:noFill/>
          <a:ln>
            <a:noFill/>
          </a:ln>
        </p:spPr>
        <p:txBody>
          <a:bodyPr vert="horz" wrap="square" lIns="92687" tIns="46344" rIns="92687" bIns="46344" numCol="1" anchor="b"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5" name="Symbol zastępczy numeru slajdu 4"/>
          <p:cNvSpPr>
            <a:spLocks noGrp="1"/>
          </p:cNvSpPr>
          <p:nvPr>
            <p:ph type="sldNum" sz="quarter" idx="3"/>
          </p:nvPr>
        </p:nvSpPr>
        <p:spPr bwMode="auto">
          <a:xfrm>
            <a:off x="3849690" y="9378409"/>
            <a:ext cx="2946400" cy="494264"/>
          </a:xfrm>
          <a:prstGeom prst="rect">
            <a:avLst/>
          </a:prstGeom>
          <a:noFill/>
          <a:ln>
            <a:noFill/>
          </a:ln>
        </p:spPr>
        <p:txBody>
          <a:bodyPr vert="horz" wrap="square" lIns="92687" tIns="46344" rIns="92687" bIns="46344" numCol="1" anchor="b" anchorCtr="0" compatLnSpc="1">
            <a:prstTxWarp prst="textNoShape">
              <a:avLst/>
            </a:prstTxWarp>
          </a:bodyPr>
          <a:lstStyle>
            <a:lvl1pPr algn="r" defTabSz="920750" eaLnBrk="1" hangingPunct="1">
              <a:defRPr sz="1200"/>
            </a:lvl1pPr>
          </a:lstStyle>
          <a:p>
            <a:pPr>
              <a:defRPr/>
            </a:pPr>
            <a:fld id="{160F0A43-17CD-4F3D-B39E-C4A25C3110E8}" type="slidenum">
              <a:rPr lang="pl-PL" altLang="pl-PL"/>
              <a:pPr>
                <a:defRPr/>
              </a:pPr>
              <a:t>‹#›</a:t>
            </a:fld>
            <a:endParaRPr lang="pl-PL" altLang="pl-PL"/>
          </a:p>
        </p:txBody>
      </p:sp>
    </p:spTree>
    <p:extLst>
      <p:ext uri="{BB962C8B-B14F-4D97-AF65-F5344CB8AC3E}">
        <p14:creationId xmlns:p14="http://schemas.microsoft.com/office/powerpoint/2010/main" val="2095586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1" y="5"/>
            <a:ext cx="2946400" cy="494266"/>
          </a:xfrm>
          <a:prstGeom prst="rect">
            <a:avLst/>
          </a:prstGeom>
          <a:noFill/>
          <a:ln>
            <a:noFill/>
          </a:ln>
        </p:spPr>
        <p:txBody>
          <a:bodyPr vert="horz" wrap="square" lIns="92687" tIns="46344" rIns="92687" bIns="46344" numCol="1" anchor="t"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3" name="Symbol zastępczy daty 2"/>
          <p:cNvSpPr>
            <a:spLocks noGrp="1"/>
          </p:cNvSpPr>
          <p:nvPr>
            <p:ph type="dt" idx="1"/>
          </p:nvPr>
        </p:nvSpPr>
        <p:spPr bwMode="auto">
          <a:xfrm>
            <a:off x="3849690" y="5"/>
            <a:ext cx="2946400" cy="494266"/>
          </a:xfrm>
          <a:prstGeom prst="rect">
            <a:avLst/>
          </a:prstGeom>
          <a:noFill/>
          <a:ln>
            <a:noFill/>
          </a:ln>
        </p:spPr>
        <p:txBody>
          <a:bodyPr vert="horz" wrap="square" lIns="92687" tIns="46344" rIns="92687" bIns="46344" numCol="1" anchor="t" anchorCtr="0" compatLnSpc="1">
            <a:prstTxWarp prst="textNoShape">
              <a:avLst/>
            </a:prstTxWarp>
          </a:bodyPr>
          <a:lstStyle>
            <a:lvl1pPr algn="r" defTabSz="920750" eaLnBrk="1" hangingPunct="1">
              <a:defRPr sz="1200">
                <a:cs typeface="Arial" charset="0"/>
              </a:defRPr>
            </a:lvl1pPr>
          </a:lstStyle>
          <a:p>
            <a:pPr>
              <a:defRPr/>
            </a:pPr>
            <a:fld id="{DF689E01-4AA3-47BD-823D-999C89DD5A4B}" type="datetimeFigureOut">
              <a:rPr lang="pl-PL" altLang="pl-PL"/>
              <a:pPr>
                <a:defRPr/>
              </a:pPr>
              <a:t>14.12.2020</a:t>
            </a:fld>
            <a:endParaRPr lang="pl-PL" altLang="pl-PL"/>
          </a:p>
        </p:txBody>
      </p:sp>
      <p:sp>
        <p:nvSpPr>
          <p:cNvPr id="4" name="Symbol zastępczy obrazu slajdu 3"/>
          <p:cNvSpPr>
            <a:spLocks noGrp="1" noRot="1" noChangeAspect="1"/>
          </p:cNvSpPr>
          <p:nvPr>
            <p:ph type="sldImg" idx="2"/>
          </p:nvPr>
        </p:nvSpPr>
        <p:spPr>
          <a:xfrm>
            <a:off x="931863" y="739775"/>
            <a:ext cx="4937125" cy="3703638"/>
          </a:xfrm>
          <a:prstGeom prst="rect">
            <a:avLst/>
          </a:prstGeom>
          <a:noFill/>
          <a:ln w="12700">
            <a:solidFill>
              <a:prstClr val="black"/>
            </a:solidFill>
          </a:ln>
        </p:spPr>
        <p:txBody>
          <a:bodyPr vert="horz" lIns="91970" tIns="45985" rIns="91970" bIns="45985" rtlCol="0" anchor="ctr"/>
          <a:lstStyle/>
          <a:p>
            <a:pPr lvl="0"/>
            <a:endParaRPr lang="pl-PL" noProof="0"/>
          </a:p>
        </p:txBody>
      </p:sp>
      <p:sp>
        <p:nvSpPr>
          <p:cNvPr id="5" name="Symbol zastępczy notatek 4"/>
          <p:cNvSpPr>
            <a:spLocks noGrp="1"/>
          </p:cNvSpPr>
          <p:nvPr>
            <p:ph type="body" sz="quarter" idx="3"/>
          </p:nvPr>
        </p:nvSpPr>
        <p:spPr bwMode="auto">
          <a:xfrm>
            <a:off x="679452" y="4689998"/>
            <a:ext cx="5438774" cy="4443649"/>
          </a:xfrm>
          <a:prstGeom prst="rect">
            <a:avLst/>
          </a:prstGeom>
          <a:noFill/>
          <a:ln>
            <a:noFill/>
          </a:ln>
        </p:spPr>
        <p:txBody>
          <a:bodyPr vert="horz" wrap="square" lIns="92687" tIns="46344" rIns="92687" bIns="46344"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bwMode="auto">
          <a:xfrm>
            <a:off x="1" y="9378409"/>
            <a:ext cx="2946400" cy="494264"/>
          </a:xfrm>
          <a:prstGeom prst="rect">
            <a:avLst/>
          </a:prstGeom>
          <a:noFill/>
          <a:ln>
            <a:noFill/>
          </a:ln>
        </p:spPr>
        <p:txBody>
          <a:bodyPr vert="horz" wrap="square" lIns="92687" tIns="46344" rIns="92687" bIns="46344" numCol="1" anchor="b"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7" name="Symbol zastępczy numeru slajdu 6"/>
          <p:cNvSpPr>
            <a:spLocks noGrp="1"/>
          </p:cNvSpPr>
          <p:nvPr>
            <p:ph type="sldNum" sz="quarter" idx="5"/>
          </p:nvPr>
        </p:nvSpPr>
        <p:spPr bwMode="auto">
          <a:xfrm>
            <a:off x="3849690" y="9378409"/>
            <a:ext cx="2946400" cy="494264"/>
          </a:xfrm>
          <a:prstGeom prst="rect">
            <a:avLst/>
          </a:prstGeom>
          <a:noFill/>
          <a:ln>
            <a:noFill/>
          </a:ln>
        </p:spPr>
        <p:txBody>
          <a:bodyPr vert="horz" wrap="square" lIns="92687" tIns="46344" rIns="92687" bIns="46344" numCol="1" anchor="b" anchorCtr="0" compatLnSpc="1">
            <a:prstTxWarp prst="textNoShape">
              <a:avLst/>
            </a:prstTxWarp>
          </a:bodyPr>
          <a:lstStyle>
            <a:lvl1pPr algn="r" defTabSz="920750" eaLnBrk="1" hangingPunct="1">
              <a:defRPr sz="1200"/>
            </a:lvl1pPr>
          </a:lstStyle>
          <a:p>
            <a:pPr>
              <a:defRPr/>
            </a:pPr>
            <a:fld id="{EB7FA5E1-4354-4A0A-BFEC-27D863AB4DD8}" type="slidenum">
              <a:rPr lang="pl-PL" altLang="pl-PL"/>
              <a:pPr>
                <a:defRPr/>
              </a:pPr>
              <a:t>‹#›</a:t>
            </a:fld>
            <a:endParaRPr lang="pl-PL" altLang="pl-PL"/>
          </a:p>
        </p:txBody>
      </p:sp>
    </p:spTree>
    <p:extLst>
      <p:ext uri="{BB962C8B-B14F-4D97-AF65-F5344CB8AC3E}">
        <p14:creationId xmlns:p14="http://schemas.microsoft.com/office/powerpoint/2010/main" val="20658303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109538" y="4652963"/>
            <a:ext cx="7886700" cy="922337"/>
          </a:xfrm>
          <a:prstGeom prst="rect">
            <a:avLst/>
          </a:prstGeom>
          <a:noFill/>
          <a:ln>
            <a:no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328613"/>
            <a:ext cx="4554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200018244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Pusty">
    <p:spTree>
      <p:nvGrpSpPr>
        <p:cNvPr id="1" name=""/>
        <p:cNvGrpSpPr/>
        <p:nvPr/>
      </p:nvGrpSpPr>
      <p:grpSpPr>
        <a:xfrm>
          <a:off x="0" y="0"/>
          <a:ext cx="0" cy="0"/>
          <a:chOff x="0" y="0"/>
          <a:chExt cx="0" cy="0"/>
        </a:xfrm>
      </p:grpSpPr>
      <p:sp>
        <p:nvSpPr>
          <p:cNvPr id="2" name="Slide Number Placeholder 5"/>
          <p:cNvSpPr txBox="1">
            <a:spLocks noGrp="1"/>
          </p:cNvSpPr>
          <p:nvPr>
            <p:ph type="sldNum" sz="quarter" idx="10"/>
          </p:nvPr>
        </p:nvSpPr>
        <p:spPr>
          <a:ln/>
        </p:spPr>
        <p:txBody>
          <a:bodyPr/>
          <a:lstStyle>
            <a:lvl1pPr>
              <a:defRPr/>
            </a:lvl1pPr>
          </a:lstStyle>
          <a:p>
            <a:pPr>
              <a:defRPr/>
            </a:pPr>
            <a:fld id="{1A1E4724-5D11-4E25-8BA5-44C53539DC90}" type="slidenum">
              <a:rPr lang="pl-PL" altLang="pl-PL"/>
              <a:pPr>
                <a:defRPr/>
              </a:pPr>
              <a:t>‹#›</a:t>
            </a:fld>
            <a:endParaRPr lang="pl-PL" altLang="pl-PL"/>
          </a:p>
        </p:txBody>
      </p:sp>
    </p:spTree>
    <p:extLst>
      <p:ext uri="{BB962C8B-B14F-4D97-AF65-F5344CB8AC3E}">
        <p14:creationId xmlns:p14="http://schemas.microsoft.com/office/powerpoint/2010/main" val="394570213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64258"/>
            <a:ext cx="2949178" cy="1129085"/>
          </a:xfrm>
          <a:prstGeom prst="rect">
            <a:avLst/>
          </a:prstGeom>
        </p:spPr>
        <p:txBody>
          <a:bodyPr anchor="b"/>
          <a:lstStyle>
            <a:lvl1pPr>
              <a:defRPr sz="3200"/>
            </a:lvl1pPr>
          </a:lstStyle>
          <a:p>
            <a:r>
              <a:rPr lang="pl-PL" dirty="0"/>
              <a:t>Kliknij, aby edytować styl</a:t>
            </a:r>
            <a:endParaRPr lang="en-US" dirty="0"/>
          </a:p>
        </p:txBody>
      </p:sp>
      <p:sp>
        <p:nvSpPr>
          <p:cNvPr id="3" name="Content Placeholder 2"/>
          <p:cNvSpPr>
            <a:spLocks noGrp="1"/>
          </p:cNvSpPr>
          <p:nvPr>
            <p:ph idx="1"/>
          </p:nvPr>
        </p:nvSpPr>
        <p:spPr>
          <a:xfrm>
            <a:off x="3887391" y="1264258"/>
            <a:ext cx="4629150" cy="45967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Text Placeholder 3"/>
          <p:cNvSpPr>
            <a:spLocks noGrp="1"/>
          </p:cNvSpPr>
          <p:nvPr>
            <p:ph type="body" sz="half" idx="2"/>
          </p:nvPr>
        </p:nvSpPr>
        <p:spPr>
          <a:xfrm>
            <a:off x="629841" y="2393344"/>
            <a:ext cx="2949178" cy="347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pPr>
              <a:defRPr/>
            </a:pPr>
            <a:fld id="{D41EE744-2513-40D4-9169-CC3845B7A7AF}" type="slidenum">
              <a:rPr lang="pl-PL" altLang="pl-PL"/>
              <a:pPr>
                <a:defRPr/>
              </a:pPr>
              <a:t>‹#›</a:t>
            </a:fld>
            <a:endParaRPr lang="pl-PL" altLang="pl-PL"/>
          </a:p>
        </p:txBody>
      </p:sp>
    </p:spTree>
    <p:extLst>
      <p:ext uri="{BB962C8B-B14F-4D97-AF65-F5344CB8AC3E}">
        <p14:creationId xmlns:p14="http://schemas.microsoft.com/office/powerpoint/2010/main" val="3039161363"/>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56306"/>
            <a:ext cx="2949178" cy="1137037"/>
          </a:xfrm>
          <a:prstGeom prst="rect">
            <a:avLst/>
          </a:prstGeom>
        </p:spPr>
        <p:txBody>
          <a:bodyPr anchor="b"/>
          <a:lstStyle>
            <a:lvl1pPr>
              <a:defRPr sz="3200"/>
            </a:lvl1pPr>
          </a:lstStyle>
          <a:p>
            <a:r>
              <a:rPr lang="pl-PL" dirty="0"/>
              <a:t>Kliknij, aby edytować styl</a:t>
            </a:r>
            <a:endParaRPr lang="en-US" dirty="0"/>
          </a:p>
        </p:txBody>
      </p:sp>
      <p:sp>
        <p:nvSpPr>
          <p:cNvPr id="3" name="Picture Placeholder 2"/>
          <p:cNvSpPr>
            <a:spLocks noGrp="1" noChangeAspect="1"/>
          </p:cNvSpPr>
          <p:nvPr>
            <p:ph type="pic" idx="1"/>
          </p:nvPr>
        </p:nvSpPr>
        <p:spPr>
          <a:xfrm>
            <a:off x="3887391" y="1256306"/>
            <a:ext cx="4629150" cy="46047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endParaRPr lang="en-US" noProof="0" dirty="0"/>
          </a:p>
        </p:txBody>
      </p:sp>
      <p:sp>
        <p:nvSpPr>
          <p:cNvPr id="4" name="Text Placeholder 3"/>
          <p:cNvSpPr>
            <a:spLocks noGrp="1"/>
          </p:cNvSpPr>
          <p:nvPr>
            <p:ph type="body" sz="half" idx="2"/>
          </p:nvPr>
        </p:nvSpPr>
        <p:spPr>
          <a:xfrm>
            <a:off x="629841" y="2393343"/>
            <a:ext cx="2949178" cy="347564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pPr>
              <a:defRPr/>
            </a:pPr>
            <a:fld id="{DC91979B-4F22-4A92-A292-00EDDAAA917F}" type="slidenum">
              <a:rPr lang="pl-PL" altLang="pl-PL"/>
              <a:pPr>
                <a:defRPr/>
              </a:pPr>
              <a:t>‹#›</a:t>
            </a:fld>
            <a:endParaRPr lang="pl-PL" altLang="pl-PL"/>
          </a:p>
        </p:txBody>
      </p:sp>
    </p:spTree>
    <p:extLst>
      <p:ext uri="{BB962C8B-B14F-4D97-AF65-F5344CB8AC3E}">
        <p14:creationId xmlns:p14="http://schemas.microsoft.com/office/powerpoint/2010/main" val="225516548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628650" y="4833938"/>
            <a:ext cx="7886700" cy="922337"/>
          </a:xfrm>
          <a:prstGeom prst="rect">
            <a:avLst/>
          </a:prstGeom>
          <a:noFill/>
          <a:ln>
            <a:no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298450"/>
            <a:ext cx="4554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12279919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txBox="1">
            <a:spLocks noGrp="1"/>
          </p:cNvSpPr>
          <p:nvPr>
            <p:ph type="title"/>
          </p:nvPr>
        </p:nvSpPr>
        <p:spPr>
          <a:xfrm>
            <a:off x="700088" y="1196752"/>
            <a:ext cx="7886700" cy="936103"/>
          </a:xfrm>
          <a:prstGeom prst="rect">
            <a:avLst/>
          </a:prstGeom>
        </p:spPr>
        <p:txBody>
          <a:bodyPr/>
          <a:lstStyle>
            <a:lvl1pPr>
              <a:defRPr/>
            </a:lvl1pPr>
          </a:lstStyle>
          <a:p>
            <a:pPr lvl="0"/>
            <a:r>
              <a:rPr lang="pl-PL" dirty="0"/>
              <a:t>Kliknij, aby edytować styl</a:t>
            </a:r>
            <a:endParaRPr lang="en-US" dirty="0"/>
          </a:p>
        </p:txBody>
      </p:sp>
      <p:sp>
        <p:nvSpPr>
          <p:cNvPr id="3" name="Content Placeholder 2"/>
          <p:cNvSpPr txBox="1">
            <a:spLocks noGrp="1"/>
          </p:cNvSpPr>
          <p:nvPr>
            <p:ph idx="1"/>
          </p:nvPr>
        </p:nvSpPr>
        <p:spPr>
          <a:xfrm>
            <a:off x="628650" y="4797152"/>
            <a:ext cx="7886700" cy="1379811"/>
          </a:xfrm>
        </p:spPr>
        <p:txBody>
          <a:bodyPr/>
          <a:lstStyle>
            <a:lvl1pPr>
              <a:defRPr/>
            </a:lvl1pPr>
            <a:lvl2pPr>
              <a:defRPr/>
            </a:lvl2pPr>
            <a:lvl3pPr>
              <a:defRPr/>
            </a:lvl3pPr>
            <a:lvl4pPr>
              <a:defRPr/>
            </a:lvl4pPr>
            <a:lvl5pPr>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3AF8F232-5806-4449-A4DC-8EDD5E53437D}" type="slidenum">
              <a:rPr lang="pl-PL" altLang="pl-PL"/>
              <a:pPr>
                <a:defRPr/>
              </a:pPr>
              <a:t>‹#›</a:t>
            </a:fld>
            <a:endParaRPr lang="pl-PL" altLang="pl-PL"/>
          </a:p>
        </p:txBody>
      </p:sp>
    </p:spTree>
    <p:extLst>
      <p:ext uri="{BB962C8B-B14F-4D97-AF65-F5344CB8AC3E}">
        <p14:creationId xmlns:p14="http://schemas.microsoft.com/office/powerpoint/2010/main" val="280336725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pl-PL" dirty="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F5482D76-3C87-4061-91C7-BAF5F8390803}" type="slidenum">
              <a:rPr lang="pl-PL" altLang="pl-PL"/>
              <a:pPr>
                <a:defRPr/>
              </a:pPr>
              <a:t>‹#›</a:t>
            </a:fld>
            <a:endParaRPr lang="pl-PL" altLang="pl-PL"/>
          </a:p>
        </p:txBody>
      </p:sp>
    </p:spTree>
    <p:extLst>
      <p:ext uri="{BB962C8B-B14F-4D97-AF65-F5344CB8AC3E}">
        <p14:creationId xmlns:p14="http://schemas.microsoft.com/office/powerpoint/2010/main" val="59605291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582C44F8-16B0-4403-A34E-1BCC0567EA13}" type="slidenum">
              <a:rPr lang="pl-PL" altLang="pl-PL"/>
              <a:pPr>
                <a:defRPr/>
              </a:pPr>
              <a:t>‹#›</a:t>
            </a:fld>
            <a:endParaRPr lang="pl-PL" altLang="pl-PL"/>
          </a:p>
        </p:txBody>
      </p:sp>
    </p:spTree>
    <p:extLst>
      <p:ext uri="{BB962C8B-B14F-4D97-AF65-F5344CB8AC3E}">
        <p14:creationId xmlns:p14="http://schemas.microsoft.com/office/powerpoint/2010/main" val="193684141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lide Number Placeholder 5"/>
          <p:cNvSpPr txBox="1">
            <a:spLocks noGrp="1"/>
          </p:cNvSpPr>
          <p:nvPr>
            <p:ph type="sldNum" sz="quarter" idx="10"/>
          </p:nvPr>
        </p:nvSpPr>
        <p:spPr>
          <a:ln/>
        </p:spPr>
        <p:txBody>
          <a:bodyPr/>
          <a:lstStyle>
            <a:lvl1pPr>
              <a:defRPr/>
            </a:lvl1pPr>
          </a:lstStyle>
          <a:p>
            <a:pPr>
              <a:defRPr/>
            </a:pPr>
            <a:fld id="{E58948E9-BAE2-4F2E-AF43-3068B6839A6C}" type="slidenum">
              <a:rPr lang="pl-PL" altLang="pl-PL"/>
              <a:pPr>
                <a:defRPr/>
              </a:pPr>
              <a:t>‹#›</a:t>
            </a:fld>
            <a:endParaRPr lang="pl-PL" altLang="pl-PL"/>
          </a:p>
        </p:txBody>
      </p:sp>
    </p:spTree>
    <p:extLst>
      <p:ext uri="{BB962C8B-B14F-4D97-AF65-F5344CB8AC3E}">
        <p14:creationId xmlns:p14="http://schemas.microsoft.com/office/powerpoint/2010/main" val="420948150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1041621"/>
            <a:ext cx="7886700" cy="850679"/>
          </a:xfrm>
          <a:prstGeom prst="rect">
            <a:avLst/>
          </a:prstGeom>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Slide Number Placeholder 5"/>
          <p:cNvSpPr txBox="1">
            <a:spLocks noGrp="1"/>
          </p:cNvSpPr>
          <p:nvPr>
            <p:ph type="sldNum" sz="quarter" idx="10"/>
          </p:nvPr>
        </p:nvSpPr>
        <p:spPr>
          <a:ln/>
        </p:spPr>
        <p:txBody>
          <a:bodyPr/>
          <a:lstStyle>
            <a:lvl1pPr>
              <a:defRPr/>
            </a:lvl1pPr>
          </a:lstStyle>
          <a:p>
            <a:pPr>
              <a:defRPr/>
            </a:pPr>
            <a:fld id="{609F6BED-A959-4AEF-9B6D-C5FCEAF1E811}" type="slidenum">
              <a:rPr lang="pl-PL" altLang="pl-PL"/>
              <a:pPr>
                <a:defRPr/>
              </a:pPr>
              <a:t>‹#›</a:t>
            </a:fld>
            <a:endParaRPr lang="pl-PL" altLang="pl-PL"/>
          </a:p>
        </p:txBody>
      </p:sp>
    </p:spTree>
    <p:extLst>
      <p:ext uri="{BB962C8B-B14F-4D97-AF65-F5344CB8AC3E}">
        <p14:creationId xmlns:p14="http://schemas.microsoft.com/office/powerpoint/2010/main" val="338656826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1104817"/>
            <a:ext cx="7886700" cy="720630"/>
          </a:xfrm>
          <a:prstGeom prst="rect">
            <a:avLst/>
          </a:prstGeom>
        </p:spPr>
        <p:txBody>
          <a:bodyPr/>
          <a:lstStyle/>
          <a:p>
            <a:r>
              <a:rPr lang="pl-PL"/>
              <a:t>Kliknij, aby edytować styl</a:t>
            </a:r>
            <a:endParaRPr lang="en-US" dirty="0"/>
          </a:p>
        </p:txBody>
      </p:sp>
      <p:sp>
        <p:nvSpPr>
          <p:cNvPr id="3" name="Text Placeholder 2"/>
          <p:cNvSpPr>
            <a:spLocks noGrp="1"/>
          </p:cNvSpPr>
          <p:nvPr>
            <p:ph type="body" idx="1"/>
          </p:nvPr>
        </p:nvSpPr>
        <p:spPr>
          <a:xfrm>
            <a:off x="629842" y="181592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639833"/>
            <a:ext cx="3868340" cy="354983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81592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639833"/>
            <a:ext cx="3887391" cy="354983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Slide Number Placeholder 5"/>
          <p:cNvSpPr txBox="1">
            <a:spLocks noGrp="1"/>
          </p:cNvSpPr>
          <p:nvPr>
            <p:ph type="sldNum" sz="quarter" idx="10"/>
          </p:nvPr>
        </p:nvSpPr>
        <p:spPr>
          <a:ln/>
        </p:spPr>
        <p:txBody>
          <a:bodyPr/>
          <a:lstStyle>
            <a:lvl1pPr>
              <a:defRPr/>
            </a:lvl1pPr>
          </a:lstStyle>
          <a:p>
            <a:pPr>
              <a:defRPr/>
            </a:pPr>
            <a:fld id="{D7FD0AFF-46CE-48F6-8F4E-F102474432B8}" type="slidenum">
              <a:rPr lang="pl-PL" altLang="pl-PL"/>
              <a:pPr>
                <a:defRPr/>
              </a:pPr>
              <a:t>‹#›</a:t>
            </a:fld>
            <a:endParaRPr lang="pl-PL" altLang="pl-PL"/>
          </a:p>
        </p:txBody>
      </p:sp>
    </p:spTree>
    <p:extLst>
      <p:ext uri="{BB962C8B-B14F-4D97-AF65-F5344CB8AC3E}">
        <p14:creationId xmlns:p14="http://schemas.microsoft.com/office/powerpoint/2010/main" val="48890377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a:t>Kliknij, aby edytować styl</a:t>
            </a:r>
            <a:endParaRPr lang="en-US" dirty="0"/>
          </a:p>
        </p:txBody>
      </p:sp>
      <p:sp>
        <p:nvSpPr>
          <p:cNvPr id="3" name="Slide Number Placeholder 5"/>
          <p:cNvSpPr txBox="1">
            <a:spLocks noGrp="1"/>
          </p:cNvSpPr>
          <p:nvPr>
            <p:ph type="sldNum" sz="quarter" idx="10"/>
          </p:nvPr>
        </p:nvSpPr>
        <p:spPr>
          <a:ln/>
        </p:spPr>
        <p:txBody>
          <a:bodyPr/>
          <a:lstStyle>
            <a:lvl1pPr>
              <a:defRPr/>
            </a:lvl1pPr>
          </a:lstStyle>
          <a:p>
            <a:pPr>
              <a:defRPr/>
            </a:pPr>
            <a:fld id="{8CAEA790-58D6-4EB5-8804-0C62FAE85363}" type="slidenum">
              <a:rPr lang="pl-PL" altLang="pl-PL"/>
              <a:pPr>
                <a:defRPr/>
              </a:pPr>
              <a:t>‹#›</a:t>
            </a:fld>
            <a:endParaRPr lang="pl-PL" altLang="pl-PL"/>
          </a:p>
        </p:txBody>
      </p:sp>
    </p:spTree>
    <p:extLst>
      <p:ext uri="{BB962C8B-B14F-4D97-AF65-F5344CB8AC3E}">
        <p14:creationId xmlns:p14="http://schemas.microsoft.com/office/powerpoint/2010/main" val="24323020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Text Placeholder 2"/>
          <p:cNvSpPr txBox="1">
            <a:spLocks noGrp="1"/>
          </p:cNvSpPr>
          <p:nvPr>
            <p:ph type="body" idx="1"/>
          </p:nvPr>
        </p:nvSpPr>
        <p:spPr bwMode="auto">
          <a:xfrm>
            <a:off x="628650" y="2463800"/>
            <a:ext cx="7886700"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
        <p:nvSpPr>
          <p:cNvPr id="4"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784419D-0D85-4ED9-8513-627B57D8FC7C}"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Lst>
  <p:transition spd="slow"/>
  <p:hf hdr="0" ftr="0" dt="0"/>
  <p:txStyles>
    <p:titleStyle>
      <a:lvl1pPr algn="l" rtl="0" eaLnBrk="0" fontAlgn="base" hangingPunct="0">
        <a:lnSpc>
          <a:spcPct val="90000"/>
        </a:lnSpc>
        <a:spcBef>
          <a:spcPct val="0"/>
        </a:spcBef>
        <a:spcAft>
          <a:spcPct val="0"/>
        </a:spcAft>
        <a:defRPr lang="pl-PL" sz="3000" kern="1200">
          <a:solidFill>
            <a:srgbClr val="000000"/>
          </a:solidFill>
          <a:latin typeface="Calibri"/>
        </a:defRPr>
      </a:lvl1pPr>
      <a:lvl2pPr algn="l" rtl="0" eaLnBrk="0" fontAlgn="base" hangingPunct="0">
        <a:lnSpc>
          <a:spcPct val="90000"/>
        </a:lnSpc>
        <a:spcBef>
          <a:spcPct val="0"/>
        </a:spcBef>
        <a:spcAft>
          <a:spcPct val="0"/>
        </a:spcAft>
        <a:defRPr sz="3000">
          <a:solidFill>
            <a:srgbClr val="000000"/>
          </a:solidFill>
          <a:latin typeface="Calibri" pitchFamily="34" charset="0"/>
        </a:defRPr>
      </a:lvl2pPr>
      <a:lvl3pPr algn="l" rtl="0" eaLnBrk="0" fontAlgn="base" hangingPunct="0">
        <a:lnSpc>
          <a:spcPct val="90000"/>
        </a:lnSpc>
        <a:spcBef>
          <a:spcPct val="0"/>
        </a:spcBef>
        <a:spcAft>
          <a:spcPct val="0"/>
        </a:spcAft>
        <a:defRPr sz="3000">
          <a:solidFill>
            <a:srgbClr val="000000"/>
          </a:solidFill>
          <a:latin typeface="Calibri" pitchFamily="34" charset="0"/>
        </a:defRPr>
      </a:lvl3pPr>
      <a:lvl4pPr algn="l" rtl="0" eaLnBrk="0" fontAlgn="base" hangingPunct="0">
        <a:lnSpc>
          <a:spcPct val="90000"/>
        </a:lnSpc>
        <a:spcBef>
          <a:spcPct val="0"/>
        </a:spcBef>
        <a:spcAft>
          <a:spcPct val="0"/>
        </a:spcAft>
        <a:defRPr sz="3000">
          <a:solidFill>
            <a:srgbClr val="000000"/>
          </a:solidFill>
          <a:latin typeface="Calibri" pitchFamily="34" charset="0"/>
        </a:defRPr>
      </a:lvl4pPr>
      <a:lvl5pPr algn="l" rtl="0" eaLnBrk="0" fontAlgn="base" hangingPunct="0">
        <a:lnSpc>
          <a:spcPct val="90000"/>
        </a:lnSpc>
        <a:spcBef>
          <a:spcPct val="0"/>
        </a:spcBef>
        <a:spcAft>
          <a:spcPct val="0"/>
        </a:spcAft>
        <a:defRPr sz="3000">
          <a:solidFill>
            <a:srgbClr val="000000"/>
          </a:solidFill>
          <a:latin typeface="Calibri" pitchFamily="34" charset="0"/>
        </a:defRPr>
      </a:lvl5pPr>
      <a:lvl6pPr marL="457200" algn="l" rtl="0" eaLnBrk="0" fontAlgn="base">
        <a:lnSpc>
          <a:spcPct val="90000"/>
        </a:lnSpc>
        <a:spcBef>
          <a:spcPct val="0"/>
        </a:spcBef>
        <a:spcAft>
          <a:spcPct val="0"/>
        </a:spcAft>
        <a:defRPr sz="4400">
          <a:solidFill>
            <a:srgbClr val="000000"/>
          </a:solidFill>
          <a:latin typeface="Calibri" pitchFamily="34" charset="0"/>
        </a:defRPr>
      </a:lvl6pPr>
      <a:lvl7pPr marL="914400" algn="l" rtl="0" eaLnBrk="0" fontAlgn="base">
        <a:lnSpc>
          <a:spcPct val="90000"/>
        </a:lnSpc>
        <a:spcBef>
          <a:spcPct val="0"/>
        </a:spcBef>
        <a:spcAft>
          <a:spcPct val="0"/>
        </a:spcAft>
        <a:defRPr sz="4400">
          <a:solidFill>
            <a:srgbClr val="000000"/>
          </a:solidFill>
          <a:latin typeface="Calibri" pitchFamily="34" charset="0"/>
        </a:defRPr>
      </a:lvl7pPr>
      <a:lvl8pPr marL="1371600" algn="l" rtl="0" eaLnBrk="0" fontAlgn="base">
        <a:lnSpc>
          <a:spcPct val="90000"/>
        </a:lnSpc>
        <a:spcBef>
          <a:spcPct val="0"/>
        </a:spcBef>
        <a:spcAft>
          <a:spcPct val="0"/>
        </a:spcAft>
        <a:defRPr sz="4400">
          <a:solidFill>
            <a:srgbClr val="000000"/>
          </a:solidFill>
          <a:latin typeface="Calibri" pitchFamily="34" charset="0"/>
        </a:defRPr>
      </a:lvl8pPr>
      <a:lvl9pPr marL="1828800" algn="l" rtl="0" eaLnBrk="0" fontAlgn="base">
        <a:lnSpc>
          <a:spcPct val="90000"/>
        </a:lnSpc>
        <a:spcBef>
          <a:spcPct val="0"/>
        </a:spcBef>
        <a:spcAft>
          <a:spcPct val="0"/>
        </a:spcAft>
        <a:defRPr sz="4400">
          <a:solidFill>
            <a:srgbClr val="000000"/>
          </a:solidFill>
          <a:latin typeface="Calibri"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pl-PL"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pl-PL"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pl-PL"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5pPr>
      <a:lvl6pPr marL="25146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6pPr>
      <a:lvl7pPr marL="29718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7pPr>
      <a:lvl8pPr marL="34290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8pPr>
      <a:lvl9pPr marL="38862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funduszeeuropejskie.gov.pl/media/90013/Informacja_o_czesciowym_zawieszeniu_wytycznych_kwalifikowalnosci.pdf"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www.funduszeeuropejskie.gov.pl/" TargetMode="External"/><Relationship Id="rId2" Type="http://schemas.openxmlformats.org/officeDocument/2006/relationships/hyperlink" Target="http://www.rpo.lubelskie.pl/wup"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p:cNvSpPr>
            <a:spLocks noGrp="1"/>
          </p:cNvSpPr>
          <p:nvPr>
            <p:ph type="sldNum" sz="quarter" idx="10"/>
          </p:nvPr>
        </p:nvSpPr>
        <p:spPr/>
        <p:txBody>
          <a:bodyPr/>
          <a:lstStyle/>
          <a:p>
            <a:pPr>
              <a:defRPr/>
            </a:pPr>
            <a:fld id="{D7FD0AFF-46CE-48F6-8F4E-F102474432B8}" type="slidenum">
              <a:rPr lang="pl-PL" altLang="pl-PL" smtClean="0"/>
              <a:pPr>
                <a:defRPr/>
              </a:pPr>
              <a:t>1</a:t>
            </a:fld>
            <a:endParaRPr lang="pl-PL" altLang="pl-PL"/>
          </a:p>
        </p:txBody>
      </p:sp>
      <p:sp>
        <p:nvSpPr>
          <p:cNvPr id="2" name="Tytuł 1"/>
          <p:cNvSpPr>
            <a:spLocks noGrp="1"/>
          </p:cNvSpPr>
          <p:nvPr>
            <p:ph type="title"/>
          </p:nvPr>
        </p:nvSpPr>
        <p:spPr>
          <a:xfrm>
            <a:off x="628650" y="1772816"/>
            <a:ext cx="7886700" cy="3119482"/>
          </a:xfrm>
          <a:ln w="57150"/>
        </p:spPr>
        <p:style>
          <a:lnRef idx="2">
            <a:schemeClr val="accent6"/>
          </a:lnRef>
          <a:fillRef idx="1">
            <a:schemeClr val="lt1"/>
          </a:fillRef>
          <a:effectRef idx="0">
            <a:schemeClr val="accent6"/>
          </a:effectRef>
          <a:fontRef idx="minor">
            <a:schemeClr val="dk1"/>
          </a:fontRef>
        </p:style>
        <p:txBody>
          <a:bodyPr/>
          <a:lstStyle/>
          <a:p>
            <a:pPr algn="ctr"/>
            <a:r>
              <a:rPr lang="pl-PL" sz="2000" b="1" dirty="0">
                <a:latin typeface="+mn-lt"/>
                <a:cs typeface="Times New Roman" panose="02020603050405020304" pitchFamily="18" charset="0"/>
              </a:rPr>
              <a:t/>
            </a:r>
            <a:br>
              <a:rPr lang="pl-PL" sz="2000" b="1" dirty="0">
                <a:latin typeface="+mn-lt"/>
                <a:cs typeface="Times New Roman" panose="02020603050405020304" pitchFamily="18" charset="0"/>
              </a:rPr>
            </a:br>
            <a:r>
              <a:rPr lang="pl-PL" sz="2000" b="1" dirty="0">
                <a:cs typeface="Times New Roman" panose="02020603050405020304" pitchFamily="18" charset="0"/>
              </a:rPr>
              <a:t>Wojewódzki Urząd Pracy w Lublinie </a:t>
            </a:r>
            <a:br>
              <a:rPr lang="pl-PL" sz="2000" b="1" dirty="0">
                <a:cs typeface="Times New Roman" panose="02020603050405020304" pitchFamily="18" charset="0"/>
              </a:rPr>
            </a:br>
            <a:r>
              <a:rPr lang="pl-PL" sz="2000" b="1" dirty="0">
                <a:cs typeface="Times New Roman" panose="02020603050405020304" pitchFamily="18" charset="0"/>
              </a:rPr>
              <a:t>Instytucja Pośrednicząca w ramach RPO WL 2014-2020</a:t>
            </a:r>
            <a:br>
              <a:rPr lang="pl-PL" sz="2000" b="1" dirty="0">
                <a:cs typeface="Times New Roman" panose="02020603050405020304" pitchFamily="18" charset="0"/>
              </a:rPr>
            </a:br>
            <a:r>
              <a:rPr lang="pl-PL" sz="2000" b="1" dirty="0">
                <a:cs typeface="Times New Roman" panose="02020603050405020304" pitchFamily="18" charset="0"/>
              </a:rPr>
              <a:t/>
            </a:r>
            <a:br>
              <a:rPr lang="pl-PL" sz="2000" b="1" dirty="0">
                <a:cs typeface="Times New Roman" panose="02020603050405020304" pitchFamily="18" charset="0"/>
              </a:rPr>
            </a:br>
            <a:r>
              <a:rPr lang="pl-PL" sz="2000" b="1" dirty="0">
                <a:cs typeface="Times New Roman" panose="02020603050405020304" pitchFamily="18" charset="0"/>
              </a:rPr>
              <a:t/>
            </a:r>
            <a:br>
              <a:rPr lang="pl-PL" sz="2000" b="1" dirty="0">
                <a:cs typeface="Times New Roman" panose="02020603050405020304" pitchFamily="18" charset="0"/>
              </a:rPr>
            </a:br>
            <a:r>
              <a:rPr lang="pl-PL" sz="2000" b="1" dirty="0">
                <a:cs typeface="Times New Roman" panose="02020603050405020304" pitchFamily="18" charset="0"/>
              </a:rPr>
              <a:t>Informacje dotyczące sytuacji problemowych </a:t>
            </a:r>
            <a:r>
              <a:rPr lang="pl-PL" sz="2000" b="1" dirty="0" smtClean="0">
                <a:cs typeface="Times New Roman" panose="02020603050405020304" pitchFamily="18" charset="0"/>
              </a:rPr>
              <a:t>pojawiających się we </a:t>
            </a:r>
            <a:r>
              <a:rPr lang="pl-PL" sz="2000" b="1" dirty="0">
                <a:cs typeface="Times New Roman" panose="02020603050405020304" pitchFamily="18" charset="0"/>
              </a:rPr>
              <a:t>wnioskach o płatność składanych </a:t>
            </a:r>
            <a:r>
              <a:rPr lang="pl-PL" sz="2000" b="1" dirty="0" smtClean="0">
                <a:cs typeface="Times New Roman" panose="02020603050405020304" pitchFamily="18" charset="0"/>
              </a:rPr>
              <a:t>w </a:t>
            </a:r>
            <a:r>
              <a:rPr lang="pl-PL" sz="2000" b="1" dirty="0">
                <a:cs typeface="Times New Roman" panose="02020603050405020304" pitchFamily="18" charset="0"/>
              </a:rPr>
              <a:t>ramach Działania </a:t>
            </a:r>
            <a:r>
              <a:rPr lang="pl-PL" sz="2000" b="1" dirty="0" smtClean="0">
                <a:cs typeface="Times New Roman" panose="02020603050405020304" pitchFamily="18" charset="0"/>
              </a:rPr>
              <a:t>9.1 </a:t>
            </a:r>
            <a:r>
              <a:rPr lang="pl-PL" sz="2000" b="1" dirty="0">
                <a:cs typeface="Times New Roman" panose="02020603050405020304" pitchFamily="18" charset="0"/>
              </a:rPr>
              <a:t>Regionalnego Programu Operacyjnego Województwa Lubelskiego na lata 2014-2020</a:t>
            </a:r>
            <a:br>
              <a:rPr lang="pl-PL" sz="2000" b="1" dirty="0">
                <a:cs typeface="Times New Roman" panose="02020603050405020304" pitchFamily="18" charset="0"/>
              </a:rPr>
            </a:br>
            <a:r>
              <a:rPr lang="pl-PL" sz="2000" b="1" dirty="0">
                <a:cs typeface="Times New Roman" panose="02020603050405020304" pitchFamily="18" charset="0"/>
              </a:rPr>
              <a:t/>
            </a:r>
            <a:br>
              <a:rPr lang="pl-PL" sz="2000" b="1" dirty="0">
                <a:cs typeface="Times New Roman" panose="02020603050405020304" pitchFamily="18" charset="0"/>
              </a:rPr>
            </a:br>
            <a:r>
              <a:rPr lang="pl-PL" sz="2000" b="1" dirty="0" smtClean="0">
                <a:cs typeface="Times New Roman" panose="02020603050405020304" pitchFamily="18" charset="0"/>
              </a:rPr>
              <a:t>11 grudnia 2020 </a:t>
            </a:r>
            <a:r>
              <a:rPr lang="pl-PL" sz="2000" b="1" dirty="0">
                <a:cs typeface="Times New Roman" panose="02020603050405020304" pitchFamily="18" charset="0"/>
              </a:rPr>
              <a:t>r. </a:t>
            </a:r>
            <a:endParaRPr lang="pl-PL" sz="2000" dirty="0"/>
          </a:p>
        </p:txBody>
      </p:sp>
      <p:pic>
        <p:nvPicPr>
          <p:cNvPr id="13" name="Obraz 12"/>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135610208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980728"/>
            <a:ext cx="7815262" cy="4536504"/>
          </a:xfrm>
        </p:spPr>
        <p:txBody>
          <a:bodyPr/>
          <a:lstStyle/>
          <a:p>
            <a:pPr algn="ctr"/>
            <a:r>
              <a:rPr lang="pl-PL" sz="2200" b="1" dirty="0">
                <a:cs typeface="Arial" charset="0"/>
              </a:rPr>
              <a:t>Blok </a:t>
            </a:r>
            <a:r>
              <a:rPr lang="pl-PL" sz="2200" b="1" i="1" dirty="0">
                <a:cs typeface="Arial" charset="0"/>
              </a:rPr>
              <a:t>Projekt</a:t>
            </a:r>
            <a:r>
              <a:rPr lang="pl-PL" sz="2200" b="1" dirty="0">
                <a:cs typeface="Arial" charset="0"/>
              </a:rPr>
              <a:t>, pole </a:t>
            </a:r>
            <a:r>
              <a:rPr lang="pl-PL" sz="2200" b="1" i="1" dirty="0">
                <a:cs typeface="Arial" charset="0"/>
              </a:rPr>
              <a:t>Wnioskowana kwota, w tym</a:t>
            </a:r>
            <a:r>
              <a:rPr lang="pl-PL" sz="2200" b="1" dirty="0">
                <a:cs typeface="Arial" charset="0"/>
              </a:rPr>
              <a:t>:</a:t>
            </a:r>
            <a:r>
              <a:rPr lang="pl-PL" sz="2200" dirty="0">
                <a:cs typeface="Arial" charset="0"/>
              </a:rPr>
              <a:t/>
            </a:r>
            <a:br>
              <a:rPr lang="pl-PL" sz="2200" dirty="0">
                <a:cs typeface="Arial" charset="0"/>
              </a:rPr>
            </a:br>
            <a:r>
              <a:rPr lang="pl-PL" sz="2000" b="1" dirty="0">
                <a:cs typeface="Arial" charset="0"/>
              </a:rPr>
              <a:t>Zaliczka</a:t>
            </a:r>
            <a:br>
              <a:rPr lang="pl-PL" sz="2000" b="1" dirty="0">
                <a:cs typeface="Arial" charset="0"/>
              </a:rPr>
            </a:br>
            <a:r>
              <a:rPr lang="pl-PL" sz="2000" b="1" dirty="0">
                <a:cs typeface="Arial" charset="0"/>
              </a:rPr>
              <a:t>Refundacja</a:t>
            </a:r>
            <a:r>
              <a:rPr lang="pl-PL" sz="2000" dirty="0">
                <a:cs typeface="Arial" charset="0"/>
              </a:rPr>
              <a:t/>
            </a:r>
            <a:br>
              <a:rPr lang="pl-PL" sz="2000" dirty="0">
                <a:cs typeface="Arial" charset="0"/>
              </a:rPr>
            </a:br>
            <a:r>
              <a:rPr lang="pl-PL" sz="2000" u="sng" dirty="0" smtClean="0">
                <a:cs typeface="Arial" charset="0"/>
              </a:rPr>
              <a:t>Wskazanie </a:t>
            </a:r>
            <a:r>
              <a:rPr lang="pl-PL" sz="2000" u="sng" dirty="0">
                <a:cs typeface="Arial" charset="0"/>
              </a:rPr>
              <a:t>zaliczki </a:t>
            </a:r>
            <a:r>
              <a:rPr lang="pl-PL" sz="2000" dirty="0">
                <a:cs typeface="Arial" charset="0"/>
              </a:rPr>
              <a:t>w wysokości, która nie jest zgodna z zatwierdzonym harmonogramem płatności;</a:t>
            </a:r>
            <a:br>
              <a:rPr lang="pl-PL" sz="2000" dirty="0">
                <a:cs typeface="Arial" charset="0"/>
              </a:rPr>
            </a:br>
            <a:r>
              <a:rPr lang="pl-PL" sz="2000" u="sng" dirty="0">
                <a:cs typeface="Arial" charset="0"/>
              </a:rPr>
              <a:t>Wskazanie refundacji </a:t>
            </a:r>
            <a:r>
              <a:rPr lang="pl-PL" sz="2000" dirty="0">
                <a:cs typeface="Arial" charset="0"/>
              </a:rPr>
              <a:t>we wnioskach innych niż końcowy wniosek o płatność.</a:t>
            </a:r>
            <a:br>
              <a:rPr lang="pl-PL" sz="2000" dirty="0">
                <a:cs typeface="Arial" charset="0"/>
              </a:rPr>
            </a:br>
            <a:r>
              <a:rPr lang="pl-PL" sz="2000" dirty="0" smtClean="0">
                <a:cs typeface="Arial" charset="0"/>
              </a:rPr>
              <a:t/>
            </a:r>
            <a:br>
              <a:rPr lang="pl-PL" sz="2000" dirty="0" smtClean="0">
                <a:cs typeface="Arial" charset="0"/>
              </a:rPr>
            </a:br>
            <a:r>
              <a:rPr lang="pl-PL" sz="2000" dirty="0" smtClean="0"/>
              <a:t>Brak </a:t>
            </a:r>
            <a:r>
              <a:rPr lang="pl-PL" sz="2000" dirty="0"/>
              <a:t>informacji dotyczących realizacji projektu zgodnie z polityką równości szans i niedyskryminacji, w tym zasadą dostępności dla osób z </a:t>
            </a:r>
            <a:r>
              <a:rPr lang="pl-PL" sz="2000" dirty="0" smtClean="0"/>
              <a:t>niepełnosprawnościami</a:t>
            </a:r>
            <a:r>
              <a:rPr lang="pl-PL" sz="2000" dirty="0"/>
              <a:t>.</a:t>
            </a:r>
            <a:r>
              <a:rPr lang="pl-PL" sz="2000" dirty="0" smtClean="0"/>
              <a:t/>
            </a:r>
            <a:br>
              <a:rPr lang="pl-PL" sz="2000" dirty="0" smtClean="0"/>
            </a:br>
            <a:r>
              <a:rPr lang="pl-PL" sz="2000" dirty="0"/>
              <a:t/>
            </a:r>
            <a:br>
              <a:rPr lang="pl-PL" sz="2000" dirty="0"/>
            </a:br>
            <a:r>
              <a:rPr lang="pl-PL" sz="2000" dirty="0"/>
              <a:t>B</a:t>
            </a:r>
            <a:r>
              <a:rPr lang="pl-PL" sz="2000" dirty="0" smtClean="0"/>
              <a:t>rak </a:t>
            </a:r>
            <a:r>
              <a:rPr lang="pl-PL" sz="2000" dirty="0"/>
              <a:t>informacji dotyczących realizacji projektu zgodnie z polityką zrównoważonego </a:t>
            </a:r>
            <a:r>
              <a:rPr lang="pl-PL" sz="2000" dirty="0" smtClean="0"/>
              <a:t>rozwoju.</a:t>
            </a:r>
            <a:endParaRPr lang="pl-PL" sz="20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10</a:t>
            </a:fld>
            <a:endParaRPr lang="pl-PL" altLang="pl-PL"/>
          </a:p>
        </p:txBody>
      </p:sp>
      <p:pic>
        <p:nvPicPr>
          <p:cNvPr id="5" name="Obraz 4"/>
          <p:cNvPicPr>
            <a:picLocks noChangeAspect="1"/>
          </p:cNvPicPr>
          <p:nvPr/>
        </p:nvPicPr>
        <p:blipFill>
          <a:blip r:embed="rId2"/>
          <a:stretch>
            <a:fillRect/>
          </a:stretch>
        </p:blipFill>
        <p:spPr>
          <a:xfrm>
            <a:off x="1694240" y="5517232"/>
            <a:ext cx="5767316" cy="648072"/>
          </a:xfrm>
          <a:prstGeom prst="rect">
            <a:avLst/>
          </a:prstGeom>
        </p:spPr>
      </p:pic>
    </p:spTree>
    <p:extLst>
      <p:ext uri="{BB962C8B-B14F-4D97-AF65-F5344CB8AC3E}">
        <p14:creationId xmlns:p14="http://schemas.microsoft.com/office/powerpoint/2010/main" val="12616365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908720"/>
            <a:ext cx="7815262" cy="5812755"/>
          </a:xfrm>
        </p:spPr>
        <p:txBody>
          <a:bodyPr/>
          <a:lstStyle/>
          <a:p>
            <a:pPr marL="285750" indent="-285750" algn="ctr" eaLnBrk="1" hangingPunct="1">
              <a:spcAft>
                <a:spcPts val="600"/>
              </a:spcAft>
              <a:defRPr/>
            </a:pPr>
            <a:r>
              <a:rPr lang="pl-PL" sz="2300" b="1" dirty="0">
                <a:cs typeface="Arial" charset="0"/>
              </a:rPr>
              <a:t>Blok </a:t>
            </a:r>
            <a:r>
              <a:rPr lang="pl-PL" sz="2300" b="1" i="1" dirty="0">
                <a:cs typeface="Arial" charset="0"/>
              </a:rPr>
              <a:t>Postęp rzecz</a:t>
            </a:r>
            <a:r>
              <a:rPr lang="pl-PL" sz="2300" b="1" dirty="0">
                <a:cs typeface="Arial" charset="0"/>
              </a:rPr>
              <a:t>owy, zakładka </a:t>
            </a:r>
            <a:r>
              <a:rPr lang="pl-PL" sz="2300" b="1" i="1" dirty="0">
                <a:cs typeface="Arial" charset="0"/>
              </a:rPr>
              <a:t>Postęp rzeczowy </a:t>
            </a:r>
            <a:r>
              <a:rPr lang="pl-PL" sz="2300" b="1" i="1" dirty="0" smtClean="0">
                <a:cs typeface="Arial" charset="0"/>
              </a:rPr>
              <a:t>(…)</a:t>
            </a:r>
            <a:r>
              <a:rPr lang="pl-PL" sz="2300" i="1" dirty="0">
                <a:cs typeface="Arial" charset="0"/>
              </a:rPr>
              <a:t/>
            </a:r>
            <a:br>
              <a:rPr lang="pl-PL" sz="2300" i="1" dirty="0">
                <a:cs typeface="Arial" charset="0"/>
              </a:rPr>
            </a:br>
            <a:r>
              <a:rPr lang="pl-PL" sz="2300" i="1" dirty="0" smtClean="0">
                <a:cs typeface="Arial" charset="0"/>
              </a:rPr>
              <a:t/>
            </a:r>
            <a:br>
              <a:rPr lang="pl-PL" sz="2300" i="1" dirty="0" smtClean="0">
                <a:cs typeface="Arial" charset="0"/>
              </a:rPr>
            </a:br>
            <a:r>
              <a:rPr lang="pl-PL" sz="2000" dirty="0" smtClean="0">
                <a:cs typeface="Arial" charset="0"/>
              </a:rPr>
              <a:t>Zbyt </a:t>
            </a:r>
            <a:r>
              <a:rPr lang="pl-PL" sz="2000" dirty="0">
                <a:cs typeface="Arial" charset="0"/>
              </a:rPr>
              <a:t>ogólnikowe opisy realizacji poszczególnych zadań projektowych.</a:t>
            </a:r>
            <a:br>
              <a:rPr lang="pl-PL" sz="2000" dirty="0">
                <a:cs typeface="Arial" charset="0"/>
              </a:rPr>
            </a:br>
            <a:r>
              <a:rPr lang="pl-PL" sz="2000" dirty="0">
                <a:cs typeface="Arial" charset="0"/>
              </a:rPr>
              <a:t>Minimalny zakres informacji, które należy uwzględnić w tej części wniosku zawarto w Podręczniku Beneficjenta SL2014.</a:t>
            </a:r>
            <a:br>
              <a:rPr lang="pl-PL" sz="2000" dirty="0">
                <a:cs typeface="Arial" charset="0"/>
              </a:rPr>
            </a:br>
            <a:r>
              <a:rPr lang="pl-PL" sz="2000" dirty="0">
                <a:cs typeface="Arial" charset="0"/>
              </a:rPr>
              <a:t>Blok </a:t>
            </a:r>
            <a:r>
              <a:rPr lang="pl-PL" sz="2000" i="1" dirty="0">
                <a:cs typeface="Arial" charset="0"/>
              </a:rPr>
              <a:t>Postęp rzeczowy</a:t>
            </a:r>
            <a:r>
              <a:rPr lang="pl-PL" sz="2000" dirty="0">
                <a:cs typeface="Arial" charset="0"/>
              </a:rPr>
              <a:t>, zakładki </a:t>
            </a:r>
            <a:r>
              <a:rPr lang="pl-PL" sz="2000" i="1" dirty="0">
                <a:cs typeface="Arial" charset="0"/>
              </a:rPr>
              <a:t>Wskaźniki produktu i rezultatu</a:t>
            </a:r>
            <a:br>
              <a:rPr lang="pl-PL" sz="2000" i="1" dirty="0">
                <a:cs typeface="Arial" charset="0"/>
              </a:rPr>
            </a:br>
            <a:r>
              <a:rPr lang="pl-PL" sz="2000" dirty="0">
                <a:cs typeface="Arial" charset="0"/>
              </a:rPr>
              <a:t>Dane są niespójne z danymi zawartymi w zakładce </a:t>
            </a:r>
            <a:r>
              <a:rPr lang="pl-PL" sz="2000" i="1" dirty="0">
                <a:cs typeface="Arial" charset="0"/>
              </a:rPr>
              <a:t>Monitorowanie uczestników</a:t>
            </a:r>
            <a:r>
              <a:rPr lang="pl-PL" sz="2000" dirty="0">
                <a:cs typeface="Arial" charset="0"/>
              </a:rPr>
              <a:t/>
            </a:r>
            <a:br>
              <a:rPr lang="pl-PL" sz="2000" dirty="0">
                <a:cs typeface="Arial" charset="0"/>
              </a:rPr>
            </a:br>
            <a:r>
              <a:rPr lang="pl-PL" sz="2000" u="sng" dirty="0">
                <a:cs typeface="Arial" charset="0"/>
              </a:rPr>
              <a:t>Przed przesłaniem wniosku o płatność do IP RPO WL obowiązkowo należy dokonać weryfikacji danych przy wykorzystaniu aplikacji ADU_EFS.</a:t>
            </a:r>
            <a:br>
              <a:rPr lang="pl-PL" sz="2000" u="sng" dirty="0">
                <a:cs typeface="Arial" charset="0"/>
              </a:rPr>
            </a:br>
            <a:r>
              <a:rPr lang="pl-PL" sz="2000" dirty="0">
                <a:solidFill>
                  <a:prstClr val="black"/>
                </a:solidFill>
                <a:cs typeface="Arial" charset="0"/>
              </a:rPr>
              <a:t>Nieprawidłowo wypełnione dane przy wskaźnikach rezultatu, </a:t>
            </a:r>
            <a:r>
              <a:rPr lang="pl-PL" sz="2000" dirty="0" smtClean="0">
                <a:solidFill>
                  <a:prstClr val="black"/>
                </a:solidFill>
                <a:cs typeface="Arial" charset="0"/>
              </a:rPr>
              <a:t/>
            </a:r>
            <a:br>
              <a:rPr lang="pl-PL" sz="2000" dirty="0" smtClean="0">
                <a:solidFill>
                  <a:prstClr val="black"/>
                </a:solidFill>
                <a:cs typeface="Arial" charset="0"/>
              </a:rPr>
            </a:br>
            <a:r>
              <a:rPr lang="pl-PL" sz="2000" dirty="0" smtClean="0">
                <a:solidFill>
                  <a:prstClr val="black"/>
                </a:solidFill>
                <a:cs typeface="Arial" charset="0"/>
              </a:rPr>
              <a:t>w </a:t>
            </a:r>
            <a:r>
              <a:rPr lang="pl-PL" sz="2000" dirty="0">
                <a:solidFill>
                  <a:prstClr val="black"/>
                </a:solidFill>
                <a:cs typeface="Arial" charset="0"/>
              </a:rPr>
              <a:t>stosunku do uczestników, którzy nie zakończyli udziału w projekcie (załącznik nr 2 do WLWK).</a:t>
            </a:r>
            <a:r>
              <a:rPr lang="pl-PL" sz="2300" dirty="0">
                <a:solidFill>
                  <a:prstClr val="black"/>
                </a:solidFill>
                <a:cs typeface="Arial" charset="0"/>
              </a:rPr>
              <a:t/>
            </a:r>
            <a:br>
              <a:rPr lang="pl-PL" sz="2300" dirty="0">
                <a:solidFill>
                  <a:prstClr val="black"/>
                </a:solidFill>
                <a:cs typeface="Arial" charset="0"/>
              </a:rPr>
            </a:br>
            <a:endParaRPr lang="pl-PL" sz="23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11</a:t>
            </a:fld>
            <a:endParaRPr lang="pl-PL" altLang="pl-PL"/>
          </a:p>
        </p:txBody>
      </p:sp>
      <p:pic>
        <p:nvPicPr>
          <p:cNvPr id="5" name="Obraz 4"/>
          <p:cNvPicPr>
            <a:picLocks noChangeAspect="1"/>
          </p:cNvPicPr>
          <p:nvPr/>
        </p:nvPicPr>
        <p:blipFill>
          <a:blip r:embed="rId2"/>
          <a:stretch>
            <a:fillRect/>
          </a:stretch>
        </p:blipFill>
        <p:spPr>
          <a:xfrm>
            <a:off x="1694240" y="5445224"/>
            <a:ext cx="5767316" cy="720080"/>
          </a:xfrm>
          <a:prstGeom prst="rect">
            <a:avLst/>
          </a:prstGeom>
        </p:spPr>
      </p:pic>
    </p:spTree>
    <p:extLst>
      <p:ext uri="{BB962C8B-B14F-4D97-AF65-F5344CB8AC3E}">
        <p14:creationId xmlns:p14="http://schemas.microsoft.com/office/powerpoint/2010/main" val="246237225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49" y="836712"/>
            <a:ext cx="8784976" cy="4896544"/>
          </a:xfrm>
        </p:spPr>
        <p:txBody>
          <a:bodyPr/>
          <a:lstStyle/>
          <a:p>
            <a:pPr marL="285750" indent="-285750" algn="ctr" eaLnBrk="1" hangingPunct="1">
              <a:defRPr/>
            </a:pPr>
            <a:r>
              <a:rPr lang="pl-PL" sz="2000" b="1" dirty="0" smtClean="0">
                <a:cs typeface="Arial" charset="0"/>
              </a:rPr>
              <a:t>     Blok </a:t>
            </a:r>
            <a:r>
              <a:rPr lang="pl-PL" sz="2000" b="1" i="1" dirty="0">
                <a:cs typeface="Arial" charset="0"/>
              </a:rPr>
              <a:t>Postęp finansowy</a:t>
            </a:r>
            <a:r>
              <a:rPr lang="pl-PL" sz="2000" b="1" dirty="0">
                <a:cs typeface="Arial" charset="0"/>
              </a:rPr>
              <a:t>, zakładka </a:t>
            </a:r>
            <a:r>
              <a:rPr lang="pl-PL" sz="2000" b="1" i="1" dirty="0">
                <a:cs typeface="Arial" charset="0"/>
              </a:rPr>
              <a:t>Zestawienie dokumentów</a:t>
            </a:r>
            <a:r>
              <a:rPr lang="pl-PL" sz="2000" i="1" dirty="0">
                <a:cs typeface="Arial" charset="0"/>
              </a:rPr>
              <a:t/>
            </a:r>
            <a:br>
              <a:rPr lang="pl-PL" sz="2000" i="1" dirty="0">
                <a:cs typeface="Arial" charset="0"/>
              </a:rPr>
            </a:br>
            <a:r>
              <a:rPr lang="pl-PL" sz="2000" dirty="0">
                <a:cs typeface="Arial" charset="0"/>
              </a:rPr>
              <a:t>W wierszu </a:t>
            </a:r>
            <a:r>
              <a:rPr lang="pl-PL" sz="2000" i="1" dirty="0">
                <a:cs typeface="Arial" charset="0"/>
              </a:rPr>
              <a:t>nr NIP wystawcy/PESEL </a:t>
            </a:r>
            <a:r>
              <a:rPr lang="pl-PL" sz="2000" dirty="0">
                <a:cs typeface="Arial" charset="0"/>
              </a:rPr>
              <a:t>zaznaczona opcja „nie dotyczy”, podczas gdy podmiot wystawiający dokument posiada nr NIP/PESEL.</a:t>
            </a:r>
            <a:br>
              <a:rPr lang="pl-PL" sz="2000" dirty="0">
                <a:cs typeface="Arial" charset="0"/>
              </a:rPr>
            </a:br>
            <a:r>
              <a:rPr lang="pl-PL" sz="2000" dirty="0">
                <a:cs typeface="Arial" charset="0"/>
              </a:rPr>
              <a:t>W wierszach </a:t>
            </a:r>
            <a:r>
              <a:rPr lang="pl-PL" sz="2000" i="1" dirty="0">
                <a:cs typeface="Arial" charset="0"/>
              </a:rPr>
              <a:t>Data wystawienia i Data zapłaty, </a:t>
            </a:r>
            <a:r>
              <a:rPr lang="pl-PL" sz="2000" dirty="0">
                <a:cs typeface="Arial" charset="0"/>
              </a:rPr>
              <a:t>wskazane daty</a:t>
            </a:r>
            <a:r>
              <a:rPr lang="pl-PL" sz="2000" i="1" dirty="0">
                <a:cs typeface="Arial" charset="0"/>
              </a:rPr>
              <a:t> </a:t>
            </a:r>
            <a:r>
              <a:rPr lang="pl-PL" sz="2000" dirty="0">
                <a:cs typeface="Arial" charset="0"/>
              </a:rPr>
              <a:t>niezgodne </a:t>
            </a:r>
            <a:r>
              <a:rPr lang="pl-PL" sz="2000" dirty="0" smtClean="0">
                <a:cs typeface="Arial" charset="0"/>
              </a:rPr>
              <a:t/>
            </a:r>
            <a:br>
              <a:rPr lang="pl-PL" sz="2000" dirty="0" smtClean="0">
                <a:cs typeface="Arial" charset="0"/>
              </a:rPr>
            </a:br>
            <a:r>
              <a:rPr lang="pl-PL" sz="2000" dirty="0" smtClean="0">
                <a:cs typeface="Arial" charset="0"/>
              </a:rPr>
              <a:t>z </a:t>
            </a:r>
            <a:r>
              <a:rPr lang="pl-PL" sz="2000" dirty="0">
                <a:cs typeface="Arial" charset="0"/>
              </a:rPr>
              <a:t>załączonymi dokumentami finansowymi/wyciągami bankowymi.</a:t>
            </a:r>
            <a:br>
              <a:rPr lang="pl-PL" sz="2000" dirty="0">
                <a:cs typeface="Arial" charset="0"/>
              </a:rPr>
            </a:br>
            <a:r>
              <a:rPr lang="pl-PL" sz="2000" dirty="0">
                <a:cs typeface="Arial" charset="0"/>
              </a:rPr>
              <a:t>Niewskazywanie w wierszu </a:t>
            </a:r>
            <a:r>
              <a:rPr lang="pl-PL" sz="2000" i="1" dirty="0" smtClean="0">
                <a:cs typeface="Arial" charset="0"/>
              </a:rPr>
              <a:t>Uwagi </a:t>
            </a:r>
            <a:r>
              <a:rPr lang="pl-PL" sz="2000" dirty="0" smtClean="0">
                <a:cs typeface="Arial" charset="0"/>
              </a:rPr>
              <a:t>dat </a:t>
            </a:r>
            <a:r>
              <a:rPr lang="pl-PL" sz="2000" dirty="0">
                <a:cs typeface="Arial" charset="0"/>
              </a:rPr>
              <a:t>refundacji wydatków.</a:t>
            </a:r>
            <a:br>
              <a:rPr lang="pl-PL" sz="2000" dirty="0">
                <a:cs typeface="Arial" charset="0"/>
              </a:rPr>
            </a:br>
            <a:r>
              <a:rPr lang="pl-PL" sz="2000" dirty="0">
                <a:cs typeface="Arial" charset="0"/>
              </a:rPr>
              <a:t>Nieprawidłowo wypełniony wiersz </a:t>
            </a:r>
            <a:r>
              <a:rPr lang="pl-PL" sz="2000" i="1" dirty="0">
                <a:cs typeface="Arial" charset="0"/>
              </a:rPr>
              <a:t>Kategoria podlegająca limitom oraz </a:t>
            </a:r>
            <a:r>
              <a:rPr lang="pl-PL" sz="2000" dirty="0">
                <a:cs typeface="Arial" charset="0"/>
              </a:rPr>
              <a:t>wiersz </a:t>
            </a:r>
            <a:r>
              <a:rPr lang="pl-PL" sz="2000" i="1" dirty="0">
                <a:cs typeface="Arial" charset="0"/>
              </a:rPr>
              <a:t>Wydatki w ramach limitu</a:t>
            </a:r>
            <a:r>
              <a:rPr lang="pl-PL" sz="2000" dirty="0">
                <a:cs typeface="Arial" charset="0"/>
              </a:rPr>
              <a:t>, w sytuacji gdy dany wydatek podlega limitom zgodnie z Wnioskiem o dofinansowanie.</a:t>
            </a:r>
            <a:br>
              <a:rPr lang="pl-PL" sz="2000" dirty="0">
                <a:cs typeface="Arial" charset="0"/>
              </a:rPr>
            </a:br>
            <a:r>
              <a:rPr lang="pl-PL" sz="2000" dirty="0">
                <a:cs typeface="Arial" charset="0"/>
              </a:rPr>
              <a:t>W wierszu </a:t>
            </a:r>
            <a:r>
              <a:rPr lang="pl-PL" sz="2000" i="1" dirty="0">
                <a:cs typeface="Arial" charset="0"/>
              </a:rPr>
              <a:t>Nazwa towaru lub usługi </a:t>
            </a:r>
            <a:r>
              <a:rPr lang="pl-PL" sz="2000" dirty="0">
                <a:cs typeface="Arial" charset="0"/>
              </a:rPr>
              <a:t>wskazywane są bardzo ogólnikowe informacje, które uniemożliwiają weryfikację wydatku.</a:t>
            </a:r>
            <a:br>
              <a:rPr lang="pl-PL" sz="2000" dirty="0">
                <a:cs typeface="Arial" charset="0"/>
              </a:rPr>
            </a:br>
            <a:r>
              <a:rPr lang="pl-PL" sz="2000" dirty="0">
                <a:cs typeface="Arial" charset="0"/>
              </a:rPr>
              <a:t>Nieprawidłowo wypełnione wiersze </a:t>
            </a:r>
            <a:r>
              <a:rPr lang="pl-PL" sz="2000" i="1" dirty="0">
                <a:cs typeface="Arial" charset="0"/>
              </a:rPr>
              <a:t>Wydatki Kwalifikowalne oraz Dofinansowanie</a:t>
            </a:r>
            <a:r>
              <a:rPr lang="pl-PL" sz="2000" dirty="0">
                <a:cs typeface="Arial" charset="0"/>
              </a:rPr>
              <a:t>, w przypadku rozliczania wydatków z wkładu własnego.</a:t>
            </a:r>
            <a:br>
              <a:rPr lang="pl-PL" sz="2000" dirty="0">
                <a:cs typeface="Arial" charset="0"/>
              </a:rPr>
            </a:br>
            <a:r>
              <a:rPr lang="pl-PL" sz="2000" dirty="0">
                <a:cs typeface="Arial" charset="0"/>
              </a:rPr>
              <a:t>Wykazywanie we wniosku wydatków, które nie dotyczą okresu rozliczeniowego np. okresów przyszłych.</a:t>
            </a:r>
            <a:br>
              <a:rPr lang="pl-PL" sz="2000" dirty="0">
                <a:cs typeface="Arial" charset="0"/>
              </a:rPr>
            </a:br>
            <a:r>
              <a:rPr lang="pl-PL" sz="2000" dirty="0">
                <a:cs typeface="Arial" charset="0"/>
              </a:rPr>
              <a:t>Nieprawidłowe przypisywanie wydatków do poszczególnych zadań, niezgodnie </a:t>
            </a:r>
            <a:r>
              <a:rPr lang="pl-PL" sz="2000" dirty="0" smtClean="0">
                <a:cs typeface="Arial" charset="0"/>
              </a:rPr>
              <a:t/>
            </a:r>
            <a:br>
              <a:rPr lang="pl-PL" sz="2000" dirty="0" smtClean="0">
                <a:cs typeface="Arial" charset="0"/>
              </a:rPr>
            </a:br>
            <a:r>
              <a:rPr lang="pl-PL" sz="2000" dirty="0" smtClean="0">
                <a:cs typeface="Arial" charset="0"/>
              </a:rPr>
              <a:t>z </a:t>
            </a:r>
            <a:r>
              <a:rPr lang="pl-PL" sz="2000" dirty="0">
                <a:cs typeface="Arial" charset="0"/>
              </a:rPr>
              <a:t>zatwierdzonym wnioskiem o dofinansowanie.</a:t>
            </a:r>
            <a:br>
              <a:rPr lang="pl-PL" sz="2000" dirty="0">
                <a:cs typeface="Arial" charset="0"/>
              </a:rPr>
            </a:br>
            <a:endParaRPr lang="pl-PL" sz="20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12</a:t>
            </a:fld>
            <a:endParaRPr lang="pl-PL" altLang="pl-PL" dirty="0"/>
          </a:p>
        </p:txBody>
      </p:sp>
      <p:pic>
        <p:nvPicPr>
          <p:cNvPr id="5" name="Obraz 4"/>
          <p:cNvPicPr>
            <a:picLocks noChangeAspect="1"/>
          </p:cNvPicPr>
          <p:nvPr/>
        </p:nvPicPr>
        <p:blipFill>
          <a:blip r:embed="rId2"/>
          <a:stretch>
            <a:fillRect/>
          </a:stretch>
        </p:blipFill>
        <p:spPr>
          <a:xfrm>
            <a:off x="1694240" y="5517232"/>
            <a:ext cx="5767316" cy="720080"/>
          </a:xfrm>
          <a:prstGeom prst="rect">
            <a:avLst/>
          </a:prstGeom>
        </p:spPr>
      </p:pic>
    </p:spTree>
    <p:extLst>
      <p:ext uri="{BB962C8B-B14F-4D97-AF65-F5344CB8AC3E}">
        <p14:creationId xmlns:p14="http://schemas.microsoft.com/office/powerpoint/2010/main" val="35485001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9" y="1484784"/>
            <a:ext cx="8515350" cy="4608512"/>
          </a:xfrm>
        </p:spPr>
        <p:txBody>
          <a:bodyPr/>
          <a:lstStyle/>
          <a:p>
            <a:pPr marL="285750" indent="-285750" algn="ctr" eaLnBrk="1" hangingPunct="1">
              <a:defRPr/>
            </a:pPr>
            <a:r>
              <a:rPr lang="pl-PL" sz="2400" b="1" dirty="0" smtClean="0">
                <a:cs typeface="Arial" charset="0"/>
              </a:rPr>
              <a:t>    Blok </a:t>
            </a:r>
            <a:r>
              <a:rPr lang="pl-PL" sz="2400" b="1" i="1" dirty="0">
                <a:cs typeface="Arial" charset="0"/>
              </a:rPr>
              <a:t>Postęp rzeczowy</a:t>
            </a:r>
            <a:r>
              <a:rPr lang="pl-PL" sz="2400" b="1" dirty="0">
                <a:cs typeface="Arial" charset="0"/>
              </a:rPr>
              <a:t>, zakładka </a:t>
            </a:r>
            <a:r>
              <a:rPr lang="pl-PL" sz="2400" b="1" i="1" dirty="0">
                <a:cs typeface="Arial" charset="0"/>
              </a:rPr>
              <a:t>Problemy napotkane w trakcie realizacji </a:t>
            </a:r>
            <a:r>
              <a:rPr lang="pl-PL" sz="2400" b="1" i="1" dirty="0" smtClean="0">
                <a:cs typeface="Arial" charset="0"/>
              </a:rPr>
              <a:t>projektu</a:t>
            </a:r>
            <a:r>
              <a:rPr lang="pl-PL" sz="2400" i="1" dirty="0" smtClean="0">
                <a:cs typeface="Arial" charset="0"/>
              </a:rPr>
              <a:t/>
            </a:r>
            <a:br>
              <a:rPr lang="pl-PL" sz="2400" i="1" dirty="0" smtClean="0">
                <a:cs typeface="Arial" charset="0"/>
              </a:rPr>
            </a:br>
            <a:r>
              <a:rPr lang="pl-PL" sz="2400" i="1" dirty="0">
                <a:cs typeface="Arial" charset="0"/>
              </a:rPr>
              <a:t/>
            </a:r>
            <a:br>
              <a:rPr lang="pl-PL" sz="2400" i="1" dirty="0">
                <a:cs typeface="Arial" charset="0"/>
              </a:rPr>
            </a:br>
            <a:r>
              <a:rPr lang="pl-PL" sz="2000" dirty="0">
                <a:cs typeface="Arial" charset="0"/>
              </a:rPr>
              <a:t>Pozostawianie niewypełnionego pola we wniosku;</a:t>
            </a:r>
            <a:br>
              <a:rPr lang="pl-PL" sz="2000" dirty="0">
                <a:cs typeface="Arial" charset="0"/>
              </a:rPr>
            </a:br>
            <a:r>
              <a:rPr lang="pl-PL" sz="2000" dirty="0">
                <a:cs typeface="Arial" charset="0"/>
              </a:rPr>
              <a:t>Wskazano problem, ale nie odniesiono się do działań podjętych w celu zminimalizowania negatywnych skutków np. opóźnień oraz innych problemów uniemożliwiających realizację wszystkich założeń projektu</a:t>
            </a:r>
            <a:r>
              <a:rPr lang="pl-PL" sz="2000" i="1" dirty="0">
                <a:cs typeface="Arial" charset="0"/>
              </a:rPr>
              <a:t>.</a:t>
            </a:r>
            <a:r>
              <a:rPr lang="pl-PL" sz="2000" dirty="0">
                <a:cs typeface="Arial" charset="0"/>
              </a:rPr>
              <a:t> </a:t>
            </a:r>
            <a:br>
              <a:rPr lang="pl-PL" sz="2000" dirty="0">
                <a:cs typeface="Arial" charset="0"/>
              </a:rPr>
            </a:br>
            <a:r>
              <a:rPr lang="pl-PL" sz="2000" dirty="0">
                <a:cs typeface="Arial" charset="0"/>
              </a:rPr>
              <a:t/>
            </a:r>
            <a:br>
              <a:rPr lang="pl-PL" sz="2000" dirty="0">
                <a:cs typeface="Arial" charset="0"/>
              </a:rPr>
            </a:br>
            <a:r>
              <a:rPr lang="pl-PL" sz="2000" dirty="0">
                <a:cs typeface="Arial" charset="0"/>
              </a:rPr>
              <a:t>Blok </a:t>
            </a:r>
            <a:r>
              <a:rPr lang="pl-PL" sz="2000" i="1" dirty="0">
                <a:cs typeface="Arial" charset="0"/>
              </a:rPr>
              <a:t>Postęp rzeczowy</a:t>
            </a:r>
            <a:r>
              <a:rPr lang="pl-PL" sz="2000" dirty="0">
                <a:cs typeface="Arial" charset="0"/>
              </a:rPr>
              <a:t>, zakładka </a:t>
            </a:r>
            <a:r>
              <a:rPr lang="pl-PL" sz="2000" i="1" dirty="0">
                <a:cs typeface="Arial" charset="0"/>
              </a:rPr>
              <a:t>Planowany przebieg realizacji</a:t>
            </a:r>
            <a:br>
              <a:rPr lang="pl-PL" sz="2000" i="1" dirty="0">
                <a:cs typeface="Arial" charset="0"/>
              </a:rPr>
            </a:br>
            <a:r>
              <a:rPr lang="pl-PL" sz="2000" dirty="0">
                <a:cs typeface="Arial" charset="0"/>
              </a:rPr>
              <a:t>Zbyt ogólnikowe opisy realizacji poszczególnych zadań projektowych.</a:t>
            </a:r>
            <a:br>
              <a:rPr lang="pl-PL" sz="2000" dirty="0">
                <a:cs typeface="Arial" charset="0"/>
              </a:rPr>
            </a:br>
            <a:r>
              <a:rPr lang="pl-PL" sz="2000" dirty="0">
                <a:cs typeface="Arial" charset="0"/>
              </a:rPr>
              <a:t>Minimalny zakres informacji, które należy uwzględnić w tej części wniosku zawarto </a:t>
            </a:r>
            <a:r>
              <a:rPr lang="pl-PL" sz="2000" dirty="0" smtClean="0">
                <a:cs typeface="Arial" charset="0"/>
              </a:rPr>
              <a:t>w </a:t>
            </a:r>
            <a:r>
              <a:rPr lang="pl-PL" sz="2000" dirty="0">
                <a:cs typeface="Arial" charset="0"/>
              </a:rPr>
              <a:t>Podręczniku Beneficjenta SL2014.</a:t>
            </a: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13</a:t>
            </a:fld>
            <a:endParaRPr lang="pl-PL" altLang="pl-PL"/>
          </a:p>
        </p:txBody>
      </p:sp>
      <p:pic>
        <p:nvPicPr>
          <p:cNvPr id="5" name="Obraz 4"/>
          <p:cNvPicPr>
            <a:picLocks noChangeAspect="1"/>
          </p:cNvPicPr>
          <p:nvPr/>
        </p:nvPicPr>
        <p:blipFill>
          <a:blip r:embed="rId2"/>
          <a:stretch>
            <a:fillRect/>
          </a:stretch>
        </p:blipFill>
        <p:spPr>
          <a:xfrm>
            <a:off x="1694240" y="5589240"/>
            <a:ext cx="5767316" cy="648072"/>
          </a:xfrm>
          <a:prstGeom prst="rect">
            <a:avLst/>
          </a:prstGeom>
        </p:spPr>
      </p:pic>
    </p:spTree>
    <p:extLst>
      <p:ext uri="{BB962C8B-B14F-4D97-AF65-F5344CB8AC3E}">
        <p14:creationId xmlns:p14="http://schemas.microsoft.com/office/powerpoint/2010/main" val="385482194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8120384" cy="3528392"/>
          </a:xfrm>
        </p:spPr>
        <p:txBody>
          <a:bodyPr/>
          <a:lstStyle/>
          <a:p>
            <a:pPr algn="ctr"/>
            <a:r>
              <a:rPr lang="pl-PL" altLang="pl-PL" sz="2600" b="1" dirty="0" smtClean="0"/>
              <a:t/>
            </a:r>
            <a:br>
              <a:rPr lang="pl-PL" altLang="pl-PL" sz="2600" b="1" dirty="0" smtClean="0"/>
            </a:br>
            <a:r>
              <a:rPr lang="pl-PL" altLang="pl-PL" sz="2600" b="1" dirty="0" smtClean="0"/>
              <a:t>Kryterium efektywności zatrudnieniowej</a:t>
            </a:r>
            <a:r>
              <a:rPr lang="pl-PL" altLang="pl-PL" sz="2400" dirty="0" smtClean="0"/>
              <a:t/>
            </a:r>
            <a:br>
              <a:rPr lang="pl-PL" altLang="pl-PL" sz="2400" dirty="0" smtClean="0"/>
            </a:br>
            <a:r>
              <a:rPr lang="pl-PL" altLang="pl-PL" sz="2400" dirty="0"/>
              <a:t/>
            </a:r>
            <a:br>
              <a:rPr lang="pl-PL" altLang="pl-PL" sz="2400" dirty="0"/>
            </a:br>
            <a:r>
              <a:rPr lang="pl-PL" altLang="pl-PL" sz="2000" dirty="0" smtClean="0"/>
              <a:t>Monitorowanie </a:t>
            </a:r>
            <a:r>
              <a:rPr lang="pl-PL" altLang="pl-PL" sz="2000" dirty="0"/>
              <a:t>kryterium efektywności zatrudnieniowej zostało </a:t>
            </a:r>
            <a:r>
              <a:rPr lang="pl-PL" altLang="pl-PL" sz="2000" dirty="0" smtClean="0"/>
              <a:t/>
            </a:r>
            <a:br>
              <a:rPr lang="pl-PL" altLang="pl-PL" sz="2000" dirty="0" smtClean="0"/>
            </a:br>
            <a:r>
              <a:rPr lang="pl-PL" altLang="pl-PL" sz="2000" dirty="0" smtClean="0"/>
              <a:t>opisane </a:t>
            </a:r>
            <a:r>
              <a:rPr lang="pl-PL" altLang="pl-PL" sz="2000" dirty="0"/>
              <a:t>w </a:t>
            </a:r>
            <a:r>
              <a:rPr lang="pl-PL" altLang="pl-PL" sz="2000" i="1" dirty="0"/>
              <a:t>Wytycznych </a:t>
            </a:r>
            <a:r>
              <a:rPr lang="pl-PL" altLang="pl-PL" sz="2000" i="1" dirty="0" smtClean="0"/>
              <a:t>w zakresie </a:t>
            </a:r>
            <a:r>
              <a:rPr lang="pl-PL" altLang="pl-PL" sz="2000" i="1" dirty="0"/>
              <a:t>realizacji przedsięwzięć </a:t>
            </a:r>
            <a:r>
              <a:rPr lang="pl-PL" altLang="pl-PL" sz="2000" i="1" dirty="0" smtClean="0"/>
              <a:t/>
            </a:r>
            <a:br>
              <a:rPr lang="pl-PL" altLang="pl-PL" sz="2000" i="1" dirty="0" smtClean="0"/>
            </a:br>
            <a:r>
              <a:rPr lang="pl-PL" altLang="pl-PL" sz="2000" i="1" dirty="0" smtClean="0"/>
              <a:t>z </a:t>
            </a:r>
            <a:r>
              <a:rPr lang="pl-PL" altLang="pl-PL" sz="2000" i="1" dirty="0"/>
              <a:t>udziałem środków Europejskiego Funduszu Społecznego </a:t>
            </a:r>
            <a:r>
              <a:rPr lang="pl-PL" altLang="pl-PL" sz="2000" i="1" dirty="0" smtClean="0"/>
              <a:t/>
            </a:r>
            <a:br>
              <a:rPr lang="pl-PL" altLang="pl-PL" sz="2000" i="1" dirty="0" smtClean="0"/>
            </a:br>
            <a:r>
              <a:rPr lang="pl-PL" altLang="pl-PL" sz="2000" i="1" dirty="0" smtClean="0"/>
              <a:t>w </a:t>
            </a:r>
            <a:r>
              <a:rPr lang="pl-PL" altLang="pl-PL" sz="2000" i="1" dirty="0"/>
              <a:t>obszarze rynku pracy na lata 2014-2020</a:t>
            </a:r>
            <a:r>
              <a:rPr lang="pl-PL" altLang="pl-PL" sz="2000" dirty="0"/>
              <a:t>, rozdział 3, </a:t>
            </a:r>
            <a:r>
              <a:rPr lang="pl-PL" altLang="pl-PL" sz="2000" dirty="0" smtClean="0"/>
              <a:t/>
            </a:r>
            <a:br>
              <a:rPr lang="pl-PL" altLang="pl-PL" sz="2000" dirty="0" smtClean="0"/>
            </a:br>
            <a:r>
              <a:rPr lang="pl-PL" altLang="pl-PL" sz="2000" dirty="0" smtClean="0"/>
              <a:t>podrozdział </a:t>
            </a:r>
            <a:r>
              <a:rPr lang="pl-PL" altLang="pl-PL" sz="2000" dirty="0"/>
              <a:t>3.2 </a:t>
            </a:r>
            <a:r>
              <a:rPr lang="pl-PL" altLang="pl-PL" sz="2000" i="1" dirty="0"/>
              <a:t>Sposób pomiaru kryterium </a:t>
            </a:r>
            <a:r>
              <a:rPr lang="pl-PL" altLang="pl-PL" sz="2000" i="1" dirty="0" smtClean="0"/>
              <a:t/>
            </a:r>
            <a:br>
              <a:rPr lang="pl-PL" altLang="pl-PL" sz="2000" i="1" dirty="0" smtClean="0"/>
            </a:br>
            <a:r>
              <a:rPr lang="pl-PL" altLang="pl-PL" sz="2000" i="1" dirty="0" smtClean="0"/>
              <a:t>efektywności </a:t>
            </a:r>
            <a:r>
              <a:rPr lang="pl-PL" altLang="pl-PL" sz="2000" i="1" dirty="0"/>
              <a:t>zatrudnieniowej w projekcie.</a:t>
            </a:r>
            <a:r>
              <a:rPr lang="pl-PL" altLang="pl-PL" sz="2400" i="1" dirty="0"/>
              <a:t/>
            </a:r>
            <a:br>
              <a:rPr lang="pl-PL" altLang="pl-PL" sz="2400" i="1" dirty="0"/>
            </a:br>
            <a:endParaRPr lang="pl-PL" sz="24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14</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234952733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7976368" cy="4824536"/>
          </a:xfrm>
        </p:spPr>
        <p:txBody>
          <a:bodyPr/>
          <a:lstStyle/>
          <a:p>
            <a:pPr algn="ctr"/>
            <a:r>
              <a:rPr lang="pl-PL" sz="2400" b="1" dirty="0" smtClean="0"/>
              <a:t/>
            </a:r>
            <a:br>
              <a:rPr lang="pl-PL" sz="2400" b="1" dirty="0" smtClean="0"/>
            </a:br>
            <a:r>
              <a:rPr lang="pl-PL" sz="2400" dirty="0" smtClean="0"/>
              <a:t/>
            </a:r>
            <a:br>
              <a:rPr lang="pl-PL" sz="2400" dirty="0" smtClean="0"/>
            </a:br>
            <a:r>
              <a:rPr lang="pl-PL" sz="2000" dirty="0" smtClean="0"/>
              <a:t>Minimalne poziomy efektywności zatrudnieniowej na 2019 r. wynoszą odpowiednio:</a:t>
            </a:r>
            <a:br>
              <a:rPr lang="pl-PL" sz="2000" dirty="0" smtClean="0"/>
            </a:br>
            <a:r>
              <a:rPr lang="pl-PL" sz="2000" dirty="0"/>
              <a:t> </a:t>
            </a:r>
            <a:r>
              <a:rPr lang="pl-PL" sz="2000" dirty="0" smtClean="0"/>
              <a:t> </a:t>
            </a:r>
            <a:br>
              <a:rPr lang="pl-PL" sz="2000" dirty="0" smtClean="0"/>
            </a:br>
            <a:r>
              <a:rPr lang="pl-PL" sz="2000" dirty="0" smtClean="0"/>
              <a:t>a) dla osób w najtrudniejszej sytuacji (osoby w wieku 50 lat i więcej, kobiety, osoby z niepełnosprawnościami, osoby długotrwale bezrobotne, osoby z niskimi kwalifikacjami do poziomu ISCED 3, imigranci, reemigranci) – 45%,</a:t>
            </a:r>
            <a:br>
              <a:rPr lang="pl-PL" sz="2000" dirty="0" smtClean="0"/>
            </a:br>
            <a:r>
              <a:rPr lang="pl-PL" sz="2000" dirty="0" smtClean="0"/>
              <a:t/>
            </a:r>
            <a:br>
              <a:rPr lang="pl-PL" sz="2000" dirty="0" smtClean="0"/>
            </a:br>
            <a:r>
              <a:rPr lang="pl-PL" sz="2000" dirty="0" smtClean="0"/>
              <a:t>b) dla pozostałych osób nienależących do ww. grup – 60%</a:t>
            </a:r>
            <a:r>
              <a:rPr lang="pl-PL" sz="2400" dirty="0" smtClean="0"/>
              <a:t/>
            </a:r>
            <a:br>
              <a:rPr lang="pl-PL" sz="2400" dirty="0" smtClean="0"/>
            </a:br>
            <a:r>
              <a:rPr lang="pl-PL" sz="2400" dirty="0"/>
              <a:t/>
            </a:r>
            <a:br>
              <a:rPr lang="pl-PL" sz="2400" dirty="0"/>
            </a:br>
            <a:endParaRPr lang="pl-PL" sz="2400" b="1"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15</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37729917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844824"/>
            <a:ext cx="7815262" cy="4032448"/>
          </a:xfrm>
        </p:spPr>
        <p:txBody>
          <a:bodyPr/>
          <a:lstStyle/>
          <a:p>
            <a:pPr algn="ctr"/>
            <a:r>
              <a:rPr lang="pl-PL" sz="2000" dirty="0" smtClean="0"/>
              <a:t>Beneficjent jest zobowiązany do pomiaru efektywności zatrudnieniowej </a:t>
            </a:r>
            <a:br>
              <a:rPr lang="pl-PL" sz="2000" dirty="0" smtClean="0"/>
            </a:br>
            <a:r>
              <a:rPr lang="pl-PL" sz="2000" dirty="0" smtClean="0"/>
              <a:t>w projekcie oraz do przedstawienia w trakcie rozliczania projektu informacji niezbędnych do weryfikacji tego kryterium, zgodnie z następującymi warunkami:</a:t>
            </a:r>
            <a:br>
              <a:rPr lang="pl-PL" sz="2000" dirty="0" smtClean="0"/>
            </a:br>
            <a:r>
              <a:rPr lang="pl-PL" sz="2000" dirty="0" smtClean="0"/>
              <a:t/>
            </a:r>
            <a:br>
              <a:rPr lang="pl-PL" sz="2000" dirty="0" smtClean="0"/>
            </a:br>
            <a:r>
              <a:rPr lang="pl-PL" sz="2000" dirty="0" smtClean="0"/>
              <a:t>a) efektywność zatrudnieniowa jest mierzona wyłącznie wśród tych uczestników projektu, którzy w momencie rozpoczęcia udziału w projekcie byli osobami bezrobotnymi lub osobami biernymi zawodowo, z wyłączeniem osób, które w ramach projektu lub w okresie 90 dni kalendarzowych od zakończenia udziału w projekcie podjęły naukę </a:t>
            </a:r>
            <a:br>
              <a:rPr lang="pl-PL" sz="2000" dirty="0" smtClean="0"/>
            </a:br>
            <a:r>
              <a:rPr lang="pl-PL" sz="2000" dirty="0" smtClean="0"/>
              <a:t>w formach szkolnych lub otrzymały zwrotne lub bezzwrotne środki na podjęcie działalności gospodarczej z EFS, </a:t>
            </a:r>
            <a:endParaRPr lang="pl-PL" sz="20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16</a:t>
            </a:fld>
            <a:endParaRPr lang="pl-PL" altLang="pl-PL"/>
          </a:p>
        </p:txBody>
      </p:sp>
      <p:pic>
        <p:nvPicPr>
          <p:cNvPr id="5" name="Obraz 4"/>
          <p:cNvPicPr>
            <a:picLocks noChangeAspect="1"/>
          </p:cNvPicPr>
          <p:nvPr/>
        </p:nvPicPr>
        <p:blipFill>
          <a:blip r:embed="rId2"/>
          <a:stretch>
            <a:fillRect/>
          </a:stretch>
        </p:blipFill>
        <p:spPr>
          <a:xfrm>
            <a:off x="1694240" y="5589240"/>
            <a:ext cx="5767316" cy="648072"/>
          </a:xfrm>
          <a:prstGeom prst="rect">
            <a:avLst/>
          </a:prstGeom>
        </p:spPr>
      </p:pic>
    </p:spTree>
    <p:extLst>
      <p:ext uri="{BB962C8B-B14F-4D97-AF65-F5344CB8AC3E}">
        <p14:creationId xmlns:p14="http://schemas.microsoft.com/office/powerpoint/2010/main" val="254144046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620688"/>
            <a:ext cx="8120384" cy="4824536"/>
          </a:xfrm>
        </p:spPr>
        <p:txBody>
          <a:bodyPr/>
          <a:lstStyle/>
          <a:p>
            <a:pPr algn="ctr"/>
            <a:r>
              <a:rPr lang="pl-PL" sz="2000" dirty="0" smtClean="0"/>
              <a:t/>
            </a:r>
            <a:br>
              <a:rPr lang="pl-PL" sz="2000" dirty="0" smtClean="0"/>
            </a:br>
            <a:r>
              <a:rPr lang="pl-PL" sz="2000" dirty="0" smtClean="0"/>
              <a:t>b) efektywność zatrudnieniowa jest mierzona wśród uczestników projektu, którzy:</a:t>
            </a:r>
            <a:br>
              <a:rPr lang="pl-PL" sz="2000" dirty="0" smtClean="0"/>
            </a:br>
            <a:r>
              <a:rPr lang="pl-PL" sz="2000" dirty="0" smtClean="0"/>
              <a:t/>
            </a:r>
            <a:br>
              <a:rPr lang="pl-PL" sz="2000" dirty="0" smtClean="0"/>
            </a:br>
            <a:r>
              <a:rPr lang="pl-PL" sz="2000" dirty="0" smtClean="0"/>
              <a:t>i. zakończyli udział w </a:t>
            </a:r>
            <a:r>
              <a:rPr lang="pl-PL" sz="2000" dirty="0" smtClean="0"/>
              <a:t>projekcie; </a:t>
            </a:r>
            <a:r>
              <a:rPr lang="pl-PL" sz="2000" dirty="0" smtClean="0"/>
              <a:t>zakończenie udziału w projekcie to zakończenie uczestnictwa we wszystkich formach wsparcia przewidzianych dla danego uczestnika w ramach </a:t>
            </a:r>
            <a:r>
              <a:rPr lang="pl-PL" sz="2000" dirty="0" smtClean="0"/>
              <a:t>projektu EFS </a:t>
            </a:r>
            <a:r>
              <a:rPr lang="pl-PL" sz="2000" dirty="0" smtClean="0"/>
              <a:t/>
            </a:r>
            <a:br>
              <a:rPr lang="pl-PL" sz="2000" dirty="0" smtClean="0"/>
            </a:br>
            <a:r>
              <a:rPr lang="pl-PL" sz="2000" dirty="0" smtClean="0"/>
              <a:t>lub</a:t>
            </a:r>
            <a:br>
              <a:rPr lang="pl-PL" sz="2000" dirty="0" smtClean="0"/>
            </a:br>
            <a:r>
              <a:rPr lang="pl-PL" sz="2000" dirty="0" smtClean="0"/>
              <a:t/>
            </a:r>
            <a:br>
              <a:rPr lang="pl-PL" sz="2000" dirty="0" smtClean="0"/>
            </a:br>
            <a:r>
              <a:rPr lang="pl-PL" sz="2000" dirty="0" smtClean="0"/>
              <a:t>ii. przerwali udział w projekcie wcześniej, niż uprzednio było to planowane </a:t>
            </a:r>
            <a:br>
              <a:rPr lang="pl-PL" sz="2000" dirty="0" smtClean="0"/>
            </a:br>
            <a:r>
              <a:rPr lang="pl-PL" sz="2000" dirty="0" smtClean="0"/>
              <a:t>z powodu podjęcia pracy spełniającej warunki opisane w lit. g – h i lub</a:t>
            </a:r>
            <a:br>
              <a:rPr lang="pl-PL" sz="2000" dirty="0" smtClean="0"/>
            </a:br>
            <a:r>
              <a:rPr lang="pl-PL" sz="2000" dirty="0" smtClean="0"/>
              <a:t/>
            </a:r>
            <a:br>
              <a:rPr lang="pl-PL" sz="2000" dirty="0" smtClean="0"/>
            </a:br>
            <a:r>
              <a:rPr lang="pl-PL" sz="2000" dirty="0" smtClean="0"/>
              <a:t>iii. podjęli pracę, jednak jednocześnie kontynuowali udział w projekcie,</a:t>
            </a:r>
            <a:br>
              <a:rPr lang="pl-PL" sz="2000" dirty="0" smtClean="0"/>
            </a:br>
            <a:r>
              <a:rPr lang="pl-PL" sz="2000" dirty="0" smtClean="0"/>
              <a:t/>
            </a:r>
            <a:br>
              <a:rPr lang="pl-PL" sz="2000" dirty="0" smtClean="0"/>
            </a:br>
            <a:r>
              <a:rPr lang="pl-PL" sz="2000" dirty="0" smtClean="0"/>
              <a:t>c) zatrudnienie to podjęcie pracy w oparciu o:</a:t>
            </a:r>
            <a:br>
              <a:rPr lang="pl-PL" sz="2000" dirty="0" smtClean="0"/>
            </a:br>
            <a:r>
              <a:rPr lang="pl-PL" sz="2000" dirty="0" smtClean="0"/>
              <a:t>i. stosunek pracy (regulowane w szczególności ustawą z dnia 26 czerwca 1974 r. Kodeks pracy) lub </a:t>
            </a:r>
            <a:endParaRPr lang="pl-PL" sz="20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17</a:t>
            </a:fld>
            <a:endParaRPr lang="pl-PL" altLang="pl-PL"/>
          </a:p>
        </p:txBody>
      </p:sp>
      <p:pic>
        <p:nvPicPr>
          <p:cNvPr id="5" name="Obraz 4"/>
          <p:cNvPicPr>
            <a:picLocks noChangeAspect="1"/>
          </p:cNvPicPr>
          <p:nvPr/>
        </p:nvPicPr>
        <p:blipFill>
          <a:blip r:embed="rId2"/>
          <a:stretch>
            <a:fillRect/>
          </a:stretch>
        </p:blipFill>
        <p:spPr>
          <a:xfrm>
            <a:off x="1694240" y="5517232"/>
            <a:ext cx="5767316" cy="648072"/>
          </a:xfrm>
          <a:prstGeom prst="rect">
            <a:avLst/>
          </a:prstGeom>
        </p:spPr>
      </p:pic>
    </p:spTree>
    <p:extLst>
      <p:ext uri="{BB962C8B-B14F-4D97-AF65-F5344CB8AC3E}">
        <p14:creationId xmlns:p14="http://schemas.microsoft.com/office/powerpoint/2010/main" val="237144048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340768"/>
            <a:ext cx="8048376" cy="4032448"/>
          </a:xfrm>
        </p:spPr>
        <p:txBody>
          <a:bodyPr/>
          <a:lstStyle/>
          <a:p>
            <a:pPr algn="ctr" eaLnBrk="1" hangingPunct="1">
              <a:lnSpc>
                <a:spcPct val="100000"/>
              </a:lnSpc>
            </a:pPr>
            <a:r>
              <a:rPr lang="pl-PL" sz="2000" dirty="0" smtClean="0"/>
              <a:t>ii. podjęcie działalności gospodarczej (regulowane w szczególności ustawą Prawo przedsiębiorców</a:t>
            </a:r>
            <a:r>
              <a:rPr lang="pl-PL" sz="2000" dirty="0" smtClean="0"/>
              <a:t>);</a:t>
            </a:r>
            <a:br>
              <a:rPr lang="pl-PL" sz="2000" dirty="0" smtClean="0"/>
            </a:br>
            <a:r>
              <a:rPr lang="pl-PL" sz="2000" dirty="0" smtClean="0"/>
              <a:t/>
            </a:r>
            <a:br>
              <a:rPr lang="pl-PL" sz="2000" dirty="0" smtClean="0"/>
            </a:br>
            <a:r>
              <a:rPr lang="pl-PL" sz="2000" dirty="0" smtClean="0"/>
              <a:t>d) e</a:t>
            </a:r>
            <a:r>
              <a:rPr lang="pl-PL" sz="2000" dirty="0" smtClean="0"/>
              <a:t>fektywność zatrudnieniowa mierzona jest jako iloraz liczby osób, które podjęły zatrudnienie z lit. c w stosunku do liczby osób wskazanych w lit. b;</a:t>
            </a:r>
            <a:br>
              <a:rPr lang="pl-PL" sz="2000" dirty="0" smtClean="0"/>
            </a:br>
            <a:r>
              <a:rPr lang="pl-PL" sz="2000" dirty="0" smtClean="0"/>
              <a:t/>
            </a:r>
            <a:br>
              <a:rPr lang="pl-PL" sz="2000" dirty="0" smtClean="0"/>
            </a:br>
            <a:r>
              <a:rPr lang="pl-PL" sz="2000" dirty="0" smtClean="0"/>
              <a:t>e) p</a:t>
            </a:r>
            <a:r>
              <a:rPr lang="pl-PL" sz="2000" dirty="0" smtClean="0"/>
              <a:t>odczas pomiaru spełnienia kryterium efektywności zatrudnieniowej uczestników projektu należy wykazywać w liczniku wskaźnika efektywności zatrudnieniowej w momencie podjęcia pracy, ale nie później niż po upływie 90 dni kalendarzowych od zakończenia udziału w projekcie. Działalność gospodarcza powinna zostać rozpoczęta w okresie do 90 dni kalendarzowych od zakończenia przez uczestnika udziału w projekcie.</a:t>
            </a:r>
            <a:r>
              <a:rPr lang="pl-PL" altLang="pl-PL" sz="2400" dirty="0">
                <a:solidFill>
                  <a:schemeClr val="tx1"/>
                </a:solidFill>
              </a:rPr>
              <a:t/>
            </a:r>
            <a:br>
              <a:rPr lang="pl-PL" altLang="pl-PL" sz="2400" dirty="0">
                <a:solidFill>
                  <a:schemeClr val="tx1"/>
                </a:solidFill>
              </a:rPr>
            </a:br>
            <a:r>
              <a:rPr lang="pl-PL" altLang="pl-PL" sz="2400" i="1" dirty="0"/>
              <a:t/>
            </a:r>
            <a:br>
              <a:rPr lang="pl-PL" altLang="pl-PL" sz="2400" i="1" dirty="0"/>
            </a:br>
            <a:r>
              <a:rPr lang="pl-PL" sz="2400" dirty="0" smtClean="0"/>
              <a:t/>
            </a:r>
            <a:br>
              <a:rPr lang="pl-PL" sz="2400" dirty="0" smtClean="0"/>
            </a:br>
            <a:endParaRPr lang="pl-PL" sz="24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18</a:t>
            </a:fld>
            <a:endParaRPr lang="pl-PL" altLang="pl-PL"/>
          </a:p>
        </p:txBody>
      </p:sp>
      <p:pic>
        <p:nvPicPr>
          <p:cNvPr id="5" name="Obraz 4"/>
          <p:cNvPicPr>
            <a:picLocks noChangeAspect="1"/>
          </p:cNvPicPr>
          <p:nvPr/>
        </p:nvPicPr>
        <p:blipFill>
          <a:blip r:embed="rId2"/>
          <a:stretch>
            <a:fillRect/>
          </a:stretch>
        </p:blipFill>
        <p:spPr>
          <a:xfrm>
            <a:off x="1694240" y="5445224"/>
            <a:ext cx="5767316" cy="720080"/>
          </a:xfrm>
          <a:prstGeom prst="rect">
            <a:avLst/>
          </a:prstGeom>
        </p:spPr>
      </p:pic>
    </p:spTree>
    <p:extLst>
      <p:ext uri="{BB962C8B-B14F-4D97-AF65-F5344CB8AC3E}">
        <p14:creationId xmlns:p14="http://schemas.microsoft.com/office/powerpoint/2010/main" val="25723688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916832"/>
            <a:ext cx="8192392" cy="3960440"/>
          </a:xfrm>
        </p:spPr>
        <p:txBody>
          <a:bodyPr/>
          <a:lstStyle/>
          <a:p>
            <a:pPr algn="ctr"/>
            <a:r>
              <a:rPr lang="pl-PL" sz="3200" dirty="0">
                <a:latin typeface="Trebuchet MS" pitchFamily="34" charset="0"/>
              </a:rPr>
              <a:t/>
            </a:r>
            <a:br>
              <a:rPr lang="pl-PL" sz="3200" dirty="0">
                <a:latin typeface="Trebuchet MS" pitchFamily="34" charset="0"/>
              </a:rPr>
            </a:br>
            <a:r>
              <a:rPr lang="pl-PL" sz="2000" dirty="0">
                <a:latin typeface="+mn-lt"/>
              </a:rPr>
              <a:t>Pamiętaj, iż dokumentacja związana z realizowanym projektem powinna zostać oznaczona logotypami zgodnymi </a:t>
            </a:r>
            <a:r>
              <a:rPr lang="pl-PL" sz="2000" dirty="0" smtClean="0">
                <a:latin typeface="+mn-lt"/>
              </a:rPr>
              <a:t>z </a:t>
            </a:r>
            <a:r>
              <a:rPr lang="pl-PL" sz="2000" i="1" dirty="0">
                <a:latin typeface="+mn-lt"/>
              </a:rPr>
              <a:t>Wytycznymi w </a:t>
            </a:r>
            <a:r>
              <a:rPr lang="pl-PL" sz="2000" i="1" dirty="0" smtClean="0">
                <a:latin typeface="+mn-lt"/>
              </a:rPr>
              <a:t>zakresie</a:t>
            </a:r>
            <a:br>
              <a:rPr lang="pl-PL" sz="2000" i="1" dirty="0" smtClean="0">
                <a:latin typeface="+mn-lt"/>
              </a:rPr>
            </a:br>
            <a:r>
              <a:rPr lang="pl-PL" sz="2000" i="1" dirty="0" smtClean="0">
                <a:latin typeface="+mn-lt"/>
              </a:rPr>
              <a:t>informacji </a:t>
            </a:r>
            <a:r>
              <a:rPr lang="pl-PL" sz="2000" i="1" dirty="0">
                <a:latin typeface="+mn-lt"/>
              </a:rPr>
              <a:t>i promocji projektów dofinansowanych </a:t>
            </a:r>
            <a:r>
              <a:rPr lang="pl-PL" sz="2000" i="1" dirty="0" smtClean="0">
                <a:latin typeface="+mn-lt"/>
              </a:rPr>
              <a:t/>
            </a:r>
            <a:br>
              <a:rPr lang="pl-PL" sz="2000" i="1" dirty="0" smtClean="0">
                <a:latin typeface="+mn-lt"/>
              </a:rPr>
            </a:br>
            <a:r>
              <a:rPr lang="pl-PL" sz="2000" i="1" dirty="0" smtClean="0">
                <a:latin typeface="+mn-lt"/>
              </a:rPr>
              <a:t>w </a:t>
            </a:r>
            <a:r>
              <a:rPr lang="pl-PL" sz="2000" i="1" dirty="0">
                <a:latin typeface="+mn-lt"/>
              </a:rPr>
              <a:t>ramach Regionalnego Programu Operacyjnego </a:t>
            </a:r>
            <a:r>
              <a:rPr lang="pl-PL" sz="2000" i="1" dirty="0" smtClean="0">
                <a:latin typeface="+mn-lt"/>
              </a:rPr>
              <a:t/>
            </a:r>
            <a:br>
              <a:rPr lang="pl-PL" sz="2000" i="1" dirty="0" smtClean="0">
                <a:latin typeface="+mn-lt"/>
              </a:rPr>
            </a:br>
            <a:r>
              <a:rPr lang="pl-PL" sz="2000" i="1" dirty="0" smtClean="0">
                <a:latin typeface="+mn-lt"/>
              </a:rPr>
              <a:t>Województwa </a:t>
            </a:r>
            <a:r>
              <a:rPr lang="pl-PL" sz="2000" i="1" dirty="0">
                <a:latin typeface="+mn-lt"/>
              </a:rPr>
              <a:t>Lubelskiego na lata 2014</a:t>
            </a:r>
            <a:r>
              <a:rPr lang="pl-PL" sz="2000" dirty="0">
                <a:latin typeface="+mn-lt"/>
              </a:rPr>
              <a:t>-2020 </a:t>
            </a:r>
            <a:r>
              <a:rPr lang="pl-PL" sz="2400" i="1" u="sng" dirty="0">
                <a:latin typeface="+mn-lt"/>
              </a:rPr>
              <a:t/>
            </a:r>
            <a:br>
              <a:rPr lang="pl-PL" sz="2400" i="1" u="sng" dirty="0">
                <a:latin typeface="+mn-lt"/>
              </a:rPr>
            </a:br>
            <a:endParaRPr lang="pl-PL" sz="2400" dirty="0">
              <a:latin typeface="+mn-lt"/>
            </a:endParaRP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19</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132984836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1"/>
            <a:ext cx="3079824" cy="3888433"/>
          </a:xfrm>
        </p:spPr>
        <p:txBody>
          <a:bodyPr/>
          <a:lstStyle/>
          <a:p>
            <a:r>
              <a:rPr lang="pl-PL" sz="2800" i="1" dirty="0"/>
              <a:t>Po przekazaniu umowy do Wydziału wdrażania każdemu projektowi przydzielany jest Opiekun</a:t>
            </a:r>
            <a:r>
              <a:rPr lang="pl-PL" i="1" dirty="0"/>
              <a:t/>
            </a:r>
            <a:br>
              <a:rPr lang="pl-PL" i="1" dirty="0"/>
            </a:br>
            <a:endParaRPr lang="pl-PL"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2</a:t>
            </a:fld>
            <a:endParaRPr lang="pl-PL" altLang="pl-PL"/>
          </a:p>
        </p:txBody>
      </p:sp>
      <p:pic>
        <p:nvPicPr>
          <p:cNvPr id="5" name="Symbol zastępczy zawartości 10" descr="urzednik_starostwa_po_reformie.jpg"/>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067944" y="263858"/>
            <a:ext cx="4148137" cy="5109358"/>
          </a:xfrm>
          <a:prstGeom prst="rect">
            <a:avLst/>
          </a:prstGeom>
        </p:spPr>
      </p:pic>
      <p:pic>
        <p:nvPicPr>
          <p:cNvPr id="6" name="Obraz 5"/>
          <p:cNvPicPr>
            <a:picLocks noChangeAspect="1"/>
          </p:cNvPicPr>
          <p:nvPr/>
        </p:nvPicPr>
        <p:blipFill>
          <a:blip r:embed="rId3"/>
          <a:stretch>
            <a:fillRect/>
          </a:stretch>
        </p:blipFill>
        <p:spPr>
          <a:xfrm>
            <a:off x="1694240" y="5517232"/>
            <a:ext cx="5767316" cy="648072"/>
          </a:xfrm>
          <a:prstGeom prst="rect">
            <a:avLst/>
          </a:prstGeom>
        </p:spPr>
      </p:pic>
    </p:spTree>
    <p:extLst>
      <p:ext uri="{BB962C8B-B14F-4D97-AF65-F5344CB8AC3E}">
        <p14:creationId xmlns:p14="http://schemas.microsoft.com/office/powerpoint/2010/main" val="359740542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340768"/>
            <a:ext cx="8048376" cy="4176464"/>
          </a:xfrm>
        </p:spPr>
        <p:txBody>
          <a:bodyPr/>
          <a:lstStyle/>
          <a:p>
            <a:pPr algn="ctr" eaLnBrk="1" hangingPunct="1">
              <a:defRPr/>
            </a:pPr>
            <a:r>
              <a:rPr lang="pl-PL" sz="2400" u="sng" dirty="0">
                <a:cs typeface="Arial" charset="0"/>
              </a:rPr>
              <a:t>Wskaźniki rezultatu bezpośredniego monitorowane w ramach </a:t>
            </a:r>
            <a:r>
              <a:rPr lang="pl-PL" sz="2000" u="sng" dirty="0">
                <a:cs typeface="Arial" charset="0"/>
              </a:rPr>
              <a:t>Działania 9.1 </a:t>
            </a:r>
            <a:r>
              <a:rPr lang="pl-PL" sz="2000" dirty="0">
                <a:cs typeface="Arial" charset="0"/>
              </a:rPr>
              <a:t>:</a:t>
            </a:r>
            <a:br>
              <a:rPr lang="pl-PL" sz="2000" dirty="0">
                <a:cs typeface="Arial" charset="0"/>
              </a:rPr>
            </a:br>
            <a:r>
              <a:rPr lang="pl-PL" sz="2000" dirty="0">
                <a:cs typeface="Arial" charset="0"/>
              </a:rPr>
              <a:t/>
            </a:r>
            <a:br>
              <a:rPr lang="pl-PL" sz="2000" dirty="0">
                <a:cs typeface="Arial" charset="0"/>
              </a:rPr>
            </a:br>
            <a:r>
              <a:rPr lang="pl-PL" sz="2000" dirty="0" smtClean="0">
                <a:cs typeface="Arial" charset="0"/>
              </a:rPr>
              <a:t>- Liczba osób, pracujących łącznie z prowadzącymi działalność na własny rachunek, po opuszczeniu programu,</a:t>
            </a:r>
            <a:br>
              <a:rPr lang="pl-PL" sz="2000" dirty="0" smtClean="0">
                <a:cs typeface="Arial" charset="0"/>
              </a:rPr>
            </a:br>
            <a:r>
              <a:rPr lang="pl-PL" sz="2000" dirty="0" smtClean="0">
                <a:cs typeface="Arial" charset="0"/>
              </a:rPr>
              <a:t>- Liczba osób, które uzyskały kwalifikacje po opuszczeniu programu,</a:t>
            </a:r>
            <a:br>
              <a:rPr lang="pl-PL" sz="2000" dirty="0" smtClean="0">
                <a:cs typeface="Arial" charset="0"/>
              </a:rPr>
            </a:br>
            <a:r>
              <a:rPr lang="pl-PL" sz="2000" dirty="0" smtClean="0">
                <a:cs typeface="Arial" charset="0"/>
              </a:rPr>
              <a:t>- Liczba osób pracujących w sektorze pozarolniczym po opuszczeniu programu</a:t>
            </a:r>
            <a:r>
              <a:rPr lang="pl-PL" sz="2000" dirty="0">
                <a:cs typeface="Arial" charset="0"/>
              </a:rPr>
              <a:t/>
            </a:r>
            <a:br>
              <a:rPr lang="pl-PL" sz="2000" dirty="0">
                <a:cs typeface="Arial" charset="0"/>
              </a:rPr>
            </a:br>
            <a:r>
              <a:rPr lang="pl-PL" sz="2000" dirty="0">
                <a:cs typeface="Arial" charset="0"/>
              </a:rPr>
              <a:t/>
            </a:r>
            <a:br>
              <a:rPr lang="pl-PL" sz="2000" dirty="0">
                <a:cs typeface="Arial" charset="0"/>
              </a:rPr>
            </a:br>
            <a:r>
              <a:rPr lang="pl-PL" sz="2000" dirty="0">
                <a:cs typeface="Arial" charset="0"/>
              </a:rPr>
              <a:t>Definicje zawarte w zał. nr 2 do WLWK; </a:t>
            </a:r>
            <a:br>
              <a:rPr lang="pl-PL" sz="2000" dirty="0">
                <a:cs typeface="Arial" charset="0"/>
              </a:rPr>
            </a:br>
            <a:r>
              <a:rPr lang="pl-PL" sz="2000" dirty="0">
                <a:cs typeface="Arial" charset="0"/>
              </a:rPr>
              <a:t/>
            </a:r>
            <a:br>
              <a:rPr lang="pl-PL" sz="2000" dirty="0">
                <a:cs typeface="Arial" charset="0"/>
              </a:rPr>
            </a:br>
            <a:r>
              <a:rPr lang="pl-PL" sz="2000" dirty="0">
                <a:cs typeface="Arial" charset="0"/>
              </a:rPr>
              <a:t>Mierzone są </a:t>
            </a:r>
            <a:r>
              <a:rPr lang="pl-PL" sz="2000" u="sng" dirty="0">
                <a:cs typeface="Arial" charset="0"/>
              </a:rPr>
              <a:t>do 4 tygodni od zakończenia </a:t>
            </a:r>
            <a:r>
              <a:rPr lang="pl-PL" sz="2000" dirty="0">
                <a:cs typeface="Arial" charset="0"/>
              </a:rPr>
              <a:t>przez uczestnika udziału </a:t>
            </a:r>
            <a:r>
              <a:rPr lang="pl-PL" sz="2000" dirty="0" smtClean="0">
                <a:cs typeface="Arial" charset="0"/>
              </a:rPr>
              <a:t/>
            </a:r>
            <a:br>
              <a:rPr lang="pl-PL" sz="2000" dirty="0" smtClean="0">
                <a:cs typeface="Arial" charset="0"/>
              </a:rPr>
            </a:br>
            <a:r>
              <a:rPr lang="pl-PL" sz="2000" dirty="0" smtClean="0">
                <a:cs typeface="Arial" charset="0"/>
              </a:rPr>
              <a:t>w </a:t>
            </a:r>
            <a:r>
              <a:rPr lang="pl-PL" sz="2000" dirty="0">
                <a:cs typeface="Arial" charset="0"/>
              </a:rPr>
              <a:t>projekcie;</a:t>
            </a:r>
            <a:r>
              <a:rPr lang="pl-PL" sz="2400" dirty="0">
                <a:cs typeface="Arial" charset="0"/>
              </a:rPr>
              <a:t/>
            </a:r>
            <a:br>
              <a:rPr lang="pl-PL" sz="2400" dirty="0">
                <a:cs typeface="Arial" charset="0"/>
              </a:rPr>
            </a:br>
            <a:endParaRPr lang="pl-PL" sz="24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20</a:t>
            </a:fld>
            <a:endParaRPr lang="pl-PL" altLang="pl-PL"/>
          </a:p>
        </p:txBody>
      </p:sp>
      <p:pic>
        <p:nvPicPr>
          <p:cNvPr id="5" name="Obraz 4"/>
          <p:cNvPicPr>
            <a:picLocks noChangeAspect="1"/>
          </p:cNvPicPr>
          <p:nvPr/>
        </p:nvPicPr>
        <p:blipFill>
          <a:blip r:embed="rId2"/>
          <a:stretch>
            <a:fillRect/>
          </a:stretch>
        </p:blipFill>
        <p:spPr>
          <a:xfrm>
            <a:off x="1694240" y="5589240"/>
            <a:ext cx="5767316" cy="648072"/>
          </a:xfrm>
          <a:prstGeom prst="rect">
            <a:avLst/>
          </a:prstGeom>
        </p:spPr>
      </p:pic>
    </p:spTree>
    <p:extLst>
      <p:ext uri="{BB962C8B-B14F-4D97-AF65-F5344CB8AC3E}">
        <p14:creationId xmlns:p14="http://schemas.microsoft.com/office/powerpoint/2010/main" val="522064390"/>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A279BD-A49C-41F5-B856-35EE7F53EFEF}"/>
              </a:ext>
            </a:extLst>
          </p:cNvPr>
          <p:cNvSpPr>
            <a:spLocks noGrp="1"/>
          </p:cNvSpPr>
          <p:nvPr>
            <p:ph type="title"/>
          </p:nvPr>
        </p:nvSpPr>
        <p:spPr>
          <a:xfrm>
            <a:off x="700088" y="2153136"/>
            <a:ext cx="7886700" cy="2860040"/>
          </a:xfrm>
        </p:spPr>
        <p:txBody>
          <a:bodyPr/>
          <a:lstStyle/>
          <a:p>
            <a:pPr algn="ctr">
              <a:spcAft>
                <a:spcPts val="600"/>
              </a:spcAft>
            </a:pPr>
            <a:r>
              <a:rPr lang="pl-PL" sz="1600" dirty="0"/>
              <a:t/>
            </a:r>
            <a:br>
              <a:rPr lang="pl-PL" sz="1600" dirty="0"/>
            </a:br>
            <a:r>
              <a:rPr lang="pl-PL" sz="1600" dirty="0"/>
              <a:t/>
            </a:r>
            <a:br>
              <a:rPr lang="pl-PL" sz="1600" dirty="0"/>
            </a:br>
            <a:r>
              <a:rPr lang="pl-PL" sz="1600" dirty="0"/>
              <a:t/>
            </a:r>
            <a:br>
              <a:rPr lang="pl-PL" sz="1600" dirty="0"/>
            </a:br>
            <a:r>
              <a:rPr lang="pl-PL" sz="1800" dirty="0"/>
              <a:t/>
            </a:r>
            <a:br>
              <a:rPr lang="pl-PL" sz="1800" dirty="0"/>
            </a:br>
            <a:r>
              <a:rPr lang="pl-PL" sz="1800" dirty="0"/>
              <a:t>Rozeznania rynku dokonuje się w przypadku zamówień o wartości od 20 tys. PLN</a:t>
            </a:r>
            <a:br>
              <a:rPr lang="pl-PL" sz="1800" dirty="0"/>
            </a:br>
            <a:r>
              <a:rPr lang="pl-PL" sz="1800" dirty="0"/>
              <a:t>netto do 50 tys. PLN netto włącznie, tj. bez podatku od towarów i usług (VAT).</a:t>
            </a:r>
            <a:br>
              <a:rPr lang="pl-PL" sz="1800" dirty="0"/>
            </a:br>
            <a:r>
              <a:rPr lang="pl-PL" sz="1800" dirty="0"/>
              <a:t>Rozeznanie rynku ma na celu potwierdzenie, że dana usługa, dostawa lub robota</a:t>
            </a:r>
            <a:br>
              <a:rPr lang="pl-PL" sz="1800" dirty="0"/>
            </a:br>
            <a:r>
              <a:rPr lang="pl-PL" sz="1800" dirty="0"/>
              <a:t>budowlana została wykonana po cenie rynkowej</a:t>
            </a:r>
            <a:r>
              <a:rPr lang="pl-PL" sz="1800" dirty="0" smtClean="0"/>
              <a:t>.</a:t>
            </a:r>
            <a:r>
              <a:rPr lang="pl-PL" sz="1600" dirty="0" smtClean="0"/>
              <a:t/>
            </a:r>
            <a:br>
              <a:rPr lang="pl-PL" sz="1600" dirty="0" smtClean="0"/>
            </a:br>
            <a:r>
              <a:rPr lang="pl-PL" sz="1600" dirty="0" smtClean="0"/>
              <a:t> </a:t>
            </a:r>
            <a:br>
              <a:rPr lang="pl-PL" sz="1600" dirty="0" smtClean="0"/>
            </a:br>
            <a:r>
              <a:rPr lang="pl-PL" sz="1800" dirty="0" smtClean="0"/>
              <a:t>W </a:t>
            </a:r>
            <a:r>
              <a:rPr lang="pl-PL" sz="1800" dirty="0"/>
              <a:t>celu potwierdzenia przeprowadzenia rozeznania rynku konieczne jest udokumentowanie dokonanej analizy cen/cenników potencjalnych wykonawców zamówienia – wraz z analizowanymi cennikami. </a:t>
            </a:r>
          </a:p>
        </p:txBody>
      </p:sp>
      <p:pic>
        <p:nvPicPr>
          <p:cNvPr id="5" name="Symbol zastępczy zawartości 4">
            <a:extLst>
              <a:ext uri="{FF2B5EF4-FFF2-40B4-BE49-F238E27FC236}">
                <a16:creationId xmlns:a16="http://schemas.microsoft.com/office/drawing/2014/main" id="{EACC253B-C738-4D46-949B-30D454503668}"/>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D7B24AC7-24FC-4181-B36A-56A967E55696}"/>
              </a:ext>
            </a:extLst>
          </p:cNvPr>
          <p:cNvSpPr>
            <a:spLocks noGrp="1"/>
          </p:cNvSpPr>
          <p:nvPr>
            <p:ph type="sldNum" sz="quarter" idx="10"/>
          </p:nvPr>
        </p:nvSpPr>
        <p:spPr/>
        <p:txBody>
          <a:bodyPr/>
          <a:lstStyle/>
          <a:p>
            <a:pPr>
              <a:defRPr/>
            </a:pPr>
            <a:fld id="{3AF8F232-5806-4449-A4DC-8EDD5E53437D}" type="slidenum">
              <a:rPr lang="pl-PL" altLang="pl-PL" smtClean="0"/>
              <a:pPr>
                <a:defRPr/>
              </a:pPr>
              <a:t>21</a:t>
            </a:fld>
            <a:endParaRPr lang="pl-PL" altLang="pl-PL"/>
          </a:p>
        </p:txBody>
      </p:sp>
      <p:sp>
        <p:nvSpPr>
          <p:cNvPr id="6" name="Prostokąt: zaokrąglone rogi 5">
            <a:extLst>
              <a:ext uri="{FF2B5EF4-FFF2-40B4-BE49-F238E27FC236}">
                <a16:creationId xmlns:a16="http://schemas.microsoft.com/office/drawing/2014/main" id="{60C8CE0F-4A63-4EFD-97C4-B2529582D475}"/>
              </a:ext>
            </a:extLst>
          </p:cNvPr>
          <p:cNvSpPr/>
          <p:nvPr/>
        </p:nvSpPr>
        <p:spPr>
          <a:xfrm>
            <a:off x="2483768" y="1340768"/>
            <a:ext cx="4320480" cy="100811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sz="2400" dirty="0">
                <a:solidFill>
                  <a:schemeClr val="tx1"/>
                </a:solidFill>
              </a:rPr>
              <a:t>Rozeznanie rynku</a:t>
            </a:r>
          </a:p>
        </p:txBody>
      </p:sp>
    </p:spTree>
    <p:extLst>
      <p:ext uri="{BB962C8B-B14F-4D97-AF65-F5344CB8AC3E}">
        <p14:creationId xmlns:p14="http://schemas.microsoft.com/office/powerpoint/2010/main" val="382654193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198435-76D9-4E93-A7E0-F3ACDDB3B8E0}"/>
              </a:ext>
            </a:extLst>
          </p:cNvPr>
          <p:cNvSpPr>
            <a:spLocks noGrp="1"/>
          </p:cNvSpPr>
          <p:nvPr>
            <p:ph type="title"/>
          </p:nvPr>
        </p:nvSpPr>
        <p:spPr>
          <a:xfrm>
            <a:off x="1043608" y="764704"/>
            <a:ext cx="7886700" cy="4680520"/>
          </a:xfrm>
        </p:spPr>
        <p:txBody>
          <a:bodyPr/>
          <a:lstStyle/>
          <a:p>
            <a:pPr algn="ctr"/>
            <a:r>
              <a:rPr lang="pl-PL" sz="1600" dirty="0"/>
              <a:t/>
            </a:r>
            <a:br>
              <a:rPr lang="pl-PL" sz="1600" dirty="0"/>
            </a:br>
            <a:r>
              <a:rPr lang="pl-PL" sz="1800" dirty="0"/>
              <a:t>Cenniki można pozyskać ze stron internetowych wykonawców lub poprzez upublicznienie opisu przedmiotu zamówienia wraz z zapytaniem o cenę na stronie internetowej Beneficjenta lub skierowanie zapytań o cenę wraz z opisem przedmiotu zamówienia do potencjalnych wykonawców, itd.</a:t>
            </a:r>
            <a:br>
              <a:rPr lang="pl-PL" sz="1800" dirty="0"/>
            </a:br>
            <a:r>
              <a:rPr lang="pl-PL" sz="1800" dirty="0"/>
              <a:t/>
            </a:r>
            <a:br>
              <a:rPr lang="pl-PL" sz="1800" dirty="0"/>
            </a:br>
            <a:r>
              <a:rPr lang="pl-PL" sz="1800" dirty="0"/>
              <a:t>Rozeznania rynku nie przeprowadza się dla najczęściej finansowanych towarów </a:t>
            </a:r>
            <a:r>
              <a:rPr lang="pl-PL" sz="1800" dirty="0" smtClean="0"/>
              <a:t/>
            </a:r>
            <a:br>
              <a:rPr lang="pl-PL" sz="1800" dirty="0" smtClean="0"/>
            </a:br>
            <a:r>
              <a:rPr lang="pl-PL" sz="1800" dirty="0" smtClean="0"/>
              <a:t>i </a:t>
            </a:r>
            <a:r>
              <a:rPr lang="pl-PL" sz="1800" dirty="0"/>
              <a:t>usług, </a:t>
            </a:r>
            <a:r>
              <a:rPr lang="pl-PL" sz="1800" dirty="0" smtClean="0"/>
              <a:t>dla </a:t>
            </a:r>
            <a:r>
              <a:rPr lang="pl-PL" sz="1800" dirty="0"/>
              <a:t>których IZ RPO WL określiła wymagania dotyczące standardu oraz cen rynkowych, </a:t>
            </a:r>
            <a:r>
              <a:rPr lang="pl-PL" sz="1800" dirty="0" smtClean="0"/>
              <a:t>o </a:t>
            </a:r>
            <a:r>
              <a:rPr lang="pl-PL" sz="1800" dirty="0"/>
              <a:t>których mowa w pkt 4 podrozdział 6.2 </a:t>
            </a:r>
            <a:r>
              <a:rPr lang="pl-PL" sz="1800" i="1" dirty="0"/>
              <a:t>Wytycznych.</a:t>
            </a:r>
            <a:r>
              <a:rPr lang="pl-PL" sz="1800" dirty="0"/>
              <a:t>  </a:t>
            </a:r>
            <a:br>
              <a:rPr lang="pl-PL" sz="1800" dirty="0"/>
            </a:br>
            <a:r>
              <a:rPr lang="pl-PL" sz="1800" dirty="0"/>
              <a:t/>
            </a:r>
            <a:br>
              <a:rPr lang="pl-PL" sz="1800" dirty="0"/>
            </a:br>
            <a:r>
              <a:rPr lang="pl-PL" sz="1800" b="1" dirty="0"/>
              <a:t>UWAGA: należy pamiętać, iż do każdego z ogłaszanych przez IP konkursów jednym </a:t>
            </a:r>
            <a:r>
              <a:rPr lang="pl-PL" sz="1800" b="1" dirty="0" smtClean="0"/>
              <a:t>z </a:t>
            </a:r>
            <a:r>
              <a:rPr lang="pl-PL" sz="1800" b="1" dirty="0"/>
              <a:t>załączników do Regulaminu jest załącznik </a:t>
            </a:r>
            <a:r>
              <a:rPr lang="pl-PL" sz="1800" b="1" dirty="0" smtClean="0"/>
              <a:t>dotyczący standardu cen. </a:t>
            </a:r>
            <a:br>
              <a:rPr lang="pl-PL" sz="1800" b="1" dirty="0" smtClean="0"/>
            </a:br>
            <a:r>
              <a:rPr lang="pl-PL" sz="1800" b="1" dirty="0" smtClean="0"/>
              <a:t>W przypadku Działania 9.1 jest to załącznik nr 10 pn</a:t>
            </a:r>
            <a:r>
              <a:rPr lang="pl-PL" sz="1800" b="1" dirty="0"/>
              <a:t>.: „Wymagania dotyczące standardu oraz cen rynkowych towarów i usług w ramach Działania 9</a:t>
            </a:r>
            <a:r>
              <a:rPr lang="pl-PL" sz="1800" b="1" dirty="0" smtClean="0"/>
              <a:t>.1 </a:t>
            </a:r>
            <a:br>
              <a:rPr lang="pl-PL" sz="1800" b="1" dirty="0" smtClean="0"/>
            </a:br>
            <a:r>
              <a:rPr lang="pl-PL" sz="1800" b="1" dirty="0" smtClean="0"/>
              <a:t>w </a:t>
            </a:r>
            <a:r>
              <a:rPr lang="pl-PL" sz="1800" b="1" dirty="0"/>
              <a:t>woj. lubelskim”, który określa ceny rynkowe dla najczęściej występujących kosztów </a:t>
            </a:r>
            <a:r>
              <a:rPr lang="pl-PL" sz="1800" b="1" dirty="0" smtClean="0"/>
              <a:t>w </a:t>
            </a:r>
            <a:r>
              <a:rPr lang="pl-PL" sz="1800" b="1" dirty="0"/>
              <a:t>projektach.</a:t>
            </a:r>
            <a:r>
              <a:rPr lang="pl-PL" sz="1600" b="1" dirty="0"/>
              <a:t/>
            </a:r>
            <a:br>
              <a:rPr lang="pl-PL" sz="1600" b="1" dirty="0"/>
            </a:br>
            <a:endParaRPr lang="pl-PL" b="1" dirty="0"/>
          </a:p>
        </p:txBody>
      </p:sp>
      <p:pic>
        <p:nvPicPr>
          <p:cNvPr id="5" name="Symbol zastępczy zawartości 4">
            <a:extLst>
              <a:ext uri="{FF2B5EF4-FFF2-40B4-BE49-F238E27FC236}">
                <a16:creationId xmlns:a16="http://schemas.microsoft.com/office/drawing/2014/main" id="{1C700EAA-25F8-446A-93BE-A0E3A86408F7}"/>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0AAE917F-B0A3-4AD3-9928-2E4C052F3B02}"/>
              </a:ext>
            </a:extLst>
          </p:cNvPr>
          <p:cNvSpPr>
            <a:spLocks noGrp="1"/>
          </p:cNvSpPr>
          <p:nvPr>
            <p:ph type="sldNum" sz="quarter" idx="10"/>
          </p:nvPr>
        </p:nvSpPr>
        <p:spPr/>
        <p:txBody>
          <a:bodyPr/>
          <a:lstStyle/>
          <a:p>
            <a:pPr>
              <a:defRPr/>
            </a:pPr>
            <a:fld id="{3AF8F232-5806-4449-A4DC-8EDD5E53437D}" type="slidenum">
              <a:rPr lang="pl-PL" altLang="pl-PL" smtClean="0"/>
              <a:pPr>
                <a:defRPr/>
              </a:pPr>
              <a:t>22</a:t>
            </a:fld>
            <a:endParaRPr lang="pl-PL" altLang="pl-PL"/>
          </a:p>
        </p:txBody>
      </p:sp>
    </p:spTree>
    <p:extLst>
      <p:ext uri="{BB962C8B-B14F-4D97-AF65-F5344CB8AC3E}">
        <p14:creationId xmlns:p14="http://schemas.microsoft.com/office/powerpoint/2010/main" val="79449800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80BD6D-091B-4EF8-876E-0F4C23211275}"/>
              </a:ext>
            </a:extLst>
          </p:cNvPr>
          <p:cNvSpPr>
            <a:spLocks noGrp="1"/>
          </p:cNvSpPr>
          <p:nvPr>
            <p:ph type="title"/>
          </p:nvPr>
        </p:nvSpPr>
        <p:spPr>
          <a:xfrm>
            <a:off x="700088" y="2348880"/>
            <a:ext cx="7886700" cy="3312368"/>
          </a:xfrm>
        </p:spPr>
        <p:txBody>
          <a:bodyPr/>
          <a:lstStyle/>
          <a:p>
            <a:pPr marL="0" indent="0" algn="ctr"/>
            <a:r>
              <a:rPr lang="pl-PL" sz="1800" dirty="0"/>
              <a:t>Ma zastosowanie w przypadku</a:t>
            </a:r>
            <a:r>
              <a:rPr lang="pl-PL" sz="1800" dirty="0" smtClean="0"/>
              <a:t>:</a:t>
            </a:r>
            <a:r>
              <a:rPr lang="pl-PL" sz="1800" dirty="0"/>
              <a:t/>
            </a:r>
            <a:br>
              <a:rPr lang="pl-PL" sz="1800" dirty="0"/>
            </a:br>
            <a:r>
              <a:rPr lang="pl-PL" sz="1800" dirty="0"/>
              <a:t>a) Beneficjenta niebędącego zamawiającym w rozumieniu </a:t>
            </a:r>
            <a:r>
              <a:rPr lang="pl-PL" sz="1800" dirty="0" err="1"/>
              <a:t>Pzp</a:t>
            </a:r>
            <a:r>
              <a:rPr lang="pl-PL" sz="1800" dirty="0"/>
              <a:t> w przypadku zamówień przekraczających wartość 50 tys. PLN netto, tj. bez podatku od towarów i usług (VAT</a:t>
            </a:r>
            <a:r>
              <a:rPr lang="pl-PL" sz="1800" dirty="0" smtClean="0"/>
              <a:t>);</a:t>
            </a:r>
            <a:br>
              <a:rPr lang="pl-PL" sz="1800" dirty="0" smtClean="0"/>
            </a:br>
            <a:r>
              <a:rPr lang="pl-PL" sz="1800" dirty="0"/>
              <a:t/>
            </a:r>
            <a:br>
              <a:rPr lang="pl-PL" sz="1800" dirty="0"/>
            </a:br>
            <a:r>
              <a:rPr lang="pl-PL" sz="1800" dirty="0"/>
              <a:t>b) beneficjenta będącego zamawiającym w rozumieniu </a:t>
            </a:r>
            <a:r>
              <a:rPr lang="pl-PL" sz="1800" dirty="0" err="1"/>
              <a:t>Pzp</a:t>
            </a:r>
            <a:r>
              <a:rPr lang="pl-PL" sz="1800" dirty="0"/>
              <a:t> w przypadku zamówień </a:t>
            </a:r>
            <a:br>
              <a:rPr lang="pl-PL" sz="1800" dirty="0"/>
            </a:br>
            <a:r>
              <a:rPr lang="pl-PL" sz="1800" dirty="0"/>
              <a:t>o wartości równej lub niższej niż kwota określona w art. 4 pkt 8 </a:t>
            </a:r>
            <a:r>
              <a:rPr lang="pl-PL" sz="1800" dirty="0" err="1"/>
              <a:t>Pzp</a:t>
            </a:r>
            <a:r>
              <a:rPr lang="pl-PL" sz="1800" dirty="0"/>
              <a:t>, a jednocześnie przekraczającej 50 tys. PLN netto, tj. bez podatku od towarów i usług (VAT), </a:t>
            </a:r>
            <a:r>
              <a:rPr lang="pl-PL" sz="1800" dirty="0" smtClean="0"/>
              <a:t/>
            </a:r>
            <a:br>
              <a:rPr lang="pl-PL" sz="1800" dirty="0" smtClean="0"/>
            </a:br>
            <a:r>
              <a:rPr lang="pl-PL" sz="1800" dirty="0" smtClean="0"/>
              <a:t>lub </a:t>
            </a:r>
            <a:r>
              <a:rPr lang="pl-PL" sz="1800" dirty="0"/>
              <a:t>w przypadku zamówień sektorowych o wartości niższej niż kwota </a:t>
            </a:r>
            <a:r>
              <a:rPr lang="pl-PL" sz="1800" dirty="0" smtClean="0"/>
              <a:t/>
            </a:r>
            <a:br>
              <a:rPr lang="pl-PL" sz="1800" dirty="0" smtClean="0"/>
            </a:br>
            <a:r>
              <a:rPr lang="pl-PL" sz="1800" dirty="0" smtClean="0"/>
              <a:t>określona </a:t>
            </a:r>
            <a:r>
              <a:rPr lang="pl-PL" sz="1800" dirty="0"/>
              <a:t>w przepisach wydanych na podstawie art. 11 ust. 8 </a:t>
            </a:r>
            <a:r>
              <a:rPr lang="pl-PL" sz="1800" dirty="0" err="1"/>
              <a:t>Pzp</a:t>
            </a:r>
            <a:r>
              <a:rPr lang="pl-PL" sz="1800" dirty="0"/>
              <a:t>, </a:t>
            </a:r>
            <a:r>
              <a:rPr lang="pl-PL" sz="1800" dirty="0" smtClean="0"/>
              <a:t/>
            </a:r>
            <a:br>
              <a:rPr lang="pl-PL" sz="1800" dirty="0" smtClean="0"/>
            </a:br>
            <a:r>
              <a:rPr lang="pl-PL" sz="1800" dirty="0" smtClean="0"/>
              <a:t>a </a:t>
            </a:r>
            <a:r>
              <a:rPr lang="pl-PL" sz="1800" dirty="0"/>
              <a:t>jednocześnie przekraczającej 50 tys. PLN netto, tj. bez podatku </a:t>
            </a:r>
            <a:r>
              <a:rPr lang="pl-PL" sz="1800" dirty="0" smtClean="0"/>
              <a:t/>
            </a:r>
            <a:br>
              <a:rPr lang="pl-PL" sz="1800" dirty="0" smtClean="0"/>
            </a:br>
            <a:r>
              <a:rPr lang="pl-PL" sz="1800" dirty="0" smtClean="0"/>
              <a:t>od </a:t>
            </a:r>
            <a:r>
              <a:rPr lang="pl-PL" sz="1800" dirty="0"/>
              <a:t>towarów i usług (VAT).</a:t>
            </a:r>
            <a:r>
              <a:rPr lang="pl-PL" sz="1600" dirty="0"/>
              <a:t/>
            </a:r>
            <a:br>
              <a:rPr lang="pl-PL" sz="1600" dirty="0"/>
            </a:br>
            <a:endParaRPr lang="pl-PL" sz="1600" dirty="0"/>
          </a:p>
        </p:txBody>
      </p:sp>
      <p:pic>
        <p:nvPicPr>
          <p:cNvPr id="5" name="Symbol zastępczy zawartości 4">
            <a:extLst>
              <a:ext uri="{FF2B5EF4-FFF2-40B4-BE49-F238E27FC236}">
                <a16:creationId xmlns:a16="http://schemas.microsoft.com/office/drawing/2014/main" id="{FA4F5427-0145-4AC6-B886-594F5789B9DA}"/>
              </a:ext>
            </a:extLst>
          </p:cNvPr>
          <p:cNvPicPr>
            <a:picLocks noGrp="1" noChangeAspect="1"/>
          </p:cNvPicPr>
          <p:nvPr>
            <p:ph idx="1"/>
          </p:nvPr>
        </p:nvPicPr>
        <p:blipFill>
          <a:blip r:embed="rId2"/>
          <a:stretch>
            <a:fillRect/>
          </a:stretch>
        </p:blipFill>
        <p:spPr>
          <a:xfrm>
            <a:off x="1688342" y="5517232"/>
            <a:ext cx="5767316" cy="648072"/>
          </a:xfrm>
          <a:prstGeom prst="rect">
            <a:avLst/>
          </a:prstGeom>
        </p:spPr>
      </p:pic>
      <p:sp>
        <p:nvSpPr>
          <p:cNvPr id="4" name="Symbol zastępczy numeru slajdu 3">
            <a:extLst>
              <a:ext uri="{FF2B5EF4-FFF2-40B4-BE49-F238E27FC236}">
                <a16:creationId xmlns:a16="http://schemas.microsoft.com/office/drawing/2014/main" id="{397144D0-8332-404B-98ED-708A337DF6EF}"/>
              </a:ext>
            </a:extLst>
          </p:cNvPr>
          <p:cNvSpPr>
            <a:spLocks noGrp="1"/>
          </p:cNvSpPr>
          <p:nvPr>
            <p:ph type="sldNum" sz="quarter" idx="10"/>
          </p:nvPr>
        </p:nvSpPr>
        <p:spPr/>
        <p:txBody>
          <a:bodyPr/>
          <a:lstStyle/>
          <a:p>
            <a:pPr>
              <a:defRPr/>
            </a:pPr>
            <a:fld id="{3AF8F232-5806-4449-A4DC-8EDD5E53437D}" type="slidenum">
              <a:rPr lang="pl-PL" altLang="pl-PL" smtClean="0"/>
              <a:pPr>
                <a:defRPr/>
              </a:pPr>
              <a:t>23</a:t>
            </a:fld>
            <a:endParaRPr lang="pl-PL" altLang="pl-PL"/>
          </a:p>
        </p:txBody>
      </p:sp>
      <p:sp>
        <p:nvSpPr>
          <p:cNvPr id="6" name="Prostokąt: zaokrąglone rogi 5">
            <a:extLst>
              <a:ext uri="{FF2B5EF4-FFF2-40B4-BE49-F238E27FC236}">
                <a16:creationId xmlns:a16="http://schemas.microsoft.com/office/drawing/2014/main" id="{1D4658D6-7EB4-452F-92FC-30B603E0D8DF}"/>
              </a:ext>
            </a:extLst>
          </p:cNvPr>
          <p:cNvSpPr/>
          <p:nvPr/>
        </p:nvSpPr>
        <p:spPr>
          <a:xfrm>
            <a:off x="1511090" y="1074565"/>
            <a:ext cx="6264696" cy="108831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0" lang="pl-PL" sz="3200" b="1" i="0" u="none" strike="noStrike" kern="1200" cap="none" spc="0" normalizeH="0" baseline="0" noProof="0">
                <a:ln>
                  <a:noFill/>
                </a:ln>
                <a:solidFill>
                  <a:srgbClr val="000000"/>
                </a:solidFill>
                <a:effectLst/>
                <a:uLnTx/>
                <a:uFillTx/>
                <a:latin typeface="Calibri"/>
              </a:rPr>
              <a:t>Zasada konkurencyjności</a:t>
            </a:r>
            <a:endParaRPr lang="pl-PL"/>
          </a:p>
        </p:txBody>
      </p:sp>
    </p:spTree>
    <p:extLst>
      <p:ext uri="{BB962C8B-B14F-4D97-AF65-F5344CB8AC3E}">
        <p14:creationId xmlns:p14="http://schemas.microsoft.com/office/powerpoint/2010/main" val="385604495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1196752"/>
            <a:ext cx="8928992" cy="4248472"/>
          </a:xfrm>
        </p:spPr>
        <p:txBody>
          <a:bodyPr/>
          <a:lstStyle/>
          <a:p>
            <a:pPr algn="ctr"/>
            <a:r>
              <a:rPr lang="pl-PL" sz="2000" dirty="0"/>
              <a:t>Podstawą </a:t>
            </a:r>
            <a:r>
              <a:rPr lang="pl-PL" sz="2000" dirty="0" smtClean="0"/>
              <a:t>ustalenia wartości zamówienia </a:t>
            </a:r>
            <a:r>
              <a:rPr lang="pl-PL" sz="2000" dirty="0"/>
              <a:t>w ramach projektu </a:t>
            </a:r>
            <a:r>
              <a:rPr lang="pl-PL" sz="2000" dirty="0" smtClean="0"/>
              <a:t>jest całkowite szacunkowe </a:t>
            </a:r>
            <a:r>
              <a:rPr lang="pl-PL" sz="2000" dirty="0"/>
              <a:t>wynagrodzenie wykonawcy netto, tj. bez podatku od towarów </a:t>
            </a:r>
            <a:r>
              <a:rPr lang="pl-PL" sz="2000" dirty="0" smtClean="0"/>
              <a:t/>
            </a:r>
            <a:br>
              <a:rPr lang="pl-PL" sz="2000" dirty="0" smtClean="0"/>
            </a:br>
            <a:r>
              <a:rPr lang="pl-PL" sz="2000" dirty="0" smtClean="0"/>
              <a:t>i usług(VAT</a:t>
            </a:r>
            <a:r>
              <a:rPr lang="pl-PL" sz="2000" dirty="0"/>
              <a:t>), ustalone z </a:t>
            </a:r>
            <a:r>
              <a:rPr lang="pl-PL" sz="2000" dirty="0" smtClean="0"/>
              <a:t>należytą starannością, z </a:t>
            </a:r>
            <a:r>
              <a:rPr lang="pl-PL" sz="2000" dirty="0"/>
              <a:t>uwzględnieniem ewentualnych </a:t>
            </a:r>
            <a:r>
              <a:rPr lang="pl-PL" sz="2000" dirty="0" smtClean="0"/>
              <a:t>zamówień, o </a:t>
            </a:r>
            <a:r>
              <a:rPr lang="pl-PL" sz="2000" dirty="0"/>
              <a:t>których mowa w pkt 7 lit. g. Szacowanie jest dokumentowane </a:t>
            </a:r>
            <a:r>
              <a:rPr lang="pl-PL" sz="2000" dirty="0" smtClean="0"/>
              <a:t/>
            </a:r>
            <a:br>
              <a:rPr lang="pl-PL" sz="2000" dirty="0" smtClean="0"/>
            </a:br>
            <a:r>
              <a:rPr lang="pl-PL" sz="2000" dirty="0" smtClean="0"/>
              <a:t>w sposób zapewniający właściwą ścieżkę </a:t>
            </a:r>
            <a:r>
              <a:rPr lang="pl-PL" sz="2000" dirty="0"/>
              <a:t>audytu (np. w zatwierdzonym wniosku </a:t>
            </a:r>
            <a:r>
              <a:rPr lang="pl-PL" sz="2000" dirty="0" smtClean="0"/>
              <a:t/>
            </a:r>
            <a:br>
              <a:rPr lang="pl-PL" sz="2000" dirty="0" smtClean="0"/>
            </a:br>
            <a:r>
              <a:rPr lang="pl-PL" sz="2000" dirty="0" smtClean="0"/>
              <a:t>o </a:t>
            </a:r>
            <a:r>
              <a:rPr lang="pl-PL" sz="2000" dirty="0"/>
              <a:t>dofinansowanie projektu lub w notatce z szacowania). </a:t>
            </a:r>
            <a:br>
              <a:rPr lang="pl-PL" sz="2000" dirty="0"/>
            </a:br>
            <a:r>
              <a:rPr lang="pl-PL" sz="2000" dirty="0"/>
              <a:t/>
            </a:r>
            <a:br>
              <a:rPr lang="pl-PL" sz="2000" dirty="0"/>
            </a:br>
            <a:r>
              <a:rPr lang="pl-PL" sz="2000" dirty="0" smtClean="0"/>
              <a:t>Zabronione jest zaniżanie wartości szacunkowej </a:t>
            </a:r>
            <a:r>
              <a:rPr lang="pl-PL" sz="2000" dirty="0"/>
              <a:t>zamówienia lub jego </a:t>
            </a:r>
            <a:r>
              <a:rPr lang="pl-PL" sz="2000" dirty="0" smtClean="0"/>
              <a:t>podział skutkujący zaniżeniem jego wartości szacunkowej</a:t>
            </a:r>
            <a:r>
              <a:rPr lang="pl-PL" sz="2000" dirty="0"/>
              <a:t>, przy czym </a:t>
            </a:r>
            <a:r>
              <a:rPr lang="pl-PL" sz="2000" dirty="0" smtClean="0"/>
              <a:t>ustalając wartość zamówienia należy wziąć pod uwagę konieczność </a:t>
            </a:r>
            <a:r>
              <a:rPr lang="pl-PL" sz="2000" b="1" dirty="0" smtClean="0"/>
              <a:t>łącznego spełnienia </a:t>
            </a:r>
            <a:r>
              <a:rPr lang="pl-PL" sz="2000" b="1" dirty="0"/>
              <a:t>trzech </a:t>
            </a:r>
            <a:r>
              <a:rPr lang="pl-PL" sz="2000" b="1" dirty="0" smtClean="0"/>
              <a:t>przesłanek (tożsamości)</a:t>
            </a:r>
            <a:r>
              <a:rPr lang="pl-PL" sz="2000" dirty="0" smtClean="0"/>
              <a:t>: </a:t>
            </a:r>
            <a:r>
              <a:rPr lang="pl-PL" sz="2000" dirty="0"/>
              <a:t>a)usługi, dostawy oraz roboty budowlane </a:t>
            </a:r>
            <a:r>
              <a:rPr lang="pl-PL" sz="2000" dirty="0" smtClean="0"/>
              <a:t>są tożsame </a:t>
            </a:r>
            <a:r>
              <a:rPr lang="pl-PL" sz="2000" dirty="0"/>
              <a:t>rodzajowo lub funkcjonalnie </a:t>
            </a:r>
            <a:r>
              <a:rPr lang="pl-PL" sz="2000" b="1" dirty="0"/>
              <a:t>(</a:t>
            </a:r>
            <a:r>
              <a:rPr lang="pl-PL" sz="2000" b="1" dirty="0" smtClean="0"/>
              <a:t>tożsamość przedmiotowa</a:t>
            </a:r>
            <a:r>
              <a:rPr lang="pl-PL" sz="2000" b="1" dirty="0"/>
              <a:t>),</a:t>
            </a:r>
            <a:r>
              <a:rPr lang="pl-PL" sz="2000" dirty="0"/>
              <a:t>b)możliwe jest udzielenie zamówienia w tym samym </a:t>
            </a:r>
            <a:r>
              <a:rPr lang="pl-PL" sz="2000" dirty="0" smtClean="0"/>
              <a:t>czasie </a:t>
            </a:r>
            <a:r>
              <a:rPr lang="pl-PL" sz="2000" b="1" dirty="0" smtClean="0"/>
              <a:t>(tożsamość czasowa),</a:t>
            </a:r>
            <a:r>
              <a:rPr lang="pl-PL" sz="2000" dirty="0" smtClean="0"/>
              <a:t>c)możliwe </a:t>
            </a:r>
            <a:r>
              <a:rPr lang="pl-PL" sz="2000" dirty="0"/>
              <a:t>jest wykonanie zamówienia przez </a:t>
            </a:r>
            <a:r>
              <a:rPr lang="pl-PL" sz="2000" dirty="0" smtClean="0"/>
              <a:t>jednego wykonawcę </a:t>
            </a:r>
            <a:r>
              <a:rPr lang="pl-PL" sz="2000" b="1" dirty="0" smtClean="0"/>
              <a:t>(tożsamość podmiotowa</a:t>
            </a:r>
            <a:r>
              <a:rPr lang="pl-PL" sz="2000" b="1" dirty="0"/>
              <a:t>)</a:t>
            </a: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24</a:t>
            </a:fld>
            <a:endParaRPr lang="pl-PL" altLang="pl-PL"/>
          </a:p>
        </p:txBody>
      </p:sp>
      <p:pic>
        <p:nvPicPr>
          <p:cNvPr id="5" name="Obraz 4"/>
          <p:cNvPicPr>
            <a:picLocks noChangeAspect="1"/>
          </p:cNvPicPr>
          <p:nvPr/>
        </p:nvPicPr>
        <p:blipFill>
          <a:blip r:embed="rId2"/>
          <a:stretch>
            <a:fillRect/>
          </a:stretch>
        </p:blipFill>
        <p:spPr>
          <a:xfrm>
            <a:off x="1694240" y="5517232"/>
            <a:ext cx="5767316" cy="648072"/>
          </a:xfrm>
          <a:prstGeom prst="rect">
            <a:avLst/>
          </a:prstGeom>
        </p:spPr>
      </p:pic>
    </p:spTree>
    <p:extLst>
      <p:ext uri="{BB962C8B-B14F-4D97-AF65-F5344CB8AC3E}">
        <p14:creationId xmlns:p14="http://schemas.microsoft.com/office/powerpoint/2010/main" val="2959758926"/>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033736-08D9-4DF7-A061-7F093B6CDBB2}"/>
              </a:ext>
            </a:extLst>
          </p:cNvPr>
          <p:cNvSpPr>
            <a:spLocks noGrp="1"/>
          </p:cNvSpPr>
          <p:nvPr>
            <p:ph type="title"/>
          </p:nvPr>
        </p:nvSpPr>
        <p:spPr>
          <a:xfrm>
            <a:off x="700088" y="836712"/>
            <a:ext cx="7886700" cy="4327366"/>
          </a:xfrm>
        </p:spPr>
        <p:txBody>
          <a:bodyPr/>
          <a:lstStyle/>
          <a:p>
            <a:pPr marL="0" indent="0" algn="ctr">
              <a:spcBef>
                <a:spcPts val="600"/>
              </a:spcBef>
            </a:pPr>
            <a:r>
              <a:rPr lang="pl-PL" sz="1800" b="1" dirty="0"/>
              <a:t>Najczęściej pojawiające się </a:t>
            </a:r>
            <a:r>
              <a:rPr lang="pl-PL" sz="1800" b="1" dirty="0" smtClean="0"/>
              <a:t>nieprawidłowości</a:t>
            </a:r>
            <a:r>
              <a:rPr lang="pl-PL" sz="1800" dirty="0" smtClean="0"/>
              <a:t>:</a:t>
            </a:r>
            <a:r>
              <a:rPr lang="pl-PL" sz="1800" dirty="0"/>
              <a:t/>
            </a:r>
            <a:br>
              <a:rPr lang="pl-PL" sz="1800" dirty="0"/>
            </a:br>
            <a:r>
              <a:rPr lang="pl-PL" sz="1800" dirty="0"/>
              <a:t/>
            </a:r>
            <a:br>
              <a:rPr lang="pl-PL" sz="1800" dirty="0"/>
            </a:br>
            <a:r>
              <a:rPr lang="pl-PL" sz="1800" dirty="0"/>
              <a:t>- wybór wykonawcy z pominięciem zasady konkurencyjności pomimo wartości usługi powyżej 50 tys. zł. </a:t>
            </a:r>
            <a:r>
              <a:rPr lang="pl-PL" sz="1800" dirty="0" smtClean="0"/>
              <a:t/>
            </a:r>
            <a:br>
              <a:rPr lang="pl-PL" sz="1800" dirty="0" smtClean="0"/>
            </a:br>
            <a:r>
              <a:rPr lang="pl-PL" sz="1800" b="1" dirty="0" smtClean="0"/>
              <a:t>Dla </a:t>
            </a:r>
            <a:r>
              <a:rPr lang="pl-PL" sz="1800" b="1" dirty="0"/>
              <a:t>oszacowania wartości zamówienia należy brać pod uwagę wartość danej usługi w ramach całego projektu</a:t>
            </a:r>
            <a:r>
              <a:rPr lang="pl-PL" sz="1800" dirty="0"/>
              <a:t>; </a:t>
            </a:r>
            <a:br>
              <a:rPr lang="pl-PL" sz="1800" dirty="0"/>
            </a:br>
            <a:r>
              <a:rPr lang="pl-PL" sz="1800" dirty="0"/>
              <a:t>- nieprecyzyjny i niejednoznaczny opis zamówienia – np. posługiwanie się przy usłudze szkoleniowej zapisami „</a:t>
            </a:r>
            <a:r>
              <a:rPr lang="pl-PL" sz="1800" b="1" dirty="0"/>
              <a:t>co najmniej</a:t>
            </a:r>
            <a:r>
              <a:rPr lang="pl-PL" sz="1800" dirty="0"/>
              <a:t>”, „</a:t>
            </a:r>
            <a:r>
              <a:rPr lang="pl-PL" sz="1800" b="1" dirty="0"/>
              <a:t>nie mniej niż</a:t>
            </a:r>
            <a:r>
              <a:rPr lang="pl-PL" sz="1800" dirty="0"/>
              <a:t>” </a:t>
            </a:r>
            <a:r>
              <a:rPr lang="pl-PL" sz="1800" b="1" dirty="0" smtClean="0"/>
              <a:t>„średnio” </a:t>
            </a:r>
            <a:br>
              <a:rPr lang="pl-PL" sz="1800" b="1" dirty="0" smtClean="0"/>
            </a:br>
            <a:r>
              <a:rPr lang="pl-PL" sz="1800" dirty="0" smtClean="0"/>
              <a:t>w </a:t>
            </a:r>
            <a:r>
              <a:rPr lang="pl-PL" sz="1800" dirty="0"/>
              <a:t>odniesieniu do wymiaru szkolenia</a:t>
            </a:r>
            <a:r>
              <a:rPr lang="pl-PL" sz="1800" dirty="0" smtClean="0"/>
              <a:t>; </a:t>
            </a:r>
            <a:r>
              <a:rPr lang="pl-PL" sz="1800" dirty="0"/>
              <a:t/>
            </a:r>
            <a:br>
              <a:rPr lang="pl-PL" sz="1800" dirty="0"/>
            </a:br>
            <a:r>
              <a:rPr lang="pl-PL" sz="1800" dirty="0"/>
              <a:t>- stosowanie warunków udziału w zamówieniu oraz kryteriów oceny ofert niezwiązanych </a:t>
            </a:r>
            <a:r>
              <a:rPr lang="pl-PL" sz="1800" dirty="0" smtClean="0"/>
              <a:t>z </a:t>
            </a:r>
            <a:r>
              <a:rPr lang="pl-PL" sz="1800" dirty="0"/>
              <a:t>przedmiotem zamówienia – szukając wykonawcy usługi doradczej wskazywanie warunków/kryteriów dot. doświadczenia w realizacji np. </a:t>
            </a:r>
            <a:r>
              <a:rPr lang="pl-PL" sz="1800" b="1" dirty="0"/>
              <a:t>szkoleń</a:t>
            </a:r>
            <a:r>
              <a:rPr lang="pl-PL" sz="1800" dirty="0" smtClean="0"/>
              <a:t>;</a:t>
            </a:r>
            <a:r>
              <a:rPr lang="pl-PL" sz="1800" dirty="0"/>
              <a:t/>
            </a:r>
            <a:br>
              <a:rPr lang="pl-PL" sz="1800" dirty="0"/>
            </a:br>
            <a:r>
              <a:rPr lang="pl-PL" sz="1800" dirty="0"/>
              <a:t>- zastosowanie warunków udziału/kryteriów oceny ofert niezapewniających zachowania uczciwej konkurencji oraz równego traktowania wykonawców, np. </a:t>
            </a:r>
            <a:r>
              <a:rPr lang="pl-PL" sz="1800" b="1" dirty="0"/>
              <a:t>wymagane doświadczenie w realizacji usług finansowanych ze środków EFS</a:t>
            </a:r>
            <a:r>
              <a:rPr lang="pl-PL" sz="1800" dirty="0"/>
              <a:t>; </a:t>
            </a:r>
            <a:r>
              <a:rPr lang="pl-PL" sz="1800" b="1" dirty="0"/>
              <a:t>faworyzowanie os. fizycznych w stosunku do podmiotów zatrudniających pracowników</a:t>
            </a:r>
            <a:r>
              <a:rPr lang="pl-PL" sz="1800" dirty="0"/>
              <a:t>;</a:t>
            </a:r>
            <a:r>
              <a:rPr lang="pl-PL" sz="1600" dirty="0"/>
              <a:t/>
            </a:r>
            <a:br>
              <a:rPr lang="pl-PL" sz="1600" dirty="0"/>
            </a:br>
            <a:endParaRPr lang="pl-PL" sz="1600" dirty="0"/>
          </a:p>
        </p:txBody>
      </p:sp>
      <p:pic>
        <p:nvPicPr>
          <p:cNvPr id="5" name="Symbol zastępczy zawartości 4">
            <a:extLst>
              <a:ext uri="{FF2B5EF4-FFF2-40B4-BE49-F238E27FC236}">
                <a16:creationId xmlns:a16="http://schemas.microsoft.com/office/drawing/2014/main" id="{72423567-81C6-4A1B-8CD1-134017D7179B}"/>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B5E9E5BF-B12E-4F91-AEF8-06459543D1B3}"/>
              </a:ext>
            </a:extLst>
          </p:cNvPr>
          <p:cNvSpPr>
            <a:spLocks noGrp="1"/>
          </p:cNvSpPr>
          <p:nvPr>
            <p:ph type="sldNum" sz="quarter" idx="10"/>
          </p:nvPr>
        </p:nvSpPr>
        <p:spPr/>
        <p:txBody>
          <a:bodyPr/>
          <a:lstStyle/>
          <a:p>
            <a:pPr>
              <a:defRPr/>
            </a:pPr>
            <a:fld id="{3AF8F232-5806-4449-A4DC-8EDD5E53437D}" type="slidenum">
              <a:rPr lang="pl-PL" altLang="pl-PL" smtClean="0"/>
              <a:pPr>
                <a:defRPr/>
              </a:pPr>
              <a:t>25</a:t>
            </a:fld>
            <a:endParaRPr lang="pl-PL" altLang="pl-PL"/>
          </a:p>
        </p:txBody>
      </p:sp>
    </p:spTree>
    <p:extLst>
      <p:ext uri="{BB962C8B-B14F-4D97-AF65-F5344CB8AC3E}">
        <p14:creationId xmlns:p14="http://schemas.microsoft.com/office/powerpoint/2010/main" val="1570972225"/>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FDF4D3-9815-4A83-932C-DA7926A4FF4C}"/>
              </a:ext>
            </a:extLst>
          </p:cNvPr>
          <p:cNvSpPr>
            <a:spLocks noGrp="1"/>
          </p:cNvSpPr>
          <p:nvPr>
            <p:ph type="title"/>
          </p:nvPr>
        </p:nvSpPr>
        <p:spPr>
          <a:xfrm>
            <a:off x="700088" y="692696"/>
            <a:ext cx="7886700" cy="5328592"/>
          </a:xfrm>
        </p:spPr>
        <p:txBody>
          <a:bodyPr/>
          <a:lstStyle/>
          <a:p>
            <a:pPr algn="ctr"/>
            <a:r>
              <a:rPr lang="pl-PL" sz="1800" dirty="0"/>
              <a:t/>
            </a:r>
            <a:br>
              <a:rPr lang="pl-PL" sz="1800" dirty="0"/>
            </a:br>
            <a:r>
              <a:rPr lang="pl-PL" sz="1800" dirty="0"/>
              <a:t>- skrócenie terminu na składanie ofert. Należy pamiętać, iż termin na złożenie oferty wynosi </a:t>
            </a:r>
            <a:r>
              <a:rPr lang="pl-PL" sz="1800" b="1" dirty="0"/>
              <a:t>co najmniej 7 dni </a:t>
            </a:r>
            <a:r>
              <a:rPr lang="pl-PL" sz="1800" dirty="0"/>
              <a:t>– w przypadku dostaw i usług; </a:t>
            </a:r>
            <a:br>
              <a:rPr lang="pl-PL" sz="1800" dirty="0"/>
            </a:br>
            <a:r>
              <a:rPr lang="pl-PL" sz="1800" dirty="0"/>
              <a:t/>
            </a:r>
            <a:br>
              <a:rPr lang="pl-PL" sz="1800" dirty="0"/>
            </a:br>
            <a:r>
              <a:rPr lang="pl-PL" sz="1800" dirty="0"/>
              <a:t>Bieg terminu rozpoczyna się </a:t>
            </a:r>
            <a:r>
              <a:rPr lang="pl-PL" sz="1800" b="1" dirty="0"/>
              <a:t>w dniu następującym po dniu upublicznienia zapytania </a:t>
            </a:r>
            <a:r>
              <a:rPr lang="pl-PL" sz="1800" dirty="0"/>
              <a:t>ofertowego, a kończy się z upływem ostatniego dnia. Jeżeli koniec terminu przypada </a:t>
            </a:r>
            <a:r>
              <a:rPr lang="pl-PL" sz="1800" dirty="0" smtClean="0"/>
              <a:t>na </a:t>
            </a:r>
            <a:r>
              <a:rPr lang="pl-PL" sz="1800" dirty="0"/>
              <a:t>sobotę lub dzień ustawowo wolny od pracy, </a:t>
            </a:r>
            <a:r>
              <a:rPr lang="pl-PL" sz="1800" dirty="0" smtClean="0"/>
              <a:t/>
            </a:r>
            <a:br>
              <a:rPr lang="pl-PL" sz="1800" dirty="0" smtClean="0"/>
            </a:br>
            <a:r>
              <a:rPr lang="pl-PL" sz="1800" dirty="0" smtClean="0"/>
              <a:t>termin </a:t>
            </a:r>
            <a:r>
              <a:rPr lang="pl-PL" sz="1800" dirty="0"/>
              <a:t>upływa dnia następującego </a:t>
            </a:r>
            <a:r>
              <a:rPr lang="pl-PL" sz="1800" dirty="0" smtClean="0"/>
              <a:t>po </a:t>
            </a:r>
            <a:r>
              <a:rPr lang="pl-PL" sz="1800" dirty="0"/>
              <a:t>dniu </a:t>
            </a:r>
            <a:r>
              <a:rPr lang="pl-PL" sz="1800" dirty="0" smtClean="0"/>
              <a:t/>
            </a:r>
            <a:br>
              <a:rPr lang="pl-PL" sz="1800" dirty="0" smtClean="0"/>
            </a:br>
            <a:r>
              <a:rPr lang="pl-PL" sz="1800" dirty="0" smtClean="0"/>
              <a:t>lub </a:t>
            </a:r>
            <a:r>
              <a:rPr lang="pl-PL" sz="1800" dirty="0"/>
              <a:t>dniach wolnych od pracy.</a:t>
            </a:r>
            <a:br>
              <a:rPr lang="pl-PL" sz="1800" dirty="0"/>
            </a:br>
            <a:r>
              <a:rPr lang="pl-PL" sz="1800" dirty="0"/>
              <a:t/>
            </a:r>
            <a:br>
              <a:rPr lang="pl-PL" sz="1800" dirty="0"/>
            </a:br>
            <a:r>
              <a:rPr lang="pl-PL" sz="1800" b="1" dirty="0"/>
              <a:t>T</a:t>
            </a:r>
            <a:r>
              <a:rPr lang="pl-PL" sz="1800" b="1" dirty="0" smtClean="0"/>
              <a:t>ermin </a:t>
            </a:r>
            <a:r>
              <a:rPr lang="pl-PL" sz="1800" b="1" dirty="0"/>
              <a:t>nie może zostać skrócony z powodu godzin pracy Beneficjent</a:t>
            </a:r>
            <a:r>
              <a:rPr lang="pl-PL" sz="1800" dirty="0"/>
              <a:t>a </a:t>
            </a:r>
            <a:br>
              <a:rPr lang="pl-PL" sz="1800" dirty="0"/>
            </a:br>
            <a:r>
              <a:rPr lang="pl-PL" sz="1800" dirty="0"/>
              <a:t>np. składanie ofert do biura projektu, które jest czynne do 16.00, a termin </a:t>
            </a:r>
            <a:br>
              <a:rPr lang="pl-PL" sz="1800" dirty="0"/>
            </a:br>
            <a:r>
              <a:rPr lang="pl-PL" sz="1800" dirty="0"/>
              <a:t>powinien upłynąć o 24.00. Lepiej wyznaczyć termin 8 dniowy.  </a:t>
            </a:r>
            <a:br>
              <a:rPr lang="pl-PL" sz="1800" dirty="0"/>
            </a:br>
            <a:r>
              <a:rPr lang="pl-PL" sz="1800" dirty="0"/>
              <a:t/>
            </a:r>
            <a:br>
              <a:rPr lang="pl-PL" sz="1800" dirty="0"/>
            </a:br>
            <a:r>
              <a:rPr lang="pl-PL" sz="1800" dirty="0"/>
              <a:t>WAŻNE: stwierdzenie przez IP uchybień w przeprowadzonym postępowaniu może spowodować nałożenie korekty, zgodnie z </a:t>
            </a:r>
            <a:r>
              <a:rPr lang="pl-PL" sz="1800" b="1" dirty="0"/>
              <a:t>Rozporządzeniem w sprawie warunków obniżania wartości korekt finansowych oraz wydatków poniesionych nieprawidłowo </a:t>
            </a:r>
            <a:r>
              <a:rPr lang="pl-PL" sz="1800" b="1" dirty="0" smtClean="0"/>
              <a:t>związanych  z </a:t>
            </a:r>
            <a:r>
              <a:rPr lang="pl-PL" sz="1800" b="1" smtClean="0"/>
              <a:t>udzielaniem zamówień</a:t>
            </a:r>
            <a:r>
              <a:rPr lang="pl-PL" sz="1800" b="1" dirty="0"/>
              <a:t/>
            </a:r>
            <a:br>
              <a:rPr lang="pl-PL" sz="1800" b="1" dirty="0"/>
            </a:br>
            <a:r>
              <a:rPr lang="pl-PL" sz="1800" b="1" dirty="0"/>
              <a:t>z udzielaniem zamówień</a:t>
            </a:r>
            <a:r>
              <a:rPr lang="pl-PL" sz="1800" dirty="0"/>
              <a:t>.</a:t>
            </a:r>
            <a:br>
              <a:rPr lang="pl-PL" sz="1800" dirty="0"/>
            </a:br>
            <a:endParaRPr lang="pl-PL" sz="1800" dirty="0"/>
          </a:p>
        </p:txBody>
      </p:sp>
      <p:sp>
        <p:nvSpPr>
          <p:cNvPr id="4" name="Symbol zastępczy numeru slajdu 3">
            <a:extLst>
              <a:ext uri="{FF2B5EF4-FFF2-40B4-BE49-F238E27FC236}">
                <a16:creationId xmlns:a16="http://schemas.microsoft.com/office/drawing/2014/main" id="{15B48079-79DE-4112-94B4-2D629075D702}"/>
              </a:ext>
            </a:extLst>
          </p:cNvPr>
          <p:cNvSpPr>
            <a:spLocks noGrp="1"/>
          </p:cNvSpPr>
          <p:nvPr>
            <p:ph type="sldNum" sz="quarter" idx="10"/>
          </p:nvPr>
        </p:nvSpPr>
        <p:spPr/>
        <p:txBody>
          <a:bodyPr/>
          <a:lstStyle/>
          <a:p>
            <a:pPr>
              <a:defRPr/>
            </a:pPr>
            <a:fld id="{3AF8F232-5806-4449-A4DC-8EDD5E53437D}" type="slidenum">
              <a:rPr lang="pl-PL" altLang="pl-PL" smtClean="0"/>
              <a:pPr>
                <a:defRPr/>
              </a:pPr>
              <a:t>26</a:t>
            </a:fld>
            <a:endParaRPr lang="pl-PL" altLang="pl-PL"/>
          </a:p>
        </p:txBody>
      </p:sp>
      <p:pic>
        <p:nvPicPr>
          <p:cNvPr id="5" name="Symbol zastępczy zawartości 4">
            <a:extLst>
              <a:ext uri="{FF2B5EF4-FFF2-40B4-BE49-F238E27FC236}">
                <a16:creationId xmlns:a16="http://schemas.microsoft.com/office/drawing/2014/main" id="{DF298CAE-8F0C-47CD-BCAF-3F74A8A6F7B1}"/>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68538062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692F56B0-52E0-4FC9-B6F9-99D1ABCFD48C}"/>
              </a:ext>
            </a:extLst>
          </p:cNvPr>
          <p:cNvSpPr>
            <a:spLocks noGrp="1"/>
          </p:cNvSpPr>
          <p:nvPr>
            <p:ph type="title"/>
          </p:nvPr>
        </p:nvSpPr>
        <p:spPr>
          <a:xfrm>
            <a:off x="700088" y="692696"/>
            <a:ext cx="7886700" cy="4471382"/>
          </a:xfrm>
        </p:spPr>
        <p:txBody>
          <a:bodyPr/>
          <a:lstStyle/>
          <a:p>
            <a:pPr algn="ctr"/>
            <a:r>
              <a:rPr lang="pl-PL" sz="1800" b="1" dirty="0"/>
              <a:t>WAŻNE:</a:t>
            </a:r>
            <a:r>
              <a:rPr lang="pl-PL" sz="1800" dirty="0"/>
              <a:t/>
            </a:r>
            <a:br>
              <a:rPr lang="pl-PL" sz="1800" dirty="0"/>
            </a:br>
            <a:r>
              <a:rPr lang="pl-PL" sz="1800" dirty="0"/>
              <a:t/>
            </a:r>
            <a:br>
              <a:rPr lang="pl-PL" sz="1800" dirty="0"/>
            </a:br>
            <a:r>
              <a:rPr lang="pl-PL" sz="1800" dirty="0"/>
              <a:t>- należy zwrócić uwagę, iż przy udzielaniu zamówień zgodnie z ustawą Prawo zamówień publicznych lub z zasadą konkurencyjności, przedmiotem których są usługi cateringowe Beneficjent zobowiązany jest do uwzględnienia </a:t>
            </a:r>
            <a:r>
              <a:rPr lang="pl-PL" sz="1800" b="1" dirty="0"/>
              <a:t>aspektów społecznych zamówień </a:t>
            </a:r>
            <a:r>
              <a:rPr lang="pl-PL" sz="1800" dirty="0"/>
              <a:t/>
            </a:r>
            <a:br>
              <a:rPr lang="pl-PL" sz="1800" dirty="0"/>
            </a:br>
            <a:r>
              <a:rPr lang="pl-PL" sz="1800" u="sng" dirty="0"/>
              <a:t>(o ile obowiązek ten wynika z zapisów umowy</a:t>
            </a:r>
            <a:r>
              <a:rPr lang="pl-PL" sz="1800" u="sng" dirty="0" smtClean="0"/>
              <a:t>);</a:t>
            </a:r>
            <a:r>
              <a:rPr lang="pl-PL" sz="1800" dirty="0"/>
              <a:t/>
            </a:r>
            <a:br>
              <a:rPr lang="pl-PL" sz="1800" dirty="0"/>
            </a:br>
            <a:r>
              <a:rPr lang="pl-PL" sz="1800" dirty="0"/>
              <a:t>- w przypadku zakupów </a:t>
            </a:r>
            <a:r>
              <a:rPr lang="pl-PL" sz="1800" b="1" dirty="0"/>
              <a:t>nieobjętych</a:t>
            </a:r>
            <a:r>
              <a:rPr lang="pl-PL" sz="1800" dirty="0"/>
              <a:t> ustawą z 29 stycznia 2004 r. - Prawo zamówień publicznych, w stosunku do których </a:t>
            </a:r>
            <a:r>
              <a:rPr lang="pl-PL" sz="1800" b="1" dirty="0"/>
              <a:t>nie ma zastosowania</a:t>
            </a:r>
            <a:r>
              <a:rPr lang="pl-PL" sz="1800" dirty="0"/>
              <a:t> również zasada konkurencyjności oraz obowiązek zastosowania procedury rozeznania rynku, Instytucja Pośrednicząca zobowiązuje Beneficjenta do dokonywania zamówień w pierwszej kolejności u </a:t>
            </a:r>
            <a:r>
              <a:rPr lang="pl-PL" sz="1800" b="1" dirty="0"/>
              <a:t>podmiotów ekonomii społecznej</a:t>
            </a:r>
            <a:r>
              <a:rPr lang="pl-PL" sz="1800" dirty="0"/>
              <a:t> </a:t>
            </a:r>
            <a:r>
              <a:rPr lang="pl-PL" sz="1800" dirty="0" smtClean="0"/>
              <a:t/>
            </a:r>
            <a:br>
              <a:rPr lang="pl-PL" sz="1800" dirty="0" smtClean="0"/>
            </a:br>
            <a:r>
              <a:rPr lang="pl-PL" sz="1800" dirty="0" smtClean="0"/>
              <a:t>lub </a:t>
            </a:r>
            <a:r>
              <a:rPr lang="pl-PL" sz="1800" dirty="0"/>
              <a:t>udokumentowania braku takiej możliwości (o ile obowiązek </a:t>
            </a:r>
            <a:r>
              <a:rPr lang="pl-PL" sz="1800" dirty="0" smtClean="0"/>
              <a:t/>
            </a:r>
            <a:br>
              <a:rPr lang="pl-PL" sz="1800" dirty="0" smtClean="0"/>
            </a:br>
            <a:r>
              <a:rPr lang="pl-PL" sz="1800" dirty="0" smtClean="0"/>
              <a:t>ten </a:t>
            </a:r>
            <a:r>
              <a:rPr lang="pl-PL" sz="1800" dirty="0"/>
              <a:t>wynika z zapisów umowy</a:t>
            </a:r>
            <a:r>
              <a:rPr lang="pl-PL" sz="1800" dirty="0" smtClean="0"/>
              <a:t>);</a:t>
            </a:r>
            <a:r>
              <a:rPr lang="pl-PL" sz="1800" dirty="0"/>
              <a:t/>
            </a:r>
            <a:br>
              <a:rPr lang="pl-PL" sz="1800" dirty="0"/>
            </a:br>
            <a:r>
              <a:rPr lang="pl-PL" sz="1800" dirty="0"/>
              <a:t>- w przypadku wyboru wykonawców usług szkoleniowych w ramach projektu istnieje  możliwość zastosowania procedury </a:t>
            </a:r>
            <a:r>
              <a:rPr lang="pl-PL" sz="1800" b="1" dirty="0"/>
              <a:t>udzielania zamówień na usługi społeczne</a:t>
            </a:r>
            <a:r>
              <a:rPr lang="pl-PL" sz="1800" dirty="0"/>
              <a:t> zgodnie </a:t>
            </a:r>
            <a:r>
              <a:rPr lang="pl-PL" sz="1800" dirty="0" smtClean="0"/>
              <a:t>z </a:t>
            </a:r>
            <a:r>
              <a:rPr lang="pl-PL" sz="1800" dirty="0"/>
              <a:t>art. </a:t>
            </a:r>
            <a:r>
              <a:rPr lang="pl-PL" sz="1800" dirty="0" smtClean="0"/>
              <a:t>138 </a:t>
            </a:r>
            <a:r>
              <a:rPr lang="pl-PL" sz="1800" dirty="0"/>
              <a:t>ustawy Prawo zamówień publicznych.</a:t>
            </a:r>
          </a:p>
        </p:txBody>
      </p:sp>
      <p:pic>
        <p:nvPicPr>
          <p:cNvPr id="5" name="Symbol zastępczy zawartości 4">
            <a:extLst>
              <a:ext uri="{FF2B5EF4-FFF2-40B4-BE49-F238E27FC236}">
                <a16:creationId xmlns:a16="http://schemas.microsoft.com/office/drawing/2014/main" id="{C586799A-03B8-43F0-9F1C-8C0C4EEAEA90}"/>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2" name="Symbol zastępczy numeru slajdu 1">
            <a:extLst>
              <a:ext uri="{FF2B5EF4-FFF2-40B4-BE49-F238E27FC236}">
                <a16:creationId xmlns:a16="http://schemas.microsoft.com/office/drawing/2014/main" id="{6C2A7E27-A827-4754-9903-B942ED6A0A25}"/>
              </a:ext>
            </a:extLst>
          </p:cNvPr>
          <p:cNvSpPr>
            <a:spLocks noGrp="1"/>
          </p:cNvSpPr>
          <p:nvPr>
            <p:ph type="sldNum" sz="quarter" idx="10"/>
          </p:nvPr>
        </p:nvSpPr>
        <p:spPr/>
        <p:txBody>
          <a:bodyPr/>
          <a:lstStyle/>
          <a:p>
            <a:pPr>
              <a:defRPr/>
            </a:pPr>
            <a:fld id="{3AF8F232-5806-4449-A4DC-8EDD5E53437D}" type="slidenum">
              <a:rPr lang="pl-PL" altLang="pl-PL" smtClean="0"/>
              <a:pPr>
                <a:defRPr/>
              </a:pPr>
              <a:t>27</a:t>
            </a:fld>
            <a:endParaRPr lang="pl-PL" altLang="pl-PL"/>
          </a:p>
        </p:txBody>
      </p:sp>
    </p:spTree>
    <p:extLst>
      <p:ext uri="{BB962C8B-B14F-4D97-AF65-F5344CB8AC3E}">
        <p14:creationId xmlns:p14="http://schemas.microsoft.com/office/powerpoint/2010/main" val="276184531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3F94DC-9595-40B5-A517-78C5E4E07337}"/>
              </a:ext>
            </a:extLst>
          </p:cNvPr>
          <p:cNvSpPr>
            <a:spLocks noGrp="1"/>
          </p:cNvSpPr>
          <p:nvPr>
            <p:ph type="title"/>
          </p:nvPr>
        </p:nvSpPr>
        <p:spPr>
          <a:xfrm>
            <a:off x="700088" y="692696"/>
            <a:ext cx="7886700" cy="5117614"/>
          </a:xfrm>
        </p:spPr>
        <p:txBody>
          <a:bodyPr/>
          <a:lstStyle/>
          <a:p>
            <a:pPr algn="ctr"/>
            <a:r>
              <a:rPr lang="pl-PL" sz="1800" b="1" dirty="0"/>
              <a:t>Wybór podmiotów wynajmujących sale</a:t>
            </a:r>
            <a:r>
              <a:rPr lang="pl-PL" sz="1800" dirty="0"/>
              <a:t/>
            </a:r>
            <a:br>
              <a:rPr lang="pl-PL" sz="1800" dirty="0"/>
            </a:br>
            <a:r>
              <a:rPr lang="pl-PL" sz="1800" dirty="0"/>
              <a:t/>
            </a:r>
            <a:br>
              <a:rPr lang="pl-PL" sz="1800" dirty="0"/>
            </a:br>
            <a:r>
              <a:rPr lang="pl-PL" sz="1800" dirty="0"/>
              <a:t>Na podstawie </a:t>
            </a:r>
            <a:r>
              <a:rPr lang="pl-PL" sz="1800" i="1" dirty="0"/>
              <a:t>zapisów Wytycznych w zakresie kwalifikowalności wydatków </a:t>
            </a:r>
            <a:r>
              <a:rPr lang="pl-PL" sz="1800" i="1" dirty="0" smtClean="0"/>
              <a:t/>
            </a:r>
            <a:br>
              <a:rPr lang="pl-PL" sz="1800" i="1" dirty="0" smtClean="0"/>
            </a:br>
            <a:r>
              <a:rPr lang="pl-PL" sz="1800" i="1" dirty="0" smtClean="0"/>
              <a:t>w </a:t>
            </a:r>
            <a:r>
              <a:rPr lang="pl-PL" sz="1800" i="1" dirty="0"/>
              <a:t>ramach Europejskiego Funduszu Rozwoju Regionalnego, Europejskiego </a:t>
            </a:r>
            <a:r>
              <a:rPr lang="pl-PL" sz="1800" i="1" dirty="0" smtClean="0"/>
              <a:t/>
            </a:r>
            <a:br>
              <a:rPr lang="pl-PL" sz="1800" i="1" dirty="0" smtClean="0"/>
            </a:br>
            <a:r>
              <a:rPr lang="pl-PL" sz="1800" i="1" dirty="0" smtClean="0"/>
              <a:t>Funduszu Społecznego oraz </a:t>
            </a:r>
            <a:r>
              <a:rPr lang="pl-PL" sz="1800" i="1" dirty="0"/>
              <a:t>Funduszu Spójności na lata 2014-2020 </a:t>
            </a:r>
            <a:r>
              <a:rPr lang="pl-PL" sz="1800" dirty="0"/>
              <a:t> </a:t>
            </a:r>
            <a:r>
              <a:rPr lang="pl-PL" sz="1800" dirty="0" smtClean="0"/>
              <a:t/>
            </a:r>
            <a:br>
              <a:rPr lang="pl-PL" sz="1800" dirty="0" smtClean="0"/>
            </a:br>
            <a:r>
              <a:rPr lang="pl-PL" sz="1800" dirty="0" smtClean="0"/>
              <a:t>zawartych </a:t>
            </a:r>
            <a:r>
              <a:rPr lang="pl-PL" sz="1800" dirty="0"/>
              <a:t>w Podrozdziale 6.5, pkt 7-8  Beneficjenci dokonując </a:t>
            </a:r>
            <a:r>
              <a:rPr lang="pl-PL" sz="1800" dirty="0" smtClean="0"/>
              <a:t/>
            </a:r>
            <a:br>
              <a:rPr lang="pl-PL" sz="1800" dirty="0" smtClean="0"/>
            </a:br>
            <a:r>
              <a:rPr lang="pl-PL" sz="1800" dirty="0" smtClean="0"/>
              <a:t>wyboru </a:t>
            </a:r>
            <a:r>
              <a:rPr lang="pl-PL" sz="1800" dirty="0"/>
              <a:t>podmiotu, od którego wynajmowane są sale </a:t>
            </a:r>
            <a:r>
              <a:rPr lang="pl-PL" sz="1800" dirty="0" smtClean="0"/>
              <a:t/>
            </a:r>
            <a:br>
              <a:rPr lang="pl-PL" sz="1800" dirty="0" smtClean="0"/>
            </a:br>
            <a:r>
              <a:rPr lang="pl-PL" sz="1800" dirty="0" smtClean="0"/>
              <a:t>szkoleniowe zwolnieni </a:t>
            </a:r>
            <a:r>
              <a:rPr lang="pl-PL" sz="1800" dirty="0"/>
              <a:t>są z obowiązku stosowania </a:t>
            </a:r>
            <a:r>
              <a:rPr lang="pl-PL" sz="1800" dirty="0" smtClean="0"/>
              <a:t/>
            </a:r>
            <a:br>
              <a:rPr lang="pl-PL" sz="1800" dirty="0" smtClean="0"/>
            </a:br>
            <a:r>
              <a:rPr lang="pl-PL" sz="1800" dirty="0" smtClean="0"/>
              <a:t>procedury rozeznania </a:t>
            </a:r>
            <a:r>
              <a:rPr lang="pl-PL" sz="1800" dirty="0"/>
              <a:t>rynku </a:t>
            </a:r>
            <a:r>
              <a:rPr lang="pl-PL" sz="1800" dirty="0" smtClean="0"/>
              <a:t>oraz </a:t>
            </a:r>
            <a:br>
              <a:rPr lang="pl-PL" sz="1800" dirty="0" smtClean="0"/>
            </a:br>
            <a:r>
              <a:rPr lang="pl-PL" sz="1800" dirty="0" smtClean="0"/>
              <a:t>zasady </a:t>
            </a:r>
            <a:r>
              <a:rPr lang="pl-PL" sz="1800" dirty="0"/>
              <a:t>konkurencyjności. </a:t>
            </a:r>
            <a:br>
              <a:rPr lang="pl-PL" sz="1800" dirty="0"/>
            </a:br>
            <a:r>
              <a:rPr lang="pl-PL" sz="1800" b="1" dirty="0"/>
              <a:t>W</a:t>
            </a:r>
            <a:r>
              <a:rPr lang="pl-PL" sz="1800" b="1" dirty="0" smtClean="0"/>
              <a:t>arunkiem </a:t>
            </a:r>
            <a:r>
              <a:rPr lang="pl-PL" sz="1800" b="1" dirty="0"/>
              <a:t>zwolnienia </a:t>
            </a:r>
            <a:r>
              <a:rPr lang="pl-PL" sz="1800" b="1" dirty="0" smtClean="0"/>
              <a:t>z </a:t>
            </a:r>
            <a:r>
              <a:rPr lang="pl-PL" sz="1800" b="1" dirty="0"/>
              <a:t>zastosowania zasady konkurencyjności jest brak powiązań </a:t>
            </a:r>
            <a:r>
              <a:rPr lang="pl-PL" sz="1800" b="1" dirty="0" smtClean="0"/>
              <a:t>kapitałowo-osobowych </a:t>
            </a:r>
            <a:r>
              <a:rPr lang="pl-PL" sz="1800" b="1" dirty="0"/>
              <a:t>pomiędzy Beneficjentem </a:t>
            </a:r>
            <a:br>
              <a:rPr lang="pl-PL" sz="1800" b="1" dirty="0"/>
            </a:br>
            <a:r>
              <a:rPr lang="pl-PL" sz="1800" b="1" dirty="0"/>
              <a:t>a ww. podmiotem</a:t>
            </a:r>
            <a:r>
              <a:rPr lang="pl-PL" sz="1800" b="1" dirty="0" smtClean="0"/>
              <a:t>.</a:t>
            </a:r>
            <a:br>
              <a:rPr lang="pl-PL" sz="1800" b="1" dirty="0" smtClean="0"/>
            </a:br>
            <a:r>
              <a:rPr lang="pl-PL" sz="1800" i="1" dirty="0"/>
              <a:t/>
            </a:r>
            <a:br>
              <a:rPr lang="pl-PL" sz="1800" i="1" dirty="0"/>
            </a:br>
            <a:r>
              <a:rPr lang="pl-PL" sz="1800" b="1" dirty="0"/>
              <a:t>UWAGA</a:t>
            </a:r>
            <a:r>
              <a:rPr lang="pl-PL" sz="1800" dirty="0"/>
              <a:t>: należy pamiętać, iż IP określiła ceny wynajmu </a:t>
            </a:r>
            <a:r>
              <a:rPr lang="pl-PL" sz="1800" dirty="0" err="1"/>
              <a:t>sal</a:t>
            </a:r>
            <a:r>
              <a:rPr lang="pl-PL" sz="1800" dirty="0"/>
              <a:t> w załączniku </a:t>
            </a:r>
            <a:r>
              <a:rPr lang="pl-PL" sz="1800" dirty="0" smtClean="0"/>
              <a:t>nr 10 do </a:t>
            </a:r>
            <a:r>
              <a:rPr lang="pl-PL" sz="1800" dirty="0"/>
              <a:t>Regulaminu konkursu pn.: „Wymagania dotyczące standardu oraz cen </a:t>
            </a:r>
            <a:r>
              <a:rPr lang="pl-PL" sz="1800" dirty="0" smtClean="0"/>
              <a:t>rynkowych towarów </a:t>
            </a:r>
            <a:r>
              <a:rPr lang="pl-PL" sz="1800" dirty="0"/>
              <a:t>i usług </a:t>
            </a:r>
            <a:r>
              <a:rPr lang="pl-PL" sz="1800" dirty="0" smtClean="0"/>
              <a:t>w </a:t>
            </a:r>
            <a:r>
              <a:rPr lang="pl-PL" sz="1800" dirty="0"/>
              <a:t>ramach Działania 9</a:t>
            </a:r>
            <a:r>
              <a:rPr lang="pl-PL" sz="1800" dirty="0" smtClean="0"/>
              <a:t>.1 </a:t>
            </a:r>
            <a:r>
              <a:rPr lang="pl-PL" sz="1800" dirty="0"/>
              <a:t>w woj. lubelskim”.</a:t>
            </a:r>
            <a:endParaRPr lang="pl-PL" sz="1800" i="1" dirty="0"/>
          </a:p>
        </p:txBody>
      </p:sp>
      <p:pic>
        <p:nvPicPr>
          <p:cNvPr id="5" name="Symbol zastępczy zawartości 4">
            <a:extLst>
              <a:ext uri="{FF2B5EF4-FFF2-40B4-BE49-F238E27FC236}">
                <a16:creationId xmlns:a16="http://schemas.microsoft.com/office/drawing/2014/main" id="{CAAB1D74-0860-4C70-B0DA-115C3A7B6D73}"/>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D596ACA0-FDA9-490F-9D77-AA790B13A52C}"/>
              </a:ext>
            </a:extLst>
          </p:cNvPr>
          <p:cNvSpPr>
            <a:spLocks noGrp="1"/>
          </p:cNvSpPr>
          <p:nvPr>
            <p:ph type="sldNum" sz="quarter" idx="10"/>
          </p:nvPr>
        </p:nvSpPr>
        <p:spPr/>
        <p:txBody>
          <a:bodyPr/>
          <a:lstStyle/>
          <a:p>
            <a:pPr>
              <a:defRPr/>
            </a:pPr>
            <a:fld id="{3AF8F232-5806-4449-A4DC-8EDD5E53437D}" type="slidenum">
              <a:rPr lang="pl-PL" altLang="pl-PL" smtClean="0"/>
              <a:pPr>
                <a:defRPr/>
              </a:pPr>
              <a:t>28</a:t>
            </a:fld>
            <a:endParaRPr lang="pl-PL" altLang="pl-PL"/>
          </a:p>
        </p:txBody>
      </p:sp>
    </p:spTree>
    <p:extLst>
      <p:ext uri="{BB962C8B-B14F-4D97-AF65-F5344CB8AC3E}">
        <p14:creationId xmlns:p14="http://schemas.microsoft.com/office/powerpoint/2010/main" val="1731041915"/>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A8B47A45-01F4-48E2-B28C-6787AE1D9C2B}"/>
              </a:ext>
            </a:extLst>
          </p:cNvPr>
          <p:cNvSpPr>
            <a:spLocks noGrp="1"/>
          </p:cNvSpPr>
          <p:nvPr>
            <p:ph type="title"/>
          </p:nvPr>
        </p:nvSpPr>
        <p:spPr>
          <a:xfrm>
            <a:off x="635556" y="2636912"/>
            <a:ext cx="7886700" cy="2383717"/>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800" dirty="0"/>
              <a:t>Wkład własny należy rozliczać zgodnie z zapisami wniosku o dofinansowanie, </a:t>
            </a:r>
            <a:r>
              <a:rPr lang="pl-PL" sz="1800" dirty="0" smtClean="0"/>
              <a:t/>
            </a:r>
            <a:br>
              <a:rPr lang="pl-PL" sz="1800" dirty="0" smtClean="0"/>
            </a:br>
            <a:r>
              <a:rPr lang="pl-PL" sz="1800" dirty="0" smtClean="0"/>
              <a:t>w </a:t>
            </a:r>
            <a:r>
              <a:rPr lang="pl-PL" sz="1800" dirty="0"/>
              <a:t>szczególności należy zwrócić uwagę na przewidziane w projekcie  źródła finansowania wydatków np. rozliczając zasiłki celowe, w budżecie projektu </a:t>
            </a:r>
            <a:r>
              <a:rPr lang="pl-PL" sz="1800" dirty="0" smtClean="0"/>
              <a:t/>
            </a:r>
            <a:br>
              <a:rPr lang="pl-PL" sz="1800" dirty="0" smtClean="0"/>
            </a:br>
            <a:r>
              <a:rPr lang="pl-PL" sz="1800" dirty="0" smtClean="0"/>
              <a:t>musi </a:t>
            </a:r>
            <a:r>
              <a:rPr lang="pl-PL" sz="1800" dirty="0"/>
              <a:t>być przewidziana odpowiednia kwota środków z budżetu jednostek samorządu terytorialnego.</a:t>
            </a: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endParaRPr lang="pl-PL" sz="1600" dirty="0"/>
          </a:p>
        </p:txBody>
      </p:sp>
      <p:sp>
        <p:nvSpPr>
          <p:cNvPr id="4" name="Symbol zastępczy numeru slajdu 3">
            <a:extLst>
              <a:ext uri="{FF2B5EF4-FFF2-40B4-BE49-F238E27FC236}">
                <a16:creationId xmlns:a16="http://schemas.microsoft.com/office/drawing/2014/main" id="{823B4916-C305-45D6-93D8-C15CAAF6D043}"/>
              </a:ext>
            </a:extLst>
          </p:cNvPr>
          <p:cNvSpPr>
            <a:spLocks noGrp="1"/>
          </p:cNvSpPr>
          <p:nvPr>
            <p:ph type="sldNum" sz="quarter" idx="10"/>
          </p:nvPr>
        </p:nvSpPr>
        <p:spPr/>
        <p:txBody>
          <a:bodyPr/>
          <a:lstStyle/>
          <a:p>
            <a:pPr>
              <a:defRPr/>
            </a:pPr>
            <a:fld id="{3AF8F232-5806-4449-A4DC-8EDD5E53437D}" type="slidenum">
              <a:rPr lang="pl-PL" altLang="pl-PL" smtClean="0"/>
              <a:pPr>
                <a:defRPr/>
              </a:pPr>
              <a:t>29</a:t>
            </a:fld>
            <a:endParaRPr lang="pl-PL" altLang="pl-PL"/>
          </a:p>
        </p:txBody>
      </p:sp>
      <p:sp>
        <p:nvSpPr>
          <p:cNvPr id="5" name="Prostokąt: zaokrąglone rogi 4">
            <a:extLst>
              <a:ext uri="{FF2B5EF4-FFF2-40B4-BE49-F238E27FC236}">
                <a16:creationId xmlns:a16="http://schemas.microsoft.com/office/drawing/2014/main" id="{C09B5F4B-03CB-42DA-887C-11176AF8128C}"/>
              </a:ext>
            </a:extLst>
          </p:cNvPr>
          <p:cNvSpPr/>
          <p:nvPr/>
        </p:nvSpPr>
        <p:spPr>
          <a:xfrm>
            <a:off x="2195736" y="1296570"/>
            <a:ext cx="4896544" cy="90829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l-PL" sz="2400" b="1" dirty="0">
                <a:solidFill>
                  <a:schemeClr val="tx1"/>
                </a:solidFill>
              </a:rPr>
              <a:t>WARTO PAMIĘTAĆ</a:t>
            </a:r>
          </a:p>
        </p:txBody>
      </p:sp>
      <p:pic>
        <p:nvPicPr>
          <p:cNvPr id="8" name="Symbol zastępczy zawartości 4">
            <a:extLst>
              <a:ext uri="{FF2B5EF4-FFF2-40B4-BE49-F238E27FC236}">
                <a16:creationId xmlns:a16="http://schemas.microsoft.com/office/drawing/2014/main" id="{154AA428-F8A4-4865-BEAD-AF708348A188}"/>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373596570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7976368" cy="4392488"/>
          </a:xfrm>
        </p:spPr>
        <p:txBody>
          <a:bodyPr/>
          <a:lstStyle/>
          <a:p>
            <a:pPr algn="ctr">
              <a:defRPr/>
            </a:pPr>
            <a:r>
              <a:rPr lang="pl-PL" sz="2000" b="1" i="1" dirty="0" smtClean="0">
                <a:latin typeface="+mn-lt"/>
                <a:cs typeface="Arial" charset="0"/>
              </a:rPr>
              <a:t/>
            </a:r>
            <a:br>
              <a:rPr lang="pl-PL" sz="2000" b="1" i="1" dirty="0" smtClean="0">
                <a:latin typeface="+mn-lt"/>
                <a:cs typeface="Arial" charset="0"/>
              </a:rPr>
            </a:br>
            <a:r>
              <a:rPr lang="pl-PL" sz="2000" b="1" i="1" dirty="0">
                <a:latin typeface="+mn-lt"/>
                <a:cs typeface="Arial" charset="0"/>
              </a:rPr>
              <a:t/>
            </a:r>
            <a:br>
              <a:rPr lang="pl-PL" sz="2000" b="1" i="1" dirty="0">
                <a:latin typeface="+mn-lt"/>
                <a:cs typeface="Arial" charset="0"/>
              </a:rPr>
            </a:br>
            <a:r>
              <a:rPr lang="pl-PL" sz="2000" b="1" i="1" dirty="0" smtClean="0">
                <a:latin typeface="+mn-lt"/>
                <a:cs typeface="Arial" charset="0"/>
              </a:rPr>
              <a:t>Monitorowanie </a:t>
            </a:r>
            <a:r>
              <a:rPr lang="pl-PL" sz="2000" b="1" i="1" dirty="0">
                <a:latin typeface="+mn-lt"/>
                <a:cs typeface="Arial" charset="0"/>
              </a:rPr>
              <a:t>i rozliczanie projektów </a:t>
            </a:r>
            <a:br>
              <a:rPr lang="pl-PL" sz="2000" b="1" i="1" dirty="0">
                <a:latin typeface="+mn-lt"/>
                <a:cs typeface="Arial" charset="0"/>
              </a:rPr>
            </a:br>
            <a:r>
              <a:rPr lang="pl-PL" sz="2000" dirty="0">
                <a:latin typeface="+mn-lt"/>
                <a:cs typeface="Arial" charset="0"/>
              </a:rPr>
              <a:t/>
            </a:r>
            <a:br>
              <a:rPr lang="pl-PL" sz="2000" dirty="0">
                <a:latin typeface="+mn-lt"/>
                <a:cs typeface="Arial" charset="0"/>
              </a:rPr>
            </a:br>
            <a:r>
              <a:rPr lang="pl-PL" sz="2000" b="1" dirty="0">
                <a:latin typeface="+mn-lt"/>
                <a:cs typeface="Arial" charset="0"/>
              </a:rPr>
              <a:t>Realizując projekt </a:t>
            </a:r>
            <a:r>
              <a:rPr lang="pl-PL" sz="2000" b="1" dirty="0" smtClean="0">
                <a:latin typeface="+mn-lt"/>
                <a:cs typeface="Arial" charset="0"/>
              </a:rPr>
              <a:t>przede </a:t>
            </a:r>
            <a:r>
              <a:rPr lang="pl-PL" sz="2000" b="1" dirty="0">
                <a:latin typeface="+mn-lt"/>
                <a:cs typeface="Arial" charset="0"/>
              </a:rPr>
              <a:t>wszystkim </a:t>
            </a:r>
            <a:r>
              <a:rPr lang="pl-PL" sz="2000" b="1" dirty="0" smtClean="0">
                <a:latin typeface="+mn-lt"/>
                <a:cs typeface="Arial" charset="0"/>
              </a:rPr>
              <a:t>należy znać </a:t>
            </a:r>
            <a:r>
              <a:rPr lang="pl-PL" sz="2000" b="1" dirty="0">
                <a:latin typeface="+mn-lt"/>
                <a:cs typeface="Arial" charset="0"/>
              </a:rPr>
              <a:t>zapisy:</a:t>
            </a:r>
            <a:br>
              <a:rPr lang="pl-PL" sz="2000" b="1" dirty="0">
                <a:latin typeface="+mn-lt"/>
                <a:cs typeface="Arial" charset="0"/>
              </a:rPr>
            </a:br>
            <a:r>
              <a:rPr lang="pl-PL" sz="2000" dirty="0">
                <a:latin typeface="+mn-lt"/>
                <a:cs typeface="Arial" charset="0"/>
              </a:rPr>
              <a:t/>
            </a:r>
            <a:br>
              <a:rPr lang="pl-PL" sz="2000" dirty="0">
                <a:latin typeface="+mn-lt"/>
                <a:cs typeface="Arial" charset="0"/>
              </a:rPr>
            </a:br>
            <a:r>
              <a:rPr lang="pl-PL" sz="2000" dirty="0">
                <a:latin typeface="+mn-lt"/>
                <a:cs typeface="Arial" charset="0"/>
              </a:rPr>
              <a:t>Umowy o dofinansowanie projektu w ramach RPO WL na lata 2014 -2020;</a:t>
            </a:r>
            <a:br>
              <a:rPr lang="pl-PL" sz="2000" dirty="0">
                <a:latin typeface="+mn-lt"/>
                <a:cs typeface="Arial" charset="0"/>
              </a:rPr>
            </a:br>
            <a:r>
              <a:rPr lang="pl-PL" sz="2000" dirty="0">
                <a:latin typeface="+mn-lt"/>
                <a:cs typeface="Arial" charset="0"/>
              </a:rPr>
              <a:t/>
            </a:r>
            <a:br>
              <a:rPr lang="pl-PL" sz="2000" dirty="0">
                <a:latin typeface="+mn-lt"/>
                <a:cs typeface="Arial" charset="0"/>
              </a:rPr>
            </a:br>
            <a:r>
              <a:rPr lang="pl-PL" sz="2000" dirty="0">
                <a:latin typeface="+mn-lt"/>
                <a:cs typeface="Arial" charset="0"/>
              </a:rPr>
              <a:t>Wytycznych horyzontalnych oraz Wytycznych programowych wskazanych </a:t>
            </a:r>
            <a:r>
              <a:rPr lang="pl-PL" sz="2000" dirty="0" smtClean="0">
                <a:latin typeface="+mn-lt"/>
                <a:cs typeface="Arial" charset="0"/>
              </a:rPr>
              <a:t/>
            </a:r>
            <a:br>
              <a:rPr lang="pl-PL" sz="2000" dirty="0" smtClean="0">
                <a:latin typeface="+mn-lt"/>
                <a:cs typeface="Arial" charset="0"/>
              </a:rPr>
            </a:br>
            <a:r>
              <a:rPr lang="pl-PL" sz="2000" dirty="0" smtClean="0">
                <a:latin typeface="+mn-lt"/>
                <a:cs typeface="Arial" charset="0"/>
              </a:rPr>
              <a:t>w </a:t>
            </a:r>
            <a:r>
              <a:rPr lang="pl-PL" sz="2000" dirty="0">
                <a:latin typeface="+mn-lt"/>
                <a:cs typeface="Arial" charset="0"/>
              </a:rPr>
              <a:t>ww. umowie;</a:t>
            </a:r>
            <a:br>
              <a:rPr lang="pl-PL" sz="2000" dirty="0">
                <a:latin typeface="+mn-lt"/>
                <a:cs typeface="Arial" charset="0"/>
              </a:rPr>
            </a:br>
            <a:r>
              <a:rPr lang="pl-PL" sz="2000" dirty="0">
                <a:latin typeface="+mn-lt"/>
                <a:cs typeface="Arial" charset="0"/>
              </a:rPr>
              <a:t/>
            </a:r>
            <a:br>
              <a:rPr lang="pl-PL" sz="2000" dirty="0">
                <a:latin typeface="+mn-lt"/>
                <a:cs typeface="Arial" charset="0"/>
              </a:rPr>
            </a:br>
            <a:r>
              <a:rPr lang="pl-PL" sz="2000" dirty="0">
                <a:latin typeface="+mn-lt"/>
                <a:cs typeface="Arial" charset="0"/>
              </a:rPr>
              <a:t>oraz innych dokumentów, które związane są z realizacją projektu, np. Podręcznik </a:t>
            </a:r>
            <a:r>
              <a:rPr lang="pl-PL" sz="2000" dirty="0" smtClean="0">
                <a:latin typeface="+mn-lt"/>
                <a:cs typeface="Arial" charset="0"/>
              </a:rPr>
              <a:t>Beneficjenta</a:t>
            </a:r>
            <a:endParaRPr lang="pl-PL" sz="2000" dirty="0">
              <a:latin typeface="+mn-lt"/>
            </a:endParaRP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3</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3891140463"/>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D8C9EC-43A9-458F-A05C-D4BCBD01FE14}"/>
              </a:ext>
            </a:extLst>
          </p:cNvPr>
          <p:cNvSpPr>
            <a:spLocks noGrp="1"/>
          </p:cNvSpPr>
          <p:nvPr>
            <p:ph type="title"/>
          </p:nvPr>
        </p:nvSpPr>
        <p:spPr>
          <a:xfrm>
            <a:off x="700088" y="620688"/>
            <a:ext cx="7886700" cy="4680520"/>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800" b="1" dirty="0"/>
              <a:t>Tabelka Zwroty/Korekty we wniosku o płatność</a:t>
            </a:r>
            <a:r>
              <a:rPr lang="pl-PL" sz="1800" dirty="0"/>
              <a:t/>
            </a:r>
            <a:br>
              <a:rPr lang="pl-PL" sz="1800" dirty="0"/>
            </a:br>
            <a:r>
              <a:rPr lang="pl-PL" sz="1800" dirty="0"/>
              <a:t/>
            </a:r>
            <a:br>
              <a:rPr lang="pl-PL" sz="1800" dirty="0"/>
            </a:br>
            <a:r>
              <a:rPr lang="pl-PL" sz="1800" dirty="0"/>
              <a:t/>
            </a:r>
            <a:br>
              <a:rPr lang="pl-PL" sz="1800" dirty="0"/>
            </a:br>
            <a:r>
              <a:rPr lang="pl-PL" sz="1800" dirty="0">
                <a:solidFill>
                  <a:schemeClr val="accent3">
                    <a:lumMod val="50000"/>
                  </a:schemeClr>
                </a:solidFill>
              </a:rPr>
              <a:t>W przypadku, gdy Beneficjent uzyskał informacje, iż wykazał we wniosku </a:t>
            </a:r>
            <a:r>
              <a:rPr lang="pl-PL" sz="1800" dirty="0" smtClean="0">
                <a:solidFill>
                  <a:schemeClr val="accent3">
                    <a:lumMod val="50000"/>
                  </a:schemeClr>
                </a:solidFill>
              </a:rPr>
              <a:t/>
            </a:r>
            <a:br>
              <a:rPr lang="pl-PL" sz="1800" dirty="0" smtClean="0">
                <a:solidFill>
                  <a:schemeClr val="accent3">
                    <a:lumMod val="50000"/>
                  </a:schemeClr>
                </a:solidFill>
              </a:rPr>
            </a:br>
            <a:r>
              <a:rPr lang="pl-PL" sz="1800" dirty="0" smtClean="0">
                <a:solidFill>
                  <a:schemeClr val="accent3">
                    <a:lumMod val="50000"/>
                  </a:schemeClr>
                </a:solidFill>
              </a:rPr>
              <a:t>o </a:t>
            </a:r>
            <a:r>
              <a:rPr lang="pl-PL" sz="1800" dirty="0">
                <a:solidFill>
                  <a:schemeClr val="accent3">
                    <a:lumMod val="50000"/>
                  </a:schemeClr>
                </a:solidFill>
              </a:rPr>
              <a:t>płatność </a:t>
            </a:r>
            <a:r>
              <a:rPr lang="pl-PL" sz="1800" dirty="0" smtClean="0">
                <a:solidFill>
                  <a:schemeClr val="accent3">
                    <a:lumMod val="50000"/>
                  </a:schemeClr>
                </a:solidFill>
              </a:rPr>
              <a:t>wydatek </a:t>
            </a:r>
            <a:r>
              <a:rPr lang="pl-PL" sz="1800" dirty="0">
                <a:solidFill>
                  <a:schemeClr val="accent3">
                    <a:lumMod val="50000"/>
                  </a:schemeClr>
                </a:solidFill>
              </a:rPr>
              <a:t>w zawyżonej wysokości, należy niezwłocznie </a:t>
            </a:r>
            <a:r>
              <a:rPr lang="pl-PL" sz="1800" dirty="0" smtClean="0">
                <a:solidFill>
                  <a:schemeClr val="accent3">
                    <a:lumMod val="50000"/>
                  </a:schemeClr>
                </a:solidFill>
              </a:rPr>
              <a:t/>
            </a:r>
            <a:br>
              <a:rPr lang="pl-PL" sz="1800" dirty="0" smtClean="0">
                <a:solidFill>
                  <a:schemeClr val="accent3">
                    <a:lumMod val="50000"/>
                  </a:schemeClr>
                </a:solidFill>
              </a:rPr>
            </a:br>
            <a:r>
              <a:rPr lang="pl-PL" sz="1800" dirty="0" smtClean="0">
                <a:solidFill>
                  <a:schemeClr val="accent3">
                    <a:lumMod val="50000"/>
                  </a:schemeClr>
                </a:solidFill>
              </a:rPr>
              <a:t>poinformować </a:t>
            </a:r>
            <a:r>
              <a:rPr lang="pl-PL" sz="1800" dirty="0">
                <a:solidFill>
                  <a:schemeClr val="accent3">
                    <a:lumMod val="50000"/>
                  </a:schemeClr>
                </a:solidFill>
              </a:rPr>
              <a:t>o tym IP, </a:t>
            </a:r>
            <a:r>
              <a:rPr lang="pl-PL" sz="1800" dirty="0" smtClean="0">
                <a:solidFill>
                  <a:schemeClr val="accent3">
                    <a:lumMod val="50000"/>
                  </a:schemeClr>
                </a:solidFill>
              </a:rPr>
              <a:t>gdyż </a:t>
            </a:r>
            <a:r>
              <a:rPr lang="pl-PL" sz="1800" dirty="0">
                <a:solidFill>
                  <a:schemeClr val="accent3">
                    <a:lumMod val="50000"/>
                  </a:schemeClr>
                </a:solidFill>
              </a:rPr>
              <a:t>do momentu zatwierdzenia </a:t>
            </a:r>
            <a:r>
              <a:rPr lang="pl-PL" sz="1800" dirty="0" smtClean="0">
                <a:solidFill>
                  <a:schemeClr val="accent3">
                    <a:lumMod val="50000"/>
                  </a:schemeClr>
                </a:solidFill>
              </a:rPr>
              <a:t/>
            </a:r>
            <a:br>
              <a:rPr lang="pl-PL" sz="1800" dirty="0" smtClean="0">
                <a:solidFill>
                  <a:schemeClr val="accent3">
                    <a:lumMod val="50000"/>
                  </a:schemeClr>
                </a:solidFill>
              </a:rPr>
            </a:br>
            <a:r>
              <a:rPr lang="pl-PL" sz="1800" dirty="0" smtClean="0">
                <a:solidFill>
                  <a:schemeClr val="accent3">
                    <a:lumMod val="50000"/>
                  </a:schemeClr>
                </a:solidFill>
              </a:rPr>
              <a:t>danego </a:t>
            </a:r>
            <a:r>
              <a:rPr lang="pl-PL" sz="1800" dirty="0">
                <a:solidFill>
                  <a:schemeClr val="accent3">
                    <a:lumMod val="50000"/>
                  </a:schemeClr>
                </a:solidFill>
              </a:rPr>
              <a:t>wniosku istnieje możliwość </a:t>
            </a:r>
            <a:r>
              <a:rPr lang="pl-PL" sz="1800" dirty="0" smtClean="0">
                <a:solidFill>
                  <a:schemeClr val="accent3">
                    <a:lumMod val="50000"/>
                  </a:schemeClr>
                </a:solidFill>
              </a:rPr>
              <a:t>skorygowania </a:t>
            </a:r>
            <a:br>
              <a:rPr lang="pl-PL" sz="1800" dirty="0" smtClean="0">
                <a:solidFill>
                  <a:schemeClr val="accent3">
                    <a:lumMod val="50000"/>
                  </a:schemeClr>
                </a:solidFill>
              </a:rPr>
            </a:br>
            <a:r>
              <a:rPr lang="pl-PL" sz="1800" dirty="0" smtClean="0">
                <a:solidFill>
                  <a:schemeClr val="accent3">
                    <a:lumMod val="50000"/>
                  </a:schemeClr>
                </a:solidFill>
              </a:rPr>
              <a:t>wysokości </a:t>
            </a:r>
            <a:r>
              <a:rPr lang="pl-PL" sz="1800" dirty="0">
                <a:solidFill>
                  <a:schemeClr val="accent3">
                    <a:lumMod val="50000"/>
                  </a:schemeClr>
                </a:solidFill>
              </a:rPr>
              <a:t>danego wydatku z poziomu IP. </a:t>
            </a:r>
            <a:r>
              <a:rPr lang="pl-PL" sz="1800" dirty="0"/>
              <a:t/>
            </a:r>
            <a:br>
              <a:rPr lang="pl-PL" sz="1800" dirty="0"/>
            </a:br>
            <a:r>
              <a:rPr lang="pl-PL" sz="1800" dirty="0"/>
              <a:t/>
            </a:r>
            <a:br>
              <a:rPr lang="pl-PL" sz="1800" dirty="0"/>
            </a:br>
            <a:r>
              <a:rPr lang="pl-PL" sz="1800" dirty="0"/>
              <a:t>W przypadku, gdy sytuacja ta dotyczy bieżącego okresu rozliczeniowego należy </a:t>
            </a:r>
            <a:br>
              <a:rPr lang="pl-PL" sz="1800" dirty="0"/>
            </a:br>
            <a:r>
              <a:rPr lang="pl-PL" sz="1800" dirty="0"/>
              <a:t>odpowiednio pomniejszyć kwotę wydatku. </a:t>
            </a:r>
            <a:r>
              <a:rPr lang="pl-PL" sz="1800" b="1" u="sng" dirty="0"/>
              <a:t>Zaniechanie ww. działania </a:t>
            </a:r>
            <a:br>
              <a:rPr lang="pl-PL" sz="1800" b="1" u="sng" dirty="0"/>
            </a:br>
            <a:r>
              <a:rPr lang="pl-PL" sz="1800" b="1" u="sng" dirty="0"/>
              <a:t>skutkuje wystąpieniem nieprawidłowości i koniecznością zwrotu </a:t>
            </a:r>
            <a:br>
              <a:rPr lang="pl-PL" sz="1800" b="1" u="sng" dirty="0"/>
            </a:br>
            <a:r>
              <a:rPr lang="pl-PL" sz="1800" b="1" u="sng" dirty="0"/>
              <a:t>środków wraz z odsetkami (bez możliwości ponownego </a:t>
            </a:r>
            <a:br>
              <a:rPr lang="pl-PL" sz="1800" b="1" u="sng" dirty="0"/>
            </a:br>
            <a:r>
              <a:rPr lang="pl-PL" sz="1800" b="1" u="sng" dirty="0"/>
              <a:t>wykorzystania w projekcie).</a:t>
            </a:r>
          </a:p>
        </p:txBody>
      </p:sp>
      <p:sp>
        <p:nvSpPr>
          <p:cNvPr id="4" name="Symbol zastępczy numeru slajdu 3">
            <a:extLst>
              <a:ext uri="{FF2B5EF4-FFF2-40B4-BE49-F238E27FC236}">
                <a16:creationId xmlns:a16="http://schemas.microsoft.com/office/drawing/2014/main" id="{D4BDC0C7-1E65-411A-8733-D0320D75E7C4}"/>
              </a:ext>
            </a:extLst>
          </p:cNvPr>
          <p:cNvSpPr>
            <a:spLocks noGrp="1"/>
          </p:cNvSpPr>
          <p:nvPr>
            <p:ph type="sldNum" sz="quarter" idx="10"/>
          </p:nvPr>
        </p:nvSpPr>
        <p:spPr/>
        <p:txBody>
          <a:bodyPr/>
          <a:lstStyle/>
          <a:p>
            <a:pPr>
              <a:defRPr/>
            </a:pPr>
            <a:fld id="{3AF8F232-5806-4449-A4DC-8EDD5E53437D}" type="slidenum">
              <a:rPr lang="pl-PL" altLang="pl-PL" smtClean="0"/>
              <a:pPr>
                <a:defRPr/>
              </a:pPr>
              <a:t>30</a:t>
            </a:fld>
            <a:endParaRPr lang="pl-PL" altLang="pl-PL"/>
          </a:p>
        </p:txBody>
      </p:sp>
      <p:pic>
        <p:nvPicPr>
          <p:cNvPr id="5" name="Symbol zastępczy zawartości 4">
            <a:extLst>
              <a:ext uri="{FF2B5EF4-FFF2-40B4-BE49-F238E27FC236}">
                <a16:creationId xmlns:a16="http://schemas.microsoft.com/office/drawing/2014/main" id="{8CECF4AE-8679-4B0F-AA1E-41B39F72E439}"/>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290573986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71E27F-AB04-432C-8334-4E6D90397DCC}"/>
              </a:ext>
            </a:extLst>
          </p:cNvPr>
          <p:cNvSpPr>
            <a:spLocks noGrp="1"/>
          </p:cNvSpPr>
          <p:nvPr>
            <p:ph type="title"/>
          </p:nvPr>
        </p:nvSpPr>
        <p:spPr>
          <a:xfrm>
            <a:off x="700088" y="1052736"/>
            <a:ext cx="7886700" cy="3456384"/>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800" dirty="0"/>
              <a:t>Zgodnie z </a:t>
            </a:r>
            <a:r>
              <a:rPr lang="pl-PL" sz="1800" i="1" dirty="0"/>
              <a:t>Wytycznymi w zakresie kwalifikowalności wydatków w ramach Europejskiego Funduszu Rozwoju Regionalnego, Europejskiego Funduszu Społecznego oraz Funduszu Spójności na lata 2014-2020</a:t>
            </a:r>
            <a:r>
              <a:rPr lang="pl-PL" sz="1800" dirty="0"/>
              <a:t>, w przypadku </a:t>
            </a:r>
            <a:r>
              <a:rPr lang="pl-PL" sz="1800" dirty="0" smtClean="0"/>
              <a:t/>
            </a:r>
            <a:br>
              <a:rPr lang="pl-PL" sz="1800" dirty="0" smtClean="0"/>
            </a:br>
            <a:r>
              <a:rPr lang="pl-PL" sz="1800" dirty="0" smtClean="0"/>
              <a:t>projektów </a:t>
            </a:r>
            <a:r>
              <a:rPr lang="pl-PL" sz="1800" dirty="0"/>
              <a:t>współfinansowanych ze środków EFS sposób rozliczenia </a:t>
            </a:r>
            <a:r>
              <a:rPr lang="pl-PL" sz="1800" dirty="0" smtClean="0"/>
              <a:t/>
            </a:r>
            <a:br>
              <a:rPr lang="pl-PL" sz="1800" dirty="0" smtClean="0"/>
            </a:br>
            <a:r>
              <a:rPr lang="pl-PL" sz="1800" dirty="0" smtClean="0"/>
              <a:t>wydatków </a:t>
            </a:r>
            <a:r>
              <a:rPr lang="pl-PL" sz="1800" dirty="0"/>
              <a:t>na podstawie </a:t>
            </a:r>
            <a:r>
              <a:rPr lang="pl-PL" sz="1800" b="1" dirty="0" smtClean="0"/>
              <a:t>noty księgowej/noty obciążeniowej</a:t>
            </a:r>
            <a:r>
              <a:rPr lang="pl-PL" sz="1800" dirty="0" smtClean="0"/>
              <a:t> </a:t>
            </a:r>
            <a:br>
              <a:rPr lang="pl-PL" sz="1800" dirty="0" smtClean="0"/>
            </a:br>
            <a:r>
              <a:rPr lang="pl-PL" sz="1800" dirty="0" smtClean="0"/>
              <a:t>powinien </a:t>
            </a:r>
            <a:r>
              <a:rPr lang="pl-PL" sz="1800" dirty="0"/>
              <a:t>wynikać z zatwierdzonego wniosku </a:t>
            </a:r>
            <a:r>
              <a:rPr lang="pl-PL" sz="1800" dirty="0" smtClean="0"/>
              <a:t/>
            </a:r>
            <a:br>
              <a:rPr lang="pl-PL" sz="1800" dirty="0" smtClean="0"/>
            </a:br>
            <a:r>
              <a:rPr lang="pl-PL" sz="1800" dirty="0" smtClean="0"/>
              <a:t>o </a:t>
            </a:r>
            <a:r>
              <a:rPr lang="pl-PL" sz="1800" dirty="0"/>
              <a:t>dofinansowanie.</a:t>
            </a:r>
          </a:p>
        </p:txBody>
      </p:sp>
      <p:sp>
        <p:nvSpPr>
          <p:cNvPr id="4" name="Symbol zastępczy numeru slajdu 3">
            <a:extLst>
              <a:ext uri="{FF2B5EF4-FFF2-40B4-BE49-F238E27FC236}">
                <a16:creationId xmlns:a16="http://schemas.microsoft.com/office/drawing/2014/main" id="{503B1290-5452-4950-9A20-46EAF0E71828}"/>
              </a:ext>
            </a:extLst>
          </p:cNvPr>
          <p:cNvSpPr>
            <a:spLocks noGrp="1"/>
          </p:cNvSpPr>
          <p:nvPr>
            <p:ph type="sldNum" sz="quarter" idx="10"/>
          </p:nvPr>
        </p:nvSpPr>
        <p:spPr/>
        <p:txBody>
          <a:bodyPr/>
          <a:lstStyle/>
          <a:p>
            <a:pPr>
              <a:defRPr/>
            </a:pPr>
            <a:fld id="{3AF8F232-5806-4449-A4DC-8EDD5E53437D}" type="slidenum">
              <a:rPr lang="pl-PL" altLang="pl-PL" smtClean="0"/>
              <a:pPr>
                <a:defRPr/>
              </a:pPr>
              <a:t>31</a:t>
            </a:fld>
            <a:endParaRPr lang="pl-PL" altLang="pl-PL"/>
          </a:p>
        </p:txBody>
      </p:sp>
      <p:pic>
        <p:nvPicPr>
          <p:cNvPr id="7" name="Symbol zastępczy zawartości 4">
            <a:extLst>
              <a:ext uri="{FF2B5EF4-FFF2-40B4-BE49-F238E27FC236}">
                <a16:creationId xmlns:a16="http://schemas.microsoft.com/office/drawing/2014/main" id="{52A46BAD-E72A-455A-BE87-5D6DCB59522B}"/>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2125286960"/>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5F338D-2889-4535-B5FC-1B33784F40EE}"/>
              </a:ext>
            </a:extLst>
          </p:cNvPr>
          <p:cNvSpPr>
            <a:spLocks noGrp="1"/>
          </p:cNvSpPr>
          <p:nvPr>
            <p:ph type="title"/>
          </p:nvPr>
        </p:nvSpPr>
        <p:spPr>
          <a:xfrm>
            <a:off x="916682" y="1487087"/>
            <a:ext cx="7814692" cy="3742113"/>
          </a:xfrm>
        </p:spPr>
        <p:txBody>
          <a:bodyPr/>
          <a:lstStyle/>
          <a:p>
            <a:pPr algn="ctr"/>
            <a:r>
              <a:rPr lang="pl-PL" sz="1600" b="1" dirty="0"/>
              <a:t/>
            </a:r>
            <a:br>
              <a:rPr lang="pl-PL" sz="1600" b="1" dirty="0"/>
            </a:br>
            <a:r>
              <a:rPr lang="pl-PL" sz="1800" dirty="0"/>
              <a:t>Rekrutując uczestników do projektu należy zachować zgodność z założeniami wniosku </a:t>
            </a:r>
            <a:r>
              <a:rPr lang="pl-PL" sz="1800" dirty="0" smtClean="0"/>
              <a:t>o </a:t>
            </a:r>
            <a:r>
              <a:rPr lang="pl-PL" sz="1800" dirty="0"/>
              <a:t>dofinansowanie, typem projektu oraz warunkami określonymi </a:t>
            </a:r>
            <a:r>
              <a:rPr lang="pl-PL" sz="1800" dirty="0" smtClean="0"/>
              <a:t/>
            </a:r>
            <a:br>
              <a:rPr lang="pl-PL" sz="1800" dirty="0" smtClean="0"/>
            </a:br>
            <a:r>
              <a:rPr lang="pl-PL" sz="1800" dirty="0" smtClean="0"/>
              <a:t>w </a:t>
            </a:r>
            <a:r>
              <a:rPr lang="pl-PL" sz="1800" i="1" dirty="0"/>
              <a:t>Regulaminie konkursu</a:t>
            </a:r>
            <a:r>
              <a:rPr lang="pl-PL" sz="1800" dirty="0"/>
              <a:t> </a:t>
            </a:r>
            <a:br>
              <a:rPr lang="pl-PL" sz="1800" dirty="0"/>
            </a:br>
            <a:r>
              <a:rPr lang="pl-PL" sz="1800" dirty="0"/>
              <a:t>w odniesieniu do:</a:t>
            </a:r>
            <a:r>
              <a:rPr lang="pl-PL" sz="1800" b="1" dirty="0"/>
              <a:t/>
            </a:r>
            <a:br>
              <a:rPr lang="pl-PL" sz="1800" b="1" dirty="0"/>
            </a:br>
            <a:r>
              <a:rPr lang="pl-PL" sz="1800" b="1" dirty="0"/>
              <a:t/>
            </a:r>
            <a:br>
              <a:rPr lang="pl-PL" sz="1800" b="1" dirty="0"/>
            </a:br>
            <a:r>
              <a:rPr lang="pl-PL" sz="1800" b="1" dirty="0"/>
              <a:t>- </a:t>
            </a:r>
            <a:r>
              <a:rPr lang="pl-PL" sz="1800" dirty="0"/>
              <a:t>obszaru realizacji projektu;</a:t>
            </a:r>
            <a:r>
              <a:rPr lang="pl-PL" sz="1800" b="1" dirty="0"/>
              <a:t/>
            </a:r>
            <a:br>
              <a:rPr lang="pl-PL" sz="1800" b="1" dirty="0"/>
            </a:br>
            <a:r>
              <a:rPr lang="pl-PL" sz="1800" dirty="0"/>
              <a:t>- wieku uczestników projektu; </a:t>
            </a:r>
            <a:br>
              <a:rPr lang="pl-PL" sz="1800" dirty="0"/>
            </a:br>
            <a:r>
              <a:rPr lang="pl-PL" sz="1800" dirty="0"/>
              <a:t>- struktury grupy docelowej projektu;</a:t>
            </a:r>
            <a:br>
              <a:rPr lang="pl-PL" sz="1800" dirty="0"/>
            </a:br>
            <a:r>
              <a:rPr lang="pl-PL" sz="1800" dirty="0"/>
              <a:t>- cech uczestników projektu;</a:t>
            </a:r>
            <a:br>
              <a:rPr lang="pl-PL" sz="1800" dirty="0"/>
            </a:br>
            <a:r>
              <a:rPr lang="pl-PL" sz="1800" dirty="0"/>
              <a:t>- statusu na rynku pracy.</a:t>
            </a:r>
            <a:br>
              <a:rPr lang="pl-PL" sz="1800" dirty="0"/>
            </a:br>
            <a:r>
              <a:rPr lang="pl-PL" sz="1800" dirty="0"/>
              <a:t/>
            </a:r>
            <a:br>
              <a:rPr lang="pl-PL" sz="1800" dirty="0"/>
            </a:br>
            <a:r>
              <a:rPr lang="pl-PL" sz="1800" b="1" dirty="0" smtClean="0"/>
              <a:t>Beneficjent </a:t>
            </a:r>
            <a:r>
              <a:rPr lang="pl-PL" sz="1800" b="1" dirty="0"/>
              <a:t>jest zobowiązany do osiągnięcia założonych we wniosku </a:t>
            </a:r>
            <a:r>
              <a:rPr lang="pl-PL" sz="1800" b="1" dirty="0" smtClean="0"/>
              <a:t/>
            </a:r>
            <a:br>
              <a:rPr lang="pl-PL" sz="1800" b="1" dirty="0" smtClean="0"/>
            </a:br>
            <a:r>
              <a:rPr lang="pl-PL" sz="1800" b="1" dirty="0" smtClean="0"/>
              <a:t>o </a:t>
            </a:r>
            <a:r>
              <a:rPr lang="pl-PL" sz="1800" b="1" dirty="0"/>
              <a:t>dofinansowanie  wartości wskaźników produktu oraz rezultatu.</a:t>
            </a:r>
            <a:r>
              <a:rPr lang="pl-PL" sz="1600" b="1" dirty="0"/>
              <a:t/>
            </a:r>
            <a:br>
              <a:rPr lang="pl-PL" sz="1600" b="1" dirty="0"/>
            </a:br>
            <a:endParaRPr lang="pl-PL" sz="1600" b="1" dirty="0"/>
          </a:p>
        </p:txBody>
      </p:sp>
      <p:pic>
        <p:nvPicPr>
          <p:cNvPr id="5" name="Symbol zastępczy zawartości 4">
            <a:extLst>
              <a:ext uri="{FF2B5EF4-FFF2-40B4-BE49-F238E27FC236}">
                <a16:creationId xmlns:a16="http://schemas.microsoft.com/office/drawing/2014/main" id="{3477718F-EE9B-46B0-BDB1-F4BAA27066B0}"/>
              </a:ext>
            </a:extLst>
          </p:cNvPr>
          <p:cNvPicPr>
            <a:picLocks noGrp="1" noChangeAspect="1"/>
          </p:cNvPicPr>
          <p:nvPr>
            <p:ph idx="1"/>
          </p:nvPr>
        </p:nvPicPr>
        <p:blipFill>
          <a:blip r:embed="rId2"/>
          <a:stretch>
            <a:fillRect/>
          </a:stretch>
        </p:blipFill>
        <p:spPr>
          <a:xfrm>
            <a:off x="1688342" y="5017761"/>
            <a:ext cx="5767316" cy="938865"/>
          </a:xfrm>
          <a:prstGeom prst="rect">
            <a:avLst/>
          </a:prstGeom>
        </p:spPr>
      </p:pic>
      <p:sp>
        <p:nvSpPr>
          <p:cNvPr id="4" name="Symbol zastępczy numeru slajdu 3">
            <a:extLst>
              <a:ext uri="{FF2B5EF4-FFF2-40B4-BE49-F238E27FC236}">
                <a16:creationId xmlns:a16="http://schemas.microsoft.com/office/drawing/2014/main" id="{18AA3526-D3A1-4D1A-B481-083D4B7268C3}"/>
              </a:ext>
            </a:extLst>
          </p:cNvPr>
          <p:cNvSpPr>
            <a:spLocks noGrp="1"/>
          </p:cNvSpPr>
          <p:nvPr>
            <p:ph type="sldNum" sz="quarter" idx="10"/>
          </p:nvPr>
        </p:nvSpPr>
        <p:spPr/>
        <p:txBody>
          <a:bodyPr/>
          <a:lstStyle/>
          <a:p>
            <a:pPr>
              <a:defRPr/>
            </a:pPr>
            <a:fld id="{3AF8F232-5806-4449-A4DC-8EDD5E53437D}" type="slidenum">
              <a:rPr lang="pl-PL" altLang="pl-PL" smtClean="0"/>
              <a:pPr>
                <a:defRPr/>
              </a:pPr>
              <a:t>32</a:t>
            </a:fld>
            <a:endParaRPr lang="pl-PL" altLang="pl-PL"/>
          </a:p>
        </p:txBody>
      </p:sp>
      <p:sp>
        <p:nvSpPr>
          <p:cNvPr id="8" name="Prostokąt: zaokrąglone rogi 7">
            <a:extLst>
              <a:ext uri="{FF2B5EF4-FFF2-40B4-BE49-F238E27FC236}">
                <a16:creationId xmlns:a16="http://schemas.microsoft.com/office/drawing/2014/main" id="{93B61293-4829-4306-9B94-90EEE80AED5E}"/>
              </a:ext>
            </a:extLst>
          </p:cNvPr>
          <p:cNvSpPr/>
          <p:nvPr/>
        </p:nvSpPr>
        <p:spPr>
          <a:xfrm rot="10800000" flipV="1">
            <a:off x="2411760" y="620689"/>
            <a:ext cx="4680520" cy="72008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0" lang="pl-PL" sz="1600" b="1" i="0" u="none" strike="noStrike" kern="1200" cap="none" spc="0" normalizeH="0" baseline="0" noProof="0" dirty="0">
              <a:ln>
                <a:noFill/>
              </a:ln>
              <a:solidFill>
                <a:srgbClr val="000000"/>
              </a:solidFill>
              <a:effectLst/>
              <a:uLnTx/>
              <a:uFillTx/>
              <a:latin typeface="Calibri"/>
            </a:endParaRPr>
          </a:p>
          <a:p>
            <a:pPr algn="ctr"/>
            <a:r>
              <a:rPr kumimoji="0" lang="pl-PL" sz="2000" b="1" i="0" u="none" strike="noStrike" kern="1200" cap="none" spc="0" normalizeH="0" baseline="0" noProof="0" dirty="0">
                <a:ln>
                  <a:noFill/>
                </a:ln>
                <a:solidFill>
                  <a:srgbClr val="000000"/>
                </a:solidFill>
                <a:effectLst/>
                <a:uLnTx/>
                <a:uFillTx/>
                <a:latin typeface="Calibri"/>
              </a:rPr>
              <a:t>Grupa docelowa</a:t>
            </a:r>
            <a:r>
              <a:rPr kumimoji="0" lang="pl-PL" sz="1600" b="1" i="0" u="none" strike="noStrike" kern="1200" cap="none" spc="0" normalizeH="0" baseline="0" noProof="0" dirty="0">
                <a:ln>
                  <a:noFill/>
                </a:ln>
                <a:solidFill>
                  <a:srgbClr val="000000"/>
                </a:solidFill>
                <a:effectLst/>
                <a:uLnTx/>
                <a:uFillTx/>
                <a:latin typeface="Calibri"/>
              </a:rPr>
              <a:t/>
            </a:r>
            <a:br>
              <a:rPr kumimoji="0" lang="pl-PL" sz="1600" b="1" i="0" u="none" strike="noStrike" kern="1200" cap="none" spc="0" normalizeH="0" baseline="0" noProof="0" dirty="0">
                <a:ln>
                  <a:noFill/>
                </a:ln>
                <a:solidFill>
                  <a:srgbClr val="000000"/>
                </a:solidFill>
                <a:effectLst/>
                <a:uLnTx/>
                <a:uFillTx/>
                <a:latin typeface="Calibri"/>
              </a:rPr>
            </a:br>
            <a:endParaRPr lang="pl-PL" dirty="0"/>
          </a:p>
        </p:txBody>
      </p:sp>
      <p:pic>
        <p:nvPicPr>
          <p:cNvPr id="6" name="Symbol zastępczy zawartości 4">
            <a:extLst>
              <a:ext uri="{FF2B5EF4-FFF2-40B4-BE49-F238E27FC236}">
                <a16:creationId xmlns:a16="http://schemas.microsoft.com/office/drawing/2014/main" id="{9C91F0EB-DE1B-44E1-A352-9270C843C936}"/>
              </a:ext>
            </a:extLst>
          </p:cNvPr>
          <p:cNvPicPr>
            <a:picLocks noChangeAspect="1"/>
          </p:cNvPicPr>
          <p:nvPr/>
        </p:nvPicPr>
        <p:blipFill>
          <a:blip r:embed="rId3"/>
          <a:stretch>
            <a:fillRect/>
          </a:stretch>
        </p:blipFill>
        <p:spPr bwMode="auto">
          <a:xfrm>
            <a:off x="1688342" y="5164078"/>
            <a:ext cx="5767316" cy="6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373470"/>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B3C82-4BDD-476A-AB3C-88D108527647}"/>
              </a:ext>
            </a:extLst>
          </p:cNvPr>
          <p:cNvSpPr>
            <a:spLocks noGrp="1"/>
          </p:cNvSpPr>
          <p:nvPr>
            <p:ph type="title"/>
          </p:nvPr>
        </p:nvSpPr>
        <p:spPr>
          <a:xfrm>
            <a:off x="467544" y="1199037"/>
            <a:ext cx="7886700" cy="3672408"/>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800" dirty="0"/>
              <a:t>Szczególną uwagę należy zwrócić w przypadku projektów,  dla których kryterium formalne specyficzne lub kryterium premiujące zakłada  </a:t>
            </a:r>
            <a:r>
              <a:rPr lang="pl-PL" sz="1800" b="1" dirty="0"/>
              <a:t>zgodność </a:t>
            </a:r>
            <a:r>
              <a:rPr lang="pl-PL" sz="1800" b="1" dirty="0" smtClean="0"/>
              <a:t/>
            </a:r>
            <a:br>
              <a:rPr lang="pl-PL" sz="1800" b="1" dirty="0" smtClean="0"/>
            </a:br>
            <a:r>
              <a:rPr lang="pl-PL" sz="1800" b="1" dirty="0" smtClean="0"/>
              <a:t>z </a:t>
            </a:r>
            <a:r>
              <a:rPr lang="pl-PL" sz="1800" b="1" dirty="0"/>
              <a:t>programem rewitalizacj</a:t>
            </a:r>
            <a:r>
              <a:rPr lang="pl-PL" sz="1800" dirty="0"/>
              <a:t>i, tj.  </a:t>
            </a:r>
            <a:br>
              <a:rPr lang="pl-PL" sz="1800" dirty="0"/>
            </a:br>
            <a:r>
              <a:rPr lang="pl-PL" sz="1800" dirty="0"/>
              <a:t>projekt wynika z aktualnego programu rewitalizacji </a:t>
            </a:r>
            <a:r>
              <a:rPr lang="pl-PL" sz="1800" dirty="0" smtClean="0"/>
              <a:t>obowiązującego </a:t>
            </a:r>
            <a:br>
              <a:rPr lang="pl-PL" sz="1800" dirty="0" smtClean="0"/>
            </a:br>
            <a:r>
              <a:rPr lang="pl-PL" sz="1800" dirty="0" smtClean="0"/>
              <a:t>na </a:t>
            </a:r>
            <a:r>
              <a:rPr lang="pl-PL" sz="1800" dirty="0"/>
              <a:t>obszarze, na którym jest realizowany. </a:t>
            </a:r>
            <a:br>
              <a:rPr lang="pl-PL" sz="1800" dirty="0"/>
            </a:br>
            <a:r>
              <a:rPr lang="pl-PL" sz="1800" dirty="0"/>
              <a:t/>
            </a:r>
            <a:br>
              <a:rPr lang="pl-PL" sz="1800" dirty="0"/>
            </a:br>
            <a:r>
              <a:rPr lang="pl-PL" sz="1800" b="1" dirty="0"/>
              <a:t>UWAGA</a:t>
            </a:r>
            <a:r>
              <a:rPr lang="pl-PL" sz="1800" dirty="0"/>
              <a:t>: </a:t>
            </a:r>
            <a:r>
              <a:rPr lang="pl-PL" sz="1800" dirty="0" smtClean="0"/>
              <a:t>uczestnicy </a:t>
            </a:r>
            <a:r>
              <a:rPr lang="pl-PL" sz="1800" dirty="0"/>
              <a:t>projektu muszą zamieszkiwać teren objęty programem rewitalizacji.</a:t>
            </a:r>
          </a:p>
        </p:txBody>
      </p:sp>
      <p:pic>
        <p:nvPicPr>
          <p:cNvPr id="5" name="Symbol zastępczy zawartości 4">
            <a:extLst>
              <a:ext uri="{FF2B5EF4-FFF2-40B4-BE49-F238E27FC236}">
                <a16:creationId xmlns:a16="http://schemas.microsoft.com/office/drawing/2014/main" id="{3924D187-7054-4A3A-BF70-154D020D3ABE}"/>
              </a:ext>
            </a:extLst>
          </p:cNvPr>
          <p:cNvPicPr>
            <a:picLocks noGrp="1" noChangeAspect="1"/>
          </p:cNvPicPr>
          <p:nvPr>
            <p:ph idx="1"/>
          </p:nvPr>
        </p:nvPicPr>
        <p:blipFill>
          <a:blip r:embed="rId2"/>
          <a:stretch>
            <a:fillRect/>
          </a:stretch>
        </p:blipFill>
        <p:spPr>
          <a:xfrm>
            <a:off x="1688342" y="5017761"/>
            <a:ext cx="5767316" cy="938865"/>
          </a:xfrm>
          <a:prstGeom prst="rect">
            <a:avLst/>
          </a:prstGeom>
        </p:spPr>
      </p:pic>
      <p:sp>
        <p:nvSpPr>
          <p:cNvPr id="4" name="Symbol zastępczy numeru slajdu 3">
            <a:extLst>
              <a:ext uri="{FF2B5EF4-FFF2-40B4-BE49-F238E27FC236}">
                <a16:creationId xmlns:a16="http://schemas.microsoft.com/office/drawing/2014/main" id="{FC2879B4-49B3-45D3-8EE7-F403C7CA073A}"/>
              </a:ext>
            </a:extLst>
          </p:cNvPr>
          <p:cNvSpPr>
            <a:spLocks noGrp="1"/>
          </p:cNvSpPr>
          <p:nvPr>
            <p:ph type="sldNum" sz="quarter" idx="10"/>
          </p:nvPr>
        </p:nvSpPr>
        <p:spPr/>
        <p:txBody>
          <a:bodyPr/>
          <a:lstStyle/>
          <a:p>
            <a:pPr>
              <a:defRPr/>
            </a:pPr>
            <a:fld id="{3AF8F232-5806-4449-A4DC-8EDD5E53437D}" type="slidenum">
              <a:rPr lang="pl-PL" altLang="pl-PL" smtClean="0"/>
              <a:pPr>
                <a:defRPr/>
              </a:pPr>
              <a:t>33</a:t>
            </a:fld>
            <a:endParaRPr lang="pl-PL" altLang="pl-PL"/>
          </a:p>
        </p:txBody>
      </p:sp>
      <p:pic>
        <p:nvPicPr>
          <p:cNvPr id="6" name="Symbol zastępczy zawartości 4">
            <a:extLst>
              <a:ext uri="{FF2B5EF4-FFF2-40B4-BE49-F238E27FC236}">
                <a16:creationId xmlns:a16="http://schemas.microsoft.com/office/drawing/2014/main" id="{2A53252C-78C9-4B72-A17C-9B36346DE044}"/>
              </a:ext>
            </a:extLst>
          </p:cNvPr>
          <p:cNvPicPr>
            <a:picLocks noChangeAspect="1"/>
          </p:cNvPicPr>
          <p:nvPr/>
        </p:nvPicPr>
        <p:blipFill>
          <a:blip r:embed="rId3"/>
          <a:stretch>
            <a:fillRect/>
          </a:stretch>
        </p:blipFill>
        <p:spPr bwMode="auto">
          <a:xfrm>
            <a:off x="1688342" y="5164078"/>
            <a:ext cx="5767316" cy="6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01336"/>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ABBC1DF6-4B47-4699-B70D-5BF23E67CF94}"/>
              </a:ext>
            </a:extLst>
          </p:cNvPr>
          <p:cNvSpPr>
            <a:spLocks noGrp="1"/>
          </p:cNvSpPr>
          <p:nvPr>
            <p:ph type="title"/>
          </p:nvPr>
        </p:nvSpPr>
        <p:spPr>
          <a:xfrm>
            <a:off x="628650" y="1412776"/>
            <a:ext cx="7886700" cy="4392488"/>
          </a:xfrm>
        </p:spPr>
        <p:txBody>
          <a:bodyPr/>
          <a:lstStyle/>
          <a:p>
            <a:pPr algn="ctr"/>
            <a:r>
              <a:rPr lang="pl-PL" sz="1800" dirty="0"/>
              <a:t>W dniu 19 maja 2020 r. Minister Funduszy i Polityki Regionalnej poinformował </a:t>
            </a:r>
            <a:r>
              <a:rPr lang="pl-PL" sz="1800" dirty="0" smtClean="0"/>
              <a:t/>
            </a:r>
            <a:br>
              <a:rPr lang="pl-PL" sz="1800" dirty="0" smtClean="0"/>
            </a:br>
            <a:r>
              <a:rPr lang="pl-PL" sz="1800" dirty="0" smtClean="0"/>
              <a:t>o </a:t>
            </a:r>
            <a:r>
              <a:rPr lang="pl-PL" sz="1800" dirty="0"/>
              <a:t>zmianie </a:t>
            </a:r>
            <a:r>
              <a:rPr lang="pl-PL" sz="1800" dirty="0" smtClean="0"/>
              <a:t>oraz </a:t>
            </a:r>
            <a:r>
              <a:rPr lang="pl-PL" sz="1800" dirty="0"/>
              <a:t>częściowym zawieszeniu stosowania wytycznych </a:t>
            </a:r>
            <a:r>
              <a:rPr lang="pl-PL" sz="1800" dirty="0" smtClean="0"/>
              <a:t/>
            </a:r>
            <a:br>
              <a:rPr lang="pl-PL" sz="1800" dirty="0" smtClean="0"/>
            </a:br>
            <a:r>
              <a:rPr lang="pl-PL" sz="1800" dirty="0" smtClean="0"/>
              <a:t>w </a:t>
            </a:r>
            <a:r>
              <a:rPr lang="pl-PL" sz="1800" dirty="0"/>
              <a:t>zakresie kwalifikowalności wydatków w ramach EFRR, </a:t>
            </a:r>
            <a:r>
              <a:rPr lang="pl-PL" sz="1800" dirty="0" smtClean="0"/>
              <a:t/>
            </a:r>
            <a:br>
              <a:rPr lang="pl-PL" sz="1800" dirty="0" smtClean="0"/>
            </a:br>
            <a:r>
              <a:rPr lang="pl-PL" sz="1800" dirty="0" smtClean="0"/>
              <a:t>EFS </a:t>
            </a:r>
            <a:r>
              <a:rPr lang="pl-PL" sz="1800" dirty="0"/>
              <a:t>oraz FS na lata 2014-2020 </a:t>
            </a:r>
            <a:r>
              <a:rPr lang="pl-PL" sz="1800" dirty="0" smtClean="0"/>
              <a:t/>
            </a:r>
            <a:br>
              <a:rPr lang="pl-PL" sz="1800" dirty="0" smtClean="0"/>
            </a:br>
            <a:r>
              <a:rPr lang="pl-PL" sz="1800" dirty="0" smtClean="0"/>
              <a:t>z </a:t>
            </a:r>
            <a:r>
              <a:rPr lang="pl-PL" sz="1800" dirty="0"/>
              <a:t>dnia 22 sierpnia 2019 r. </a:t>
            </a:r>
            <a:br>
              <a:rPr lang="pl-PL" sz="1800" dirty="0"/>
            </a:br>
            <a:r>
              <a:rPr lang="pl-PL" sz="1800" dirty="0"/>
              <a:t>[sygnatura: </a:t>
            </a:r>
            <a:r>
              <a:rPr lang="pl-PL" sz="1800" dirty="0" err="1"/>
              <a:t>MIiR</a:t>
            </a:r>
            <a:r>
              <a:rPr lang="pl-PL" sz="1800" dirty="0"/>
              <a:t>/2014-2020/12(4)]. </a:t>
            </a:r>
            <a:br>
              <a:rPr lang="pl-PL" sz="1800" dirty="0"/>
            </a:br>
            <a:r>
              <a:rPr lang="pl-PL" sz="1800" dirty="0"/>
              <a:t>Termin obowiązywania: zmiana wytycznych jest stosowana od 1 lutego 2020 r., natomiast częściowe zawieszenie stosowania wytycznych obowiązuje od 1 lutego 2020 r. do 31 grudnia 2020 r. </a:t>
            </a:r>
            <a:br>
              <a:rPr lang="pl-PL" sz="1800" dirty="0"/>
            </a:br>
            <a:r>
              <a:rPr lang="pl-PL" sz="1800" dirty="0"/>
              <a:t>Szczegóły dostępne pod adresem: </a:t>
            </a:r>
            <a:r>
              <a:rPr lang="pl-PL" sz="1800" dirty="0">
                <a:hlinkClick r:id="rId2"/>
              </a:rPr>
              <a:t>https://www.funduszeeuropejskie.gov.pl/media/90013/Informacja_o_czesciowym_zawieszeniu_wytycznych_kwalifikowalnosci.pdf</a:t>
            </a:r>
            <a:r>
              <a:rPr lang="pl-PL" sz="1800" dirty="0"/>
              <a:t/>
            </a:r>
            <a:br>
              <a:rPr lang="pl-PL" sz="1800" dirty="0"/>
            </a:br>
            <a:r>
              <a:rPr lang="pl-PL" sz="1800" dirty="0"/>
              <a:t/>
            </a:r>
            <a:br>
              <a:rPr lang="pl-PL" sz="1800" dirty="0"/>
            </a:br>
            <a:r>
              <a:rPr lang="pl-PL" sz="1800" dirty="0"/>
              <a:t>UWAGA: zawieszeniu uległa część postanowień Wytycznych, tj. :</a:t>
            </a:r>
            <a:br>
              <a:rPr lang="pl-PL" sz="1800" dirty="0"/>
            </a:br>
            <a:r>
              <a:rPr lang="pl-PL" sz="1800" dirty="0"/>
              <a:t>-  sekcja 6.12.1 pkt 6,</a:t>
            </a:r>
            <a:br>
              <a:rPr lang="pl-PL" sz="1800" dirty="0"/>
            </a:br>
            <a:r>
              <a:rPr lang="pl-PL" sz="1800" dirty="0"/>
              <a:t> - </a:t>
            </a:r>
            <a:r>
              <a:rPr lang="pl-PL" sz="1800" dirty="0" smtClean="0"/>
              <a:t>podrozdział 6.15 </a:t>
            </a:r>
            <a:r>
              <a:rPr lang="pl-PL" sz="1800" dirty="0"/>
              <a:t>pkt 8 lit. b,</a:t>
            </a:r>
            <a:br>
              <a:rPr lang="pl-PL" sz="1800" dirty="0"/>
            </a:br>
            <a:r>
              <a:rPr lang="pl-PL" sz="1800" dirty="0"/>
              <a:t>-  sekcja 6.15.1 pkt 1,</a:t>
            </a:r>
            <a:br>
              <a:rPr lang="pl-PL" sz="1800" dirty="0"/>
            </a:br>
            <a:r>
              <a:rPr lang="pl-PL" sz="1800" dirty="0"/>
              <a:t>-  sekcja 6.15.1 pkt 6, </a:t>
            </a:r>
            <a:br>
              <a:rPr lang="pl-PL" sz="1800" dirty="0"/>
            </a:br>
            <a:r>
              <a:rPr lang="pl-PL" sz="1800" dirty="0"/>
              <a:t>-  podrozdział 7.5 pkt 2.</a:t>
            </a:r>
            <a:r>
              <a:rPr lang="pl-PL" sz="1600" dirty="0"/>
              <a:t/>
            </a:r>
            <a:br>
              <a:rPr lang="pl-PL" sz="1600" dirty="0"/>
            </a:br>
            <a:endParaRPr lang="pl-PL" sz="1600" dirty="0"/>
          </a:p>
        </p:txBody>
      </p:sp>
      <p:pic>
        <p:nvPicPr>
          <p:cNvPr id="6" name="Symbol zastępczy zawartości 5">
            <a:extLst>
              <a:ext uri="{FF2B5EF4-FFF2-40B4-BE49-F238E27FC236}">
                <a16:creationId xmlns:a16="http://schemas.microsoft.com/office/drawing/2014/main" id="{27FD2378-CB87-45FF-A12F-C0DF8B241BA5}"/>
              </a:ext>
            </a:extLst>
          </p:cNvPr>
          <p:cNvPicPr>
            <a:picLocks noGrp="1" noChangeAspect="1"/>
          </p:cNvPicPr>
          <p:nvPr>
            <p:ph idx="1"/>
          </p:nvPr>
        </p:nvPicPr>
        <p:blipFill>
          <a:blip r:embed="rId3"/>
          <a:stretch>
            <a:fillRect/>
          </a:stretch>
        </p:blipFill>
        <p:spPr>
          <a:xfrm>
            <a:off x="1475656" y="5661248"/>
            <a:ext cx="5767316" cy="646232"/>
          </a:xfrm>
          <a:prstGeom prst="rect">
            <a:avLst/>
          </a:prstGeom>
        </p:spPr>
      </p:pic>
      <p:sp>
        <p:nvSpPr>
          <p:cNvPr id="2" name="Symbol zastępczy numeru slajdu 1">
            <a:extLst>
              <a:ext uri="{FF2B5EF4-FFF2-40B4-BE49-F238E27FC236}">
                <a16:creationId xmlns:a16="http://schemas.microsoft.com/office/drawing/2014/main" id="{D90C32F7-00B1-4579-8082-CB1CFCA3099C}"/>
              </a:ext>
            </a:extLst>
          </p:cNvPr>
          <p:cNvSpPr>
            <a:spLocks noGrp="1"/>
          </p:cNvSpPr>
          <p:nvPr>
            <p:ph type="sldNum" sz="quarter" idx="10"/>
          </p:nvPr>
        </p:nvSpPr>
        <p:spPr/>
        <p:txBody>
          <a:bodyPr/>
          <a:lstStyle/>
          <a:p>
            <a:pPr>
              <a:defRPr/>
            </a:pPr>
            <a:fld id="{3AF8F232-5806-4449-A4DC-8EDD5E53437D}" type="slidenum">
              <a:rPr lang="pl-PL" altLang="pl-PL" smtClean="0"/>
              <a:pPr>
                <a:defRPr/>
              </a:pPr>
              <a:t>34</a:t>
            </a:fld>
            <a:endParaRPr lang="pl-PL" altLang="pl-PL"/>
          </a:p>
        </p:txBody>
      </p:sp>
      <p:sp>
        <p:nvSpPr>
          <p:cNvPr id="3" name="Prostokąt: zaokrąglone rogi 2">
            <a:extLst>
              <a:ext uri="{FF2B5EF4-FFF2-40B4-BE49-F238E27FC236}">
                <a16:creationId xmlns:a16="http://schemas.microsoft.com/office/drawing/2014/main" id="{52BF6414-1E84-4AE6-9ED6-B7FBB2E10D6F}"/>
              </a:ext>
            </a:extLst>
          </p:cNvPr>
          <p:cNvSpPr/>
          <p:nvPr/>
        </p:nvSpPr>
        <p:spPr>
          <a:xfrm>
            <a:off x="1979712" y="404664"/>
            <a:ext cx="5400600" cy="86593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0" lang="pl-PL" sz="1800" b="1" i="0" u="none" strike="noStrike" kern="1200" cap="none" spc="0" normalizeH="0" baseline="0" noProof="0">
                <a:ln>
                  <a:noFill/>
                </a:ln>
                <a:solidFill>
                  <a:srgbClr val="000000"/>
                </a:solidFill>
                <a:effectLst/>
                <a:uLnTx/>
                <a:uFillTx/>
                <a:latin typeface="Calibri"/>
              </a:rPr>
              <a:t>Zmiany oraz częściowe zawieszenia stosowania wytycznych w związku z wystąpieniem COVID-19</a:t>
            </a:r>
            <a:endParaRPr lang="pl-PL"/>
          </a:p>
        </p:txBody>
      </p:sp>
    </p:spTree>
    <p:extLst>
      <p:ext uri="{BB962C8B-B14F-4D97-AF65-F5344CB8AC3E}">
        <p14:creationId xmlns:p14="http://schemas.microsoft.com/office/powerpoint/2010/main" val="235247421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79D223-7802-4356-950B-B63DF09751FD}"/>
              </a:ext>
            </a:extLst>
          </p:cNvPr>
          <p:cNvSpPr>
            <a:spLocks noGrp="1"/>
          </p:cNvSpPr>
          <p:nvPr>
            <p:ph type="title"/>
          </p:nvPr>
        </p:nvSpPr>
        <p:spPr>
          <a:xfrm>
            <a:off x="700088" y="836712"/>
            <a:ext cx="7886700" cy="4176464"/>
          </a:xfrm>
        </p:spPr>
        <p:txBody>
          <a:bodyPr/>
          <a:lstStyle/>
          <a:p>
            <a:pPr algn="ctr"/>
            <a:r>
              <a:rPr lang="pl-PL" sz="1600" dirty="0"/>
              <a:t/>
            </a:r>
            <a:br>
              <a:rPr lang="pl-PL" sz="1600" dirty="0"/>
            </a:br>
            <a:r>
              <a:rPr lang="pl-PL" sz="1800" dirty="0"/>
              <a:t>W dniu </a:t>
            </a:r>
            <a:r>
              <a:rPr lang="pl-PL" sz="1800" dirty="0" smtClean="0"/>
              <a:t>21 maja 2020 </a:t>
            </a:r>
            <a:r>
              <a:rPr lang="pl-PL" sz="1800" dirty="0"/>
              <a:t>r. Minister Funduszy i Polityki Regionalnej poinformował </a:t>
            </a:r>
            <a:br>
              <a:rPr lang="pl-PL" sz="1800" dirty="0"/>
            </a:br>
            <a:r>
              <a:rPr lang="pl-PL" sz="1800" dirty="0"/>
              <a:t>o częściowym zawieszeniu stosowania Wytycznych w zakresie realizacji </a:t>
            </a:r>
            <a:r>
              <a:rPr lang="pl-PL" sz="1800" dirty="0" smtClean="0"/>
              <a:t>przedsięwzięć z udziałem środków </a:t>
            </a:r>
            <a:r>
              <a:rPr lang="pl-PL" sz="1800" dirty="0"/>
              <a:t>Europejskiego Funduszu </a:t>
            </a:r>
            <a:r>
              <a:rPr lang="pl-PL" sz="1800" dirty="0" smtClean="0"/>
              <a:t>Społecznego </a:t>
            </a:r>
            <a:br>
              <a:rPr lang="pl-PL" sz="1800" dirty="0" smtClean="0"/>
            </a:br>
            <a:r>
              <a:rPr lang="pl-PL" sz="1800" dirty="0" smtClean="0"/>
              <a:t>w </a:t>
            </a:r>
            <a:r>
              <a:rPr lang="pl-PL" sz="1800" dirty="0"/>
              <a:t>obszarze rynku pracy na lata 2014-2020</a:t>
            </a:r>
            <a:br>
              <a:rPr lang="pl-PL" sz="1800" dirty="0"/>
            </a:br>
            <a:r>
              <a:rPr lang="pl-PL" sz="1800" dirty="0"/>
              <a:t/>
            </a:r>
            <a:br>
              <a:rPr lang="pl-PL" sz="1800" dirty="0"/>
            </a:br>
            <a:r>
              <a:rPr lang="pl-PL" sz="1800" dirty="0"/>
              <a:t>Termin zawieszenia: stosowanie Wytycznych zawiesza się od 1 lutego 2020 r. </a:t>
            </a:r>
            <a:r>
              <a:rPr lang="pl-PL" sz="1800" dirty="0" smtClean="0"/>
              <a:t/>
            </a:r>
            <a:br>
              <a:rPr lang="pl-PL" sz="1800" dirty="0" smtClean="0"/>
            </a:br>
            <a:r>
              <a:rPr lang="pl-PL" sz="1800" dirty="0" smtClean="0"/>
              <a:t>do 31 grudnia 2020 r.</a:t>
            </a:r>
            <a:r>
              <a:rPr lang="pl-PL" sz="1800" dirty="0"/>
              <a:t/>
            </a:r>
            <a:br>
              <a:rPr lang="pl-PL" sz="1800" dirty="0"/>
            </a:br>
            <a:r>
              <a:rPr lang="pl-PL" sz="1800" dirty="0"/>
              <a:t/>
            </a:r>
            <a:br>
              <a:rPr lang="pl-PL" sz="1800" dirty="0"/>
            </a:br>
            <a:r>
              <a:rPr lang="pl-PL" sz="1800" dirty="0"/>
              <a:t>Szczegóły dostępne pod adresem: </a:t>
            </a:r>
            <a:br>
              <a:rPr lang="pl-PL" sz="1800" dirty="0"/>
            </a:br>
            <a:r>
              <a:rPr lang="pl-PL" sz="1800" dirty="0">
                <a:solidFill>
                  <a:schemeClr val="accent1">
                    <a:lumMod val="75000"/>
                  </a:schemeClr>
                </a:solidFill>
              </a:rPr>
              <a:t>https://www.funduszeeuropejskie.gov.pl/strony/o-funduszach/dokumenty/wytyczne-w-zakresie-realizacji-przedsiewziec-z-udzialem-srodkow-europejskiego-funduszu-spolecznego-w-obszarze-rynku-pracy-na-lata-2014-2020</a:t>
            </a:r>
            <a:r>
              <a:rPr lang="pl-PL" sz="1800" dirty="0"/>
              <a:t>/</a:t>
            </a:r>
            <a:br>
              <a:rPr lang="pl-PL" sz="1800" dirty="0"/>
            </a:br>
            <a:r>
              <a:rPr lang="pl-PL" sz="1800" dirty="0"/>
              <a:t/>
            </a:r>
            <a:br>
              <a:rPr lang="pl-PL" sz="1800" dirty="0"/>
            </a:br>
            <a:r>
              <a:rPr lang="pl-PL" sz="1800" dirty="0"/>
              <a:t>UWAGA: należy zapoznać się oraz stosować wytyczne w powyższym zakresie. </a:t>
            </a:r>
          </a:p>
        </p:txBody>
      </p:sp>
      <p:pic>
        <p:nvPicPr>
          <p:cNvPr id="5" name="Symbol zastępczy zawartości 4">
            <a:extLst>
              <a:ext uri="{FF2B5EF4-FFF2-40B4-BE49-F238E27FC236}">
                <a16:creationId xmlns:a16="http://schemas.microsoft.com/office/drawing/2014/main" id="{EA879217-552F-4EA7-8AEE-AFB8C0C54EFE}"/>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12FF4AAB-CF46-4BA7-A94E-4B940E0266C5}"/>
              </a:ext>
            </a:extLst>
          </p:cNvPr>
          <p:cNvSpPr>
            <a:spLocks noGrp="1"/>
          </p:cNvSpPr>
          <p:nvPr>
            <p:ph type="sldNum" sz="quarter" idx="10"/>
          </p:nvPr>
        </p:nvSpPr>
        <p:spPr/>
        <p:txBody>
          <a:bodyPr/>
          <a:lstStyle/>
          <a:p>
            <a:pPr>
              <a:defRPr/>
            </a:pPr>
            <a:fld id="{3AF8F232-5806-4449-A4DC-8EDD5E53437D}" type="slidenum">
              <a:rPr lang="pl-PL" altLang="pl-PL" smtClean="0"/>
              <a:pPr>
                <a:defRPr/>
              </a:pPr>
              <a:t>35</a:t>
            </a:fld>
            <a:endParaRPr lang="pl-PL" altLang="pl-PL"/>
          </a:p>
        </p:txBody>
      </p:sp>
    </p:spTree>
    <p:extLst>
      <p:ext uri="{BB962C8B-B14F-4D97-AF65-F5344CB8AC3E}">
        <p14:creationId xmlns:p14="http://schemas.microsoft.com/office/powerpoint/2010/main" val="83568806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FBAEBD-8BA7-4080-BBF0-444B91179009}"/>
              </a:ext>
            </a:extLst>
          </p:cNvPr>
          <p:cNvSpPr>
            <a:spLocks noGrp="1"/>
          </p:cNvSpPr>
          <p:nvPr>
            <p:ph type="title"/>
          </p:nvPr>
        </p:nvSpPr>
        <p:spPr>
          <a:xfrm>
            <a:off x="700088" y="908720"/>
            <a:ext cx="7886700" cy="4255358"/>
          </a:xfrm>
        </p:spPr>
        <p:txBody>
          <a:bodyPr/>
          <a:lstStyle/>
          <a:p>
            <a:pPr algn="ctr">
              <a:defRPr/>
            </a:pPr>
            <a:r>
              <a:rPr lang="pl-PL" altLang="pl-PL" sz="2400" b="1" dirty="0">
                <a:solidFill>
                  <a:schemeClr val="accent6">
                    <a:lumMod val="75000"/>
                  </a:schemeClr>
                </a:solidFill>
                <a:latin typeface="+mn-lt"/>
                <a:cs typeface="Times New Roman" pitchFamily="18" charset="0"/>
              </a:rPr>
              <a:t>DZIĘKUJĘ ZA UWAGĘ</a:t>
            </a: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Wojewódzki Urząd Pracy</a:t>
            </a:r>
            <a:br>
              <a:rPr lang="pl-PL" altLang="pl-PL" sz="2400" b="1" dirty="0">
                <a:latin typeface="+mj-lt"/>
                <a:cs typeface="Times New Roman" pitchFamily="18" charset="0"/>
              </a:rPr>
            </a:br>
            <a:r>
              <a:rPr lang="pl-PL" altLang="pl-PL" sz="2400" b="1" dirty="0">
                <a:latin typeface="+mj-lt"/>
                <a:cs typeface="Times New Roman" pitchFamily="18" charset="0"/>
              </a:rPr>
              <a:t> w Lublinie</a:t>
            </a:r>
            <a:br>
              <a:rPr lang="pl-PL" altLang="pl-PL" sz="2400" b="1" dirty="0">
                <a:latin typeface="+mj-lt"/>
                <a:cs typeface="Times New Roman" pitchFamily="18" charset="0"/>
              </a:rPr>
            </a:br>
            <a:r>
              <a:rPr lang="pl-PL" altLang="pl-PL" sz="2400" b="1" dirty="0">
                <a:latin typeface="+mj-lt"/>
                <a:cs typeface="Times New Roman" pitchFamily="18" charset="0"/>
              </a:rPr>
              <a:t>ul. Obywatelska 4</a:t>
            </a:r>
            <a:br>
              <a:rPr lang="pl-PL" altLang="pl-PL" sz="2400" b="1"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u="sng" dirty="0">
                <a:latin typeface="+mj-lt"/>
                <a:cs typeface="Times New Roman" pitchFamily="18" charset="0"/>
                <a:hlinkClick r:id="rId2"/>
              </a:rPr>
              <a:t>www.rpo.lubelskie.pl/wup</a:t>
            </a:r>
            <a:r>
              <a:rPr lang="pl-PL" altLang="pl-PL" sz="2400" b="1" u="sng" dirty="0">
                <a:latin typeface="+mj-lt"/>
                <a:cs typeface="Times New Roman" pitchFamily="18" charset="0"/>
              </a:rPr>
              <a:t/>
            </a:r>
            <a:br>
              <a:rPr lang="pl-PL" altLang="pl-PL" sz="2400" b="1" u="sng" dirty="0">
                <a:latin typeface="+mj-lt"/>
                <a:cs typeface="Times New Roman" pitchFamily="18" charset="0"/>
              </a:rPr>
            </a:br>
            <a:r>
              <a:rPr lang="pl-PL" altLang="pl-PL" sz="2400" b="1" u="sng" dirty="0">
                <a:latin typeface="+mj-lt"/>
                <a:cs typeface="Times New Roman" pitchFamily="18" charset="0"/>
                <a:hlinkClick r:id="rId3"/>
              </a:rPr>
              <a:t>www.funduszeeuropejskie.gov.pl</a:t>
            </a: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e-mail: </a:t>
            </a:r>
            <a:r>
              <a:rPr lang="pl-PL" altLang="pl-PL" sz="2400" b="1" u="sng" dirty="0">
                <a:latin typeface="+mj-lt"/>
                <a:cs typeface="Times New Roman" pitchFamily="18" charset="0"/>
              </a:rPr>
              <a:t>punkt.konsultacyjny@wup.lublin.pl </a:t>
            </a:r>
            <a:br>
              <a:rPr lang="pl-PL" altLang="pl-PL" sz="2400" b="1" u="sng"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tel.: 81 46 35 363 lub 605 903 491</a:t>
            </a:r>
            <a:br>
              <a:rPr lang="pl-PL" altLang="pl-PL" sz="2400" b="1" dirty="0">
                <a:latin typeface="+mj-lt"/>
                <a:cs typeface="Times New Roman" pitchFamily="18" charset="0"/>
              </a:rPr>
            </a:br>
            <a:endParaRPr lang="pl-PL" sz="2400" dirty="0"/>
          </a:p>
        </p:txBody>
      </p:sp>
      <p:pic>
        <p:nvPicPr>
          <p:cNvPr id="5" name="Symbol zastępczy zawartości 4">
            <a:extLst>
              <a:ext uri="{FF2B5EF4-FFF2-40B4-BE49-F238E27FC236}">
                <a16:creationId xmlns:a16="http://schemas.microsoft.com/office/drawing/2014/main" id="{4578F15A-C397-407F-BF4C-AA2C1DD9ACD7}"/>
              </a:ext>
            </a:extLst>
          </p:cNvPr>
          <p:cNvPicPr>
            <a:picLocks noGrp="1" noChangeAspect="1"/>
          </p:cNvPicPr>
          <p:nvPr>
            <p:ph idx="1"/>
          </p:nvPr>
        </p:nvPicPr>
        <p:blipFill>
          <a:blip r:embed="rId4"/>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6B8E05DB-D956-48CA-B56A-C909F0857533}"/>
              </a:ext>
            </a:extLst>
          </p:cNvPr>
          <p:cNvSpPr>
            <a:spLocks noGrp="1"/>
          </p:cNvSpPr>
          <p:nvPr>
            <p:ph type="sldNum" sz="quarter" idx="10"/>
          </p:nvPr>
        </p:nvSpPr>
        <p:spPr/>
        <p:txBody>
          <a:bodyPr/>
          <a:lstStyle/>
          <a:p>
            <a:pPr>
              <a:defRPr/>
            </a:pPr>
            <a:fld id="{3AF8F232-5806-4449-A4DC-8EDD5E53437D}" type="slidenum">
              <a:rPr lang="pl-PL" altLang="pl-PL" smtClean="0"/>
              <a:pPr>
                <a:defRPr/>
              </a:pPr>
              <a:t>36</a:t>
            </a:fld>
            <a:endParaRPr lang="pl-PL" altLang="pl-PL"/>
          </a:p>
        </p:txBody>
      </p:sp>
    </p:spTree>
    <p:extLst>
      <p:ext uri="{BB962C8B-B14F-4D97-AF65-F5344CB8AC3E}">
        <p14:creationId xmlns:p14="http://schemas.microsoft.com/office/powerpoint/2010/main" val="17031468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7886700" cy="3888432"/>
          </a:xfrm>
        </p:spPr>
        <p:txBody>
          <a:bodyPr/>
          <a:lstStyle/>
          <a:p>
            <a:pPr algn="ctr"/>
            <a:r>
              <a:rPr lang="pl-PL" sz="2000" dirty="0" smtClean="0"/>
              <a:t/>
            </a:r>
            <a:br>
              <a:rPr lang="pl-PL" sz="2000" dirty="0" smtClean="0"/>
            </a:br>
            <a:r>
              <a:rPr lang="pl-PL" sz="2000" dirty="0"/>
              <a:t/>
            </a:r>
            <a:br>
              <a:rPr lang="pl-PL" sz="2000" dirty="0"/>
            </a:br>
            <a:r>
              <a:rPr lang="pl-PL" sz="2000" dirty="0" smtClean="0"/>
              <a:t>Zgodnie </a:t>
            </a:r>
            <a:r>
              <a:rPr lang="pl-PL" sz="2000" dirty="0"/>
              <a:t>z § 17 umowy </a:t>
            </a:r>
            <a:br>
              <a:rPr lang="pl-PL" sz="2000" dirty="0"/>
            </a:br>
            <a:r>
              <a:rPr lang="pl-PL" sz="2000" dirty="0"/>
              <a:t>o dofinansowanie projektu wszelka korespondencja dotycząca realizacji projektu przekazywana jest </a:t>
            </a:r>
            <a:r>
              <a:rPr lang="pl-PL" sz="2000" dirty="0" smtClean="0"/>
              <a:t>za pośrednictwem systemu SL2014</a:t>
            </a:r>
            <a:r>
              <a:rPr lang="pl-PL" sz="2000" dirty="0"/>
              <a:t>.</a:t>
            </a:r>
            <a:br>
              <a:rPr lang="pl-PL" sz="2000" dirty="0"/>
            </a:br>
            <a:r>
              <a:rPr lang="pl-PL" sz="2000" dirty="0"/>
              <a:t/>
            </a:r>
            <a:br>
              <a:rPr lang="pl-PL" sz="2000" dirty="0"/>
            </a:br>
            <a:r>
              <a:rPr lang="pl-PL" sz="2000" dirty="0"/>
              <a:t>Sprawa kierowana do rozpatrzenia przez IP RPO WL powinna zawierać informacje dotyczące przedmiotu sprawy </a:t>
            </a:r>
            <a:br>
              <a:rPr lang="pl-PL" sz="2000" dirty="0"/>
            </a:br>
            <a:r>
              <a:rPr lang="pl-PL" sz="2000" dirty="0"/>
              <a:t>(np. „wniosek o płatność”, „skorygowany wniosek o dofinansowanie projektu” itd.), tytuł realizowanego projektu i numer projektu.</a:t>
            </a: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4</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257442804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908720"/>
            <a:ext cx="7886700" cy="432048"/>
          </a:xfrm>
        </p:spPr>
        <p:txBody>
          <a:bodyPr/>
          <a:lstStyle/>
          <a:p>
            <a:pPr algn="ctr"/>
            <a:r>
              <a:rPr lang="pl-PL" altLang="pl-PL" sz="2600" b="1" dirty="0" smtClean="0">
                <a:latin typeface="+mj-lt"/>
              </a:rPr>
              <a:t>Pamiętaj SL2014 służy do przesyłania:</a:t>
            </a:r>
            <a:br>
              <a:rPr lang="pl-PL" altLang="pl-PL" sz="2600" b="1" dirty="0" smtClean="0">
                <a:latin typeface="+mj-lt"/>
              </a:rPr>
            </a:br>
            <a:endParaRPr lang="pl-PL" sz="2600" b="1" dirty="0">
              <a:latin typeface="+mj-lt"/>
            </a:endParaRPr>
          </a:p>
        </p:txBody>
      </p:sp>
      <p:sp>
        <p:nvSpPr>
          <p:cNvPr id="3" name="Symbol zastępczy zawartości 2"/>
          <p:cNvSpPr>
            <a:spLocks noGrp="1"/>
          </p:cNvSpPr>
          <p:nvPr>
            <p:ph idx="1"/>
          </p:nvPr>
        </p:nvSpPr>
        <p:spPr>
          <a:xfrm>
            <a:off x="702428" y="1556791"/>
            <a:ext cx="7886700" cy="3816425"/>
          </a:xfrm>
        </p:spPr>
        <p:txBody>
          <a:bodyPr/>
          <a:lstStyle/>
          <a:p>
            <a:pPr marL="808038" lvl="2" indent="-361950" algn="ctr">
              <a:buFont typeface="Wingdings" pitchFamily="2" charset="2"/>
              <a:buChar char="ü"/>
              <a:defRPr/>
            </a:pPr>
            <a:r>
              <a:rPr lang="pl-PL" dirty="0">
                <a:solidFill>
                  <a:schemeClr val="tx1"/>
                </a:solidFill>
                <a:latin typeface="+mj-lt"/>
              </a:rPr>
              <a:t>wniosków o płatność (postęp finansowy i rzeczowy),</a:t>
            </a:r>
          </a:p>
          <a:p>
            <a:pPr marL="808038" lvl="2" indent="-361950" algn="ctr">
              <a:buFont typeface="Wingdings" pitchFamily="2" charset="2"/>
              <a:buChar char="ü"/>
              <a:defRPr/>
            </a:pPr>
            <a:r>
              <a:rPr lang="pl-PL" dirty="0">
                <a:solidFill>
                  <a:schemeClr val="tx1"/>
                </a:solidFill>
                <a:latin typeface="+mj-lt"/>
              </a:rPr>
              <a:t>dokumentów potwierdzających kwalifikowalność wydatków              ponoszonych w ramach projektu,</a:t>
            </a:r>
          </a:p>
          <a:p>
            <a:pPr marL="808038" lvl="2" indent="-361950" algn="ctr">
              <a:buFont typeface="Wingdings" pitchFamily="2" charset="2"/>
              <a:buChar char="ü"/>
              <a:defRPr/>
            </a:pPr>
            <a:r>
              <a:rPr lang="pl-PL" dirty="0">
                <a:solidFill>
                  <a:schemeClr val="tx1"/>
                </a:solidFill>
                <a:latin typeface="+mj-lt"/>
              </a:rPr>
              <a:t>danych uczestników projektu,</a:t>
            </a:r>
          </a:p>
          <a:p>
            <a:pPr marL="808038" lvl="2" indent="-361950" algn="ctr">
              <a:buFont typeface="Wingdings" pitchFamily="2" charset="2"/>
              <a:buChar char="ü"/>
              <a:defRPr/>
            </a:pPr>
            <a:r>
              <a:rPr lang="pl-PL" u="sng" dirty="0">
                <a:solidFill>
                  <a:schemeClr val="tx1"/>
                </a:solidFill>
                <a:latin typeface="+mj-lt"/>
              </a:rPr>
              <a:t>harmonogramu płatności</a:t>
            </a:r>
            <a:r>
              <a:rPr lang="pl-PL" dirty="0">
                <a:solidFill>
                  <a:schemeClr val="tx1"/>
                </a:solidFill>
                <a:latin typeface="+mj-lt"/>
              </a:rPr>
              <a:t>,</a:t>
            </a:r>
          </a:p>
          <a:p>
            <a:pPr marL="808038" lvl="2" indent="-361950" algn="ctr">
              <a:buFont typeface="Wingdings" pitchFamily="2" charset="2"/>
              <a:buChar char="ü"/>
              <a:defRPr/>
            </a:pPr>
            <a:r>
              <a:rPr lang="pl-PL" dirty="0">
                <a:solidFill>
                  <a:schemeClr val="tx1"/>
                </a:solidFill>
                <a:latin typeface="+mj-lt"/>
              </a:rPr>
              <a:t>informacji dot. udzielanych w projekcie zamówień publicznych,</a:t>
            </a:r>
          </a:p>
          <a:p>
            <a:pPr marL="808038" lvl="2" indent="-361950" algn="ctr">
              <a:buFont typeface="Wingdings" pitchFamily="2" charset="2"/>
              <a:buChar char="ü"/>
              <a:defRPr/>
            </a:pPr>
            <a:r>
              <a:rPr lang="pl-PL" dirty="0">
                <a:solidFill>
                  <a:schemeClr val="tx1"/>
                </a:solidFill>
                <a:latin typeface="+mj-lt"/>
              </a:rPr>
              <a:t>danych dot. personelu projektu pod rygorem uznania związanych z tym wydatków za niekwalifikowalne,</a:t>
            </a:r>
          </a:p>
          <a:p>
            <a:pPr marL="808038" lvl="2" indent="-361950" algn="ctr">
              <a:buFont typeface="Wingdings" pitchFamily="2" charset="2"/>
              <a:buChar char="ü"/>
              <a:defRPr/>
            </a:pPr>
            <a:r>
              <a:rPr lang="pl-PL" dirty="0">
                <a:solidFill>
                  <a:schemeClr val="tx1"/>
                </a:solidFill>
                <a:latin typeface="+mj-lt"/>
              </a:rPr>
              <a:t>korespondencji oraz innych dokumentów związanych z realizacją projektu, w tym niezbędnych do przeprowadzenia kontroli projektu.</a:t>
            </a:r>
          </a:p>
          <a:p>
            <a:pPr marL="0" indent="0">
              <a:buNone/>
            </a:pPr>
            <a:endParaRPr lang="pl-PL"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5</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32438012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764705"/>
            <a:ext cx="7886700" cy="504056"/>
          </a:xfrm>
        </p:spPr>
        <p:txBody>
          <a:bodyPr/>
          <a:lstStyle/>
          <a:p>
            <a:pPr algn="ctr"/>
            <a:r>
              <a:rPr lang="pl-PL" sz="2600" b="1" i="1" dirty="0"/>
              <a:t>Do wyjątków należą</a:t>
            </a:r>
            <a:r>
              <a:rPr lang="pl-PL" sz="2600" b="1" i="1" dirty="0" smtClean="0"/>
              <a:t>:</a:t>
            </a:r>
            <a:br>
              <a:rPr lang="pl-PL" sz="2600" b="1" i="1" dirty="0" smtClean="0"/>
            </a:br>
            <a:r>
              <a:rPr lang="pl-PL" sz="2400" dirty="0"/>
              <a:t/>
            </a:r>
            <a:br>
              <a:rPr lang="pl-PL" sz="2400" dirty="0"/>
            </a:br>
            <a:r>
              <a:rPr lang="pl-PL" sz="2000" dirty="0"/>
              <a:t>- zmiany treści umowy</a:t>
            </a:r>
            <a:r>
              <a:rPr lang="pl-PL" sz="2000" dirty="0" smtClean="0"/>
              <a:t>,</a:t>
            </a:r>
            <a:br>
              <a:rPr lang="pl-PL" sz="2000" dirty="0" smtClean="0"/>
            </a:br>
            <a:r>
              <a:rPr lang="pl-PL" sz="2000" dirty="0"/>
              <a:t/>
            </a:r>
            <a:br>
              <a:rPr lang="pl-PL" sz="2000" dirty="0"/>
            </a:br>
            <a:r>
              <a:rPr lang="pl-PL" sz="2000" dirty="0"/>
              <a:t>- czynności kontrolne przeprowadzane w ramach</a:t>
            </a:r>
            <a:br>
              <a:rPr lang="pl-PL" sz="2000" dirty="0"/>
            </a:br>
            <a:r>
              <a:rPr lang="pl-PL" sz="2000" dirty="0"/>
              <a:t>  projektu</a:t>
            </a:r>
            <a:r>
              <a:rPr lang="pl-PL" sz="2000" dirty="0" smtClean="0"/>
              <a:t>,</a:t>
            </a:r>
            <a:br>
              <a:rPr lang="pl-PL" sz="2000" dirty="0" smtClean="0"/>
            </a:br>
            <a:r>
              <a:rPr lang="pl-PL" sz="2000" dirty="0"/>
              <a:t/>
            </a:r>
            <a:br>
              <a:rPr lang="pl-PL" sz="2000" dirty="0"/>
            </a:br>
            <a:r>
              <a:rPr lang="pl-PL" sz="2000" dirty="0"/>
              <a:t>- dochodzenie zwrotu środków od Beneficjenta, </a:t>
            </a:r>
            <a:br>
              <a:rPr lang="pl-PL" sz="2000" dirty="0"/>
            </a:br>
            <a:r>
              <a:rPr lang="pl-PL" sz="2000" dirty="0"/>
              <a:t>  o których mowa w § 13 umowy (tj. wykorzystanych</a:t>
            </a:r>
            <a:br>
              <a:rPr lang="pl-PL" sz="2000" dirty="0"/>
            </a:br>
            <a:r>
              <a:rPr lang="pl-PL" sz="2000" dirty="0"/>
              <a:t>   niezgodnie z przeznaczeniem, wykorzystanych z  </a:t>
            </a:r>
            <a:br>
              <a:rPr lang="pl-PL" sz="2000" dirty="0"/>
            </a:br>
            <a:r>
              <a:rPr lang="pl-PL" sz="2000" dirty="0"/>
              <a:t>   naruszeniem procedur, o których mowa w art. 184 </a:t>
            </a:r>
            <a:br>
              <a:rPr lang="pl-PL" sz="2000" dirty="0"/>
            </a:br>
            <a:r>
              <a:rPr lang="pl-PL" sz="2000" dirty="0"/>
              <a:t>   ustawy o finansach publicznych, pobranych nienależnie </a:t>
            </a:r>
            <a:br>
              <a:rPr lang="pl-PL" sz="2000" dirty="0"/>
            </a:br>
            <a:r>
              <a:rPr lang="pl-PL" sz="2000" dirty="0"/>
              <a:t>   lub w nadmiernej wysokości</a:t>
            </a:r>
            <a:r>
              <a:rPr lang="pl-PL" sz="2000" dirty="0" smtClean="0"/>
              <a:t>),</a:t>
            </a:r>
            <a:br>
              <a:rPr lang="pl-PL" sz="2000" dirty="0" smtClean="0"/>
            </a:br>
            <a:r>
              <a:rPr lang="pl-PL" sz="2000" dirty="0"/>
              <a:t/>
            </a:r>
            <a:br>
              <a:rPr lang="pl-PL" sz="2000" dirty="0"/>
            </a:br>
            <a:r>
              <a:rPr lang="pl-PL" sz="2000" dirty="0"/>
              <a:t>- inne czynności, dla których zastrzeżono </a:t>
            </a:r>
            <a:r>
              <a:rPr lang="pl-PL" sz="2000" dirty="0" smtClean="0"/>
              <a:t>                                                           w umowie </a:t>
            </a:r>
            <a:r>
              <a:rPr lang="pl-PL" sz="2000" dirty="0"/>
              <a:t>formę pisemną.</a:t>
            </a:r>
            <a:r>
              <a:rPr lang="pl-PL" sz="2000" dirty="0">
                <a:latin typeface="Trebuchet MS" pitchFamily="34" charset="0"/>
              </a:rPr>
              <a:t/>
            </a:r>
            <a:br>
              <a:rPr lang="pl-PL" sz="2000" dirty="0">
                <a:latin typeface="Trebuchet MS" pitchFamily="34" charset="0"/>
              </a:rPr>
            </a:br>
            <a:endParaRPr lang="pl-PL" sz="2000"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6</a:t>
            </a:fld>
            <a:endParaRPr lang="pl-PL" altLang="pl-PL"/>
          </a:p>
        </p:txBody>
      </p:sp>
      <p:pic>
        <p:nvPicPr>
          <p:cNvPr id="5" name="Obraz 4"/>
          <p:cNvPicPr>
            <a:picLocks noChangeAspect="1"/>
          </p:cNvPicPr>
          <p:nvPr/>
        </p:nvPicPr>
        <p:blipFill>
          <a:blip r:embed="rId2"/>
          <a:stretch>
            <a:fillRect/>
          </a:stretch>
        </p:blipFill>
        <p:spPr>
          <a:xfrm>
            <a:off x="1694240" y="5517232"/>
            <a:ext cx="5767316" cy="720080"/>
          </a:xfrm>
          <a:prstGeom prst="rect">
            <a:avLst/>
          </a:prstGeom>
        </p:spPr>
      </p:pic>
    </p:spTree>
    <p:extLst>
      <p:ext uri="{BB962C8B-B14F-4D97-AF65-F5344CB8AC3E}">
        <p14:creationId xmlns:p14="http://schemas.microsoft.com/office/powerpoint/2010/main" val="40866672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eaLnBrk="1" hangingPunct="1">
              <a:defRPr/>
            </a:pPr>
            <a:r>
              <a:rPr lang="pl-PL" sz="2600" b="1" dirty="0">
                <a:cs typeface="Arial" charset="0"/>
              </a:rPr>
              <a:t>Obsługując system informatyczny SL2014 skorzystaj </a:t>
            </a:r>
            <a:br>
              <a:rPr lang="pl-PL" sz="2600" b="1" dirty="0">
                <a:cs typeface="Arial" charset="0"/>
              </a:rPr>
            </a:br>
            <a:r>
              <a:rPr lang="pl-PL" sz="2600" b="1" dirty="0">
                <a:cs typeface="Arial" charset="0"/>
              </a:rPr>
              <a:t>z narzędzi udostępnionych na stronie:</a:t>
            </a:r>
            <a:r>
              <a:rPr lang="pl-PL" sz="2400" dirty="0">
                <a:cs typeface="Arial" charset="0"/>
              </a:rPr>
              <a:t/>
            </a:r>
            <a:br>
              <a:rPr lang="pl-PL" sz="2400" dirty="0">
                <a:cs typeface="Arial" charset="0"/>
              </a:rPr>
            </a:br>
            <a:r>
              <a:rPr lang="pl-PL" sz="2400" dirty="0">
                <a:cs typeface="Arial" charset="0"/>
              </a:rPr>
              <a:t/>
            </a:r>
            <a:br>
              <a:rPr lang="pl-PL" sz="2400" dirty="0">
                <a:cs typeface="Arial" charset="0"/>
              </a:rPr>
            </a:br>
            <a:r>
              <a:rPr lang="pl-PL" sz="2400" dirty="0" smtClean="0">
                <a:cs typeface="Arial" charset="0"/>
              </a:rPr>
              <a:t/>
            </a:r>
            <a:br>
              <a:rPr lang="pl-PL" sz="2400" dirty="0" smtClean="0">
                <a:cs typeface="Arial" charset="0"/>
              </a:rPr>
            </a:br>
            <a:r>
              <a:rPr lang="pl-PL" sz="2000" dirty="0" smtClean="0"/>
              <a:t>https</a:t>
            </a:r>
            <a:r>
              <a:rPr lang="pl-PL" sz="2000" dirty="0"/>
              <a:t>://static.rpo.lubelskie.pl/strona-442-skorzystaj_z_systemu_informatycznego.html</a:t>
            </a:r>
            <a:r>
              <a:rPr lang="pl-PL" sz="2000" dirty="0">
                <a:cs typeface="Arial" charset="0"/>
              </a:rPr>
              <a:t/>
            </a:r>
            <a:br>
              <a:rPr lang="pl-PL" sz="2000" dirty="0">
                <a:cs typeface="Arial" charset="0"/>
              </a:rPr>
            </a:br>
            <a:r>
              <a:rPr lang="pl-PL" sz="2000" dirty="0" smtClean="0">
                <a:cs typeface="Arial" charset="0"/>
              </a:rPr>
              <a:t/>
            </a:r>
            <a:br>
              <a:rPr lang="pl-PL" sz="2000" dirty="0" smtClean="0">
                <a:cs typeface="Arial" charset="0"/>
              </a:rPr>
            </a:br>
            <a:r>
              <a:rPr lang="pl-PL" sz="2000" u="sng" dirty="0" smtClean="0">
                <a:cs typeface="Arial" charset="0"/>
              </a:rPr>
              <a:t>Podręcznika </a:t>
            </a:r>
            <a:r>
              <a:rPr lang="pl-PL" sz="2000" u="sng" dirty="0">
                <a:cs typeface="Arial" charset="0"/>
              </a:rPr>
              <a:t>Beneficjenta SL2014</a:t>
            </a:r>
            <a:r>
              <a:rPr lang="pl-PL" sz="2000" dirty="0">
                <a:cs typeface="Arial" charset="0"/>
              </a:rPr>
              <a:t/>
            </a:r>
            <a:br>
              <a:rPr lang="pl-PL" sz="2000" dirty="0">
                <a:cs typeface="Arial" charset="0"/>
              </a:rPr>
            </a:br>
            <a:r>
              <a:rPr lang="pl-PL" sz="2000" dirty="0" smtClean="0">
                <a:cs typeface="Arial" charset="0"/>
              </a:rPr>
              <a:t/>
            </a:r>
            <a:br>
              <a:rPr lang="pl-PL" sz="2000" dirty="0" smtClean="0">
                <a:cs typeface="Arial" charset="0"/>
              </a:rPr>
            </a:br>
            <a:r>
              <a:rPr lang="pl-PL" sz="2000" dirty="0" smtClean="0">
                <a:cs typeface="Arial" charset="0"/>
              </a:rPr>
              <a:t>Aplikacji ADU_EFS</a:t>
            </a:r>
            <a:r>
              <a:rPr lang="pl-PL" sz="3200" dirty="0">
                <a:cs typeface="Arial" charset="0"/>
              </a:rPr>
              <a:t/>
            </a:r>
            <a:br>
              <a:rPr lang="pl-PL" sz="3200" dirty="0">
                <a:cs typeface="Arial" charset="0"/>
              </a:rPr>
            </a:br>
            <a:endParaRPr lang="pl-PL"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7</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65399466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8120384" cy="4248472"/>
          </a:xfrm>
        </p:spPr>
        <p:txBody>
          <a:bodyPr/>
          <a:lstStyle/>
          <a:p>
            <a:pPr algn="ctr"/>
            <a:r>
              <a:rPr lang="pl-PL" sz="2600" b="1" i="1" dirty="0" smtClean="0"/>
              <a:t/>
            </a:r>
            <a:br>
              <a:rPr lang="pl-PL" sz="2600" b="1" i="1" dirty="0" smtClean="0"/>
            </a:br>
            <a:r>
              <a:rPr lang="pl-PL" sz="2600" b="1" i="1" dirty="0"/>
              <a:t/>
            </a:r>
            <a:br>
              <a:rPr lang="pl-PL" sz="2600" b="1" i="1" dirty="0"/>
            </a:br>
            <a:r>
              <a:rPr lang="pl-PL" sz="2600" b="1" i="1" dirty="0" smtClean="0"/>
              <a:t/>
            </a:r>
            <a:br>
              <a:rPr lang="pl-PL" sz="2600" b="1" i="1" dirty="0" smtClean="0"/>
            </a:br>
            <a:r>
              <a:rPr lang="pl-PL" sz="2600" b="1" i="1" dirty="0" smtClean="0"/>
              <a:t>Wniosek </a:t>
            </a:r>
            <a:r>
              <a:rPr lang="pl-PL" sz="2600" b="1" i="1" dirty="0"/>
              <a:t>o płatność</a:t>
            </a:r>
            <a:r>
              <a:rPr lang="pl-PL" sz="2800" b="1" i="1" dirty="0"/>
              <a:t/>
            </a:r>
            <a:br>
              <a:rPr lang="pl-PL" sz="2800" b="1" i="1" dirty="0"/>
            </a:br>
            <a:r>
              <a:rPr lang="pl-PL" sz="2800" dirty="0"/>
              <a:t/>
            </a:r>
            <a:br>
              <a:rPr lang="pl-PL" sz="2800" dirty="0"/>
            </a:br>
            <a:r>
              <a:rPr lang="pl-PL" sz="2000" dirty="0"/>
              <a:t>Wniosek o płatność jest składany w kontekście danej wersji umowy/aneksu, dlatego </a:t>
            </a:r>
            <a:r>
              <a:rPr lang="pl-PL" sz="2000" dirty="0" smtClean="0"/>
              <a:t>należy zwróć </a:t>
            </a:r>
            <a:r>
              <a:rPr lang="pl-PL" sz="2000" dirty="0"/>
              <a:t>szczególną uwagę, aby Twój wniosek był przyporządkowany do właściwej wersji umowy</a:t>
            </a:r>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8</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148053751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752"/>
            <a:ext cx="7815262" cy="4824536"/>
          </a:xfrm>
        </p:spPr>
        <p:txBody>
          <a:bodyPr/>
          <a:lstStyle/>
          <a:p>
            <a:pPr marL="285750" indent="-285750" algn="ctr" eaLnBrk="1" hangingPunct="1">
              <a:buFont typeface="Wingdings" panose="05000000000000000000" pitchFamily="2" charset="2"/>
              <a:buChar char="Ø"/>
              <a:defRPr/>
            </a:pPr>
            <a:r>
              <a:rPr lang="pl-PL" sz="2600" b="1" i="1" dirty="0" smtClean="0"/>
              <a:t>Najczęściej popełniane błędy we wnioskach </a:t>
            </a:r>
            <a:br>
              <a:rPr lang="pl-PL" sz="2600" b="1" i="1" dirty="0" smtClean="0"/>
            </a:br>
            <a:r>
              <a:rPr lang="pl-PL" sz="2600" b="1" i="1" dirty="0" smtClean="0"/>
              <a:t>o płatność:</a:t>
            </a:r>
            <a:r>
              <a:rPr lang="pl-PL" sz="2400" b="1" i="1" dirty="0" smtClean="0"/>
              <a:t/>
            </a:r>
            <a:br>
              <a:rPr lang="pl-PL" sz="2400" b="1" i="1" dirty="0" smtClean="0"/>
            </a:br>
            <a:r>
              <a:rPr lang="pl-PL" sz="2400" b="1" i="1" dirty="0"/>
              <a:t/>
            </a:r>
            <a:br>
              <a:rPr lang="pl-PL" sz="2400" b="1" i="1" dirty="0"/>
            </a:br>
            <a:r>
              <a:rPr lang="pl-PL" sz="2000" dirty="0">
                <a:cs typeface="Arial" charset="0"/>
              </a:rPr>
              <a:t>Blok </a:t>
            </a:r>
            <a:r>
              <a:rPr lang="pl-PL" sz="2000" i="1" dirty="0">
                <a:cs typeface="Arial" charset="0"/>
              </a:rPr>
              <a:t>Projekt</a:t>
            </a:r>
            <a:r>
              <a:rPr lang="pl-PL" sz="2000" dirty="0">
                <a:cs typeface="Arial" charset="0"/>
              </a:rPr>
              <a:t>, pole </a:t>
            </a:r>
            <a:r>
              <a:rPr lang="pl-PL" sz="2000" i="1" dirty="0">
                <a:cs typeface="Arial" charset="0"/>
              </a:rPr>
              <a:t>Wniosek za okres od … do …</a:t>
            </a:r>
            <a:br>
              <a:rPr lang="pl-PL" sz="2000" i="1" dirty="0">
                <a:cs typeface="Arial" charset="0"/>
              </a:rPr>
            </a:br>
            <a:r>
              <a:rPr lang="pl-PL" sz="2000" i="1" dirty="0">
                <a:cs typeface="Arial" charset="0"/>
              </a:rPr>
              <a:t/>
            </a:r>
            <a:br>
              <a:rPr lang="pl-PL" sz="2000" i="1" dirty="0">
                <a:cs typeface="Arial" charset="0"/>
              </a:rPr>
            </a:br>
            <a:r>
              <a:rPr lang="pl-PL" sz="2000" dirty="0">
                <a:cs typeface="Arial" charset="0"/>
              </a:rPr>
              <a:t>Nieprawidłowo wskazywane okresy </a:t>
            </a:r>
            <a:r>
              <a:rPr lang="pl-PL" sz="2000" dirty="0" smtClean="0">
                <a:cs typeface="Arial" charset="0"/>
              </a:rPr>
              <a:t>rozliczeniowe</a:t>
            </a:r>
            <a:br>
              <a:rPr lang="pl-PL" sz="2000" dirty="0" smtClean="0">
                <a:cs typeface="Arial" charset="0"/>
              </a:rPr>
            </a:br>
            <a:r>
              <a:rPr lang="pl-PL" sz="2000" dirty="0">
                <a:cs typeface="Arial" charset="0"/>
              </a:rPr>
              <a:t/>
            </a:r>
            <a:br>
              <a:rPr lang="pl-PL" sz="2000" dirty="0">
                <a:cs typeface="Arial" charset="0"/>
              </a:rPr>
            </a:br>
            <a:r>
              <a:rPr lang="pl-PL" sz="2000" dirty="0">
                <a:cs typeface="Arial" charset="0"/>
              </a:rPr>
              <a:t>W przypadku gdy pierwszy wniosek o płatność był wnioskiem o zaliczkę okres za jaki będziesz składał kolejny wniosek o płatność (sprawozdawczy i/lub rozliczający zaliczkę i/lub o zaliczkę) powinien rozpoczynać się od pierwszego dnia realizacji projektu (okresy, za jakie składane będą oba wnioski nakładają się terminami).</a:t>
            </a:r>
            <a:r>
              <a:rPr lang="pl-PL" sz="2400" dirty="0">
                <a:cs typeface="Arial" charset="0"/>
              </a:rPr>
              <a:t/>
            </a:r>
            <a:br>
              <a:rPr lang="pl-PL" sz="2400" dirty="0">
                <a:cs typeface="Arial" charset="0"/>
              </a:rPr>
            </a:br>
            <a:r>
              <a:rPr lang="pl-PL" sz="2400" dirty="0">
                <a:cs typeface="Arial" charset="0"/>
              </a:rPr>
              <a:t/>
            </a:r>
            <a:br>
              <a:rPr lang="pl-PL" sz="2400" dirty="0">
                <a:cs typeface="Arial" charset="0"/>
              </a:rPr>
            </a:br>
            <a:r>
              <a:rPr lang="pl-PL" sz="2400" dirty="0" smtClean="0"/>
              <a:t/>
            </a:r>
            <a:br>
              <a:rPr lang="pl-PL" sz="2400" dirty="0" smtClean="0"/>
            </a:br>
            <a:r>
              <a:rPr lang="pl-PL" sz="2400" b="1" i="1" dirty="0" smtClean="0"/>
              <a:t/>
            </a:r>
            <a:br>
              <a:rPr lang="pl-PL" sz="2400" b="1" i="1" dirty="0" smtClean="0"/>
            </a:br>
            <a:endParaRPr lang="pl-PL" sz="2400" b="1" i="1" dirty="0"/>
          </a:p>
        </p:txBody>
      </p:sp>
      <p:sp>
        <p:nvSpPr>
          <p:cNvPr id="4" name="Symbol zastępczy numeru slajdu 3"/>
          <p:cNvSpPr>
            <a:spLocks noGrp="1"/>
          </p:cNvSpPr>
          <p:nvPr>
            <p:ph type="sldNum" sz="quarter" idx="10"/>
          </p:nvPr>
        </p:nvSpPr>
        <p:spPr/>
        <p:txBody>
          <a:bodyPr/>
          <a:lstStyle/>
          <a:p>
            <a:pPr>
              <a:defRPr/>
            </a:pPr>
            <a:fld id="{3AF8F232-5806-4449-A4DC-8EDD5E53437D}" type="slidenum">
              <a:rPr lang="pl-PL" altLang="pl-PL" smtClean="0"/>
              <a:pPr>
                <a:defRPr/>
              </a:pPr>
              <a:t>9</a:t>
            </a:fld>
            <a:endParaRPr lang="pl-PL" altLang="pl-PL"/>
          </a:p>
        </p:txBody>
      </p:sp>
      <p:pic>
        <p:nvPicPr>
          <p:cNvPr id="5" name="Obraz 4"/>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1574201721"/>
      </p:ext>
    </p:extLst>
  </p:cSld>
  <p:clrMapOvr>
    <a:masterClrMapping/>
  </p:clrMapOvr>
  <p:transition spd="slow"/>
</p:sld>
</file>

<file path=ppt/theme/theme1.xml><?xml version="1.0" encoding="utf-8"?>
<a:theme xmlns:a="http://schemas.openxmlformats.org/drawingml/2006/main" name="Programy Regionaln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16297</TotalTime>
  <Words>3254</Words>
  <Application>Microsoft Office PowerPoint</Application>
  <PresentationFormat>Pokaz na ekranie (4:3)</PresentationFormat>
  <Paragraphs>85</Paragraphs>
  <Slides>36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Calibri</vt:lpstr>
      <vt:lpstr>Times New Roman</vt:lpstr>
      <vt:lpstr>Trebuchet MS</vt:lpstr>
      <vt:lpstr>Wingdings</vt:lpstr>
      <vt:lpstr>Programy Regionalne</vt:lpstr>
      <vt:lpstr> Wojewódzki Urząd Pracy w Lublinie  Instytucja Pośrednicząca w ramach RPO WL 2014-2020   Informacje dotyczące sytuacji problemowych pojawiających się we wnioskach o płatność składanych w ramach Działania 9.1 Regionalnego Programu Operacyjnego Województwa Lubelskiego na lata 2014-2020  11 grudnia 2020 r. </vt:lpstr>
      <vt:lpstr>Po przekazaniu umowy do Wydziału wdrażania każdemu projektowi przydzielany jest Opiekun </vt:lpstr>
      <vt:lpstr>  Monitorowanie i rozliczanie projektów   Realizując projekt przede wszystkim należy znać zapisy:  Umowy o dofinansowanie projektu w ramach RPO WL na lata 2014 -2020;  Wytycznych horyzontalnych oraz Wytycznych programowych wskazanych  w ww. umowie;  oraz innych dokumentów, które związane są z realizacją projektu, np. Podręcznik Beneficjenta</vt:lpstr>
      <vt:lpstr>  Zgodnie z § 17 umowy  o dofinansowanie projektu wszelka korespondencja dotycząca realizacji projektu przekazywana jest za pośrednictwem systemu SL2014.  Sprawa kierowana do rozpatrzenia przez IP RPO WL powinna zawierać informacje dotyczące przedmiotu sprawy  (np. „wniosek o płatność”, „skorygowany wniosek o dofinansowanie projektu” itd.), tytuł realizowanego projektu i numer projektu.</vt:lpstr>
      <vt:lpstr>Pamiętaj SL2014 służy do przesyłania: </vt:lpstr>
      <vt:lpstr>Do wyjątków należą:  - zmiany treści umowy,  - czynności kontrolne przeprowadzane w ramach   projektu,  - dochodzenie zwrotu środków od Beneficjenta,    o których mowa w § 13 umowy (tj. wykorzystanych    niezgodnie z przeznaczeniem, wykorzystanych z      naruszeniem procedur, o których mowa w art. 184     ustawy o finansach publicznych, pobranych nienależnie     lub w nadmiernej wysokości),  - inne czynności, dla których zastrzeżono                                                            w umowie formę pisemną. </vt:lpstr>
      <vt:lpstr>Obsługując system informatyczny SL2014 skorzystaj  z narzędzi udostępnionych na stronie:   https://static.rpo.lubelskie.pl/strona-442-skorzystaj_z_systemu_informatycznego.html  Podręcznika Beneficjenta SL2014  Aplikacji ADU_EFS </vt:lpstr>
      <vt:lpstr>   Wniosek o płatność  Wniosek o płatność jest składany w kontekście danej wersji umowy/aneksu, dlatego należy zwróć szczególną uwagę, aby Twój wniosek był przyporządkowany do właściwej wersji umowy</vt:lpstr>
      <vt:lpstr>Najczęściej popełniane błędy we wnioskach  o płatność:  Blok Projekt, pole Wniosek za okres od … do …  Nieprawidłowo wskazywane okresy rozliczeniowe  W przypadku gdy pierwszy wniosek o płatność był wnioskiem o zaliczkę okres za jaki będziesz składał kolejny wniosek o płatność (sprawozdawczy i/lub rozliczający zaliczkę i/lub o zaliczkę) powinien rozpoczynać się od pierwszego dnia realizacji projektu (okresy, za jakie składane będą oba wnioski nakładają się terminami).    </vt:lpstr>
      <vt:lpstr>Blok Projekt, pole Wnioskowana kwota, w tym: Zaliczka Refundacja Wskazanie zaliczki w wysokości, która nie jest zgodna z zatwierdzonym harmonogramem płatności; Wskazanie refundacji we wnioskach innych niż końcowy wniosek o płatność.  Brak informacji dotyczących realizacji projektu zgodnie z polityką równości szans i niedyskryminacji, w tym zasadą dostępności dla osób z niepełnosprawnościami.  Brak informacji dotyczących realizacji projektu zgodnie z polityką zrównoważonego rozwoju.</vt:lpstr>
      <vt:lpstr>Blok Postęp rzeczowy, zakładka Postęp rzeczowy (…)  Zbyt ogólnikowe opisy realizacji poszczególnych zadań projektowych. Minimalny zakres informacji, które należy uwzględnić w tej części wniosku zawarto w Podręczniku Beneficjenta SL2014. Blok Postęp rzeczowy, zakładki Wskaźniki produktu i rezultatu Dane są niespójne z danymi zawartymi w zakładce Monitorowanie uczestników Przed przesłaniem wniosku o płatność do IP RPO WL obowiązkowo należy dokonać weryfikacji danych przy wykorzystaniu aplikacji ADU_EFS. Nieprawidłowo wypełnione dane przy wskaźnikach rezultatu,  w stosunku do uczestników, którzy nie zakończyli udziału w projekcie (załącznik nr 2 do WLWK). </vt:lpstr>
      <vt:lpstr>     Blok Postęp finansowy, zakładka Zestawienie dokumentów W wierszu nr NIP wystawcy/PESEL zaznaczona opcja „nie dotyczy”, podczas gdy podmiot wystawiający dokument posiada nr NIP/PESEL. W wierszach Data wystawienia i Data zapłaty, wskazane daty niezgodne  z załączonymi dokumentami finansowymi/wyciągami bankowymi. Niewskazywanie w wierszu Uwagi dat refundacji wydatków. Nieprawidłowo wypełniony wiersz Kategoria podlegająca limitom oraz wiersz Wydatki w ramach limitu, w sytuacji gdy dany wydatek podlega limitom zgodnie z Wnioskiem o dofinansowanie. W wierszu Nazwa towaru lub usługi wskazywane są bardzo ogólnikowe informacje, które uniemożliwiają weryfikację wydatku. Nieprawidłowo wypełnione wiersze Wydatki Kwalifikowalne oraz Dofinansowanie, w przypadku rozliczania wydatków z wkładu własnego. Wykazywanie we wniosku wydatków, które nie dotyczą okresu rozliczeniowego np. okresów przyszłych. Nieprawidłowe przypisywanie wydatków do poszczególnych zadań, niezgodnie  z zatwierdzonym wnioskiem o dofinansowanie. </vt:lpstr>
      <vt:lpstr>    Blok Postęp rzeczowy, zakładka Problemy napotkane w trakcie realizacji projektu  Pozostawianie niewypełnionego pola we wniosku; Wskazano problem, ale nie odniesiono się do działań podjętych w celu zminimalizowania negatywnych skutków np. opóźnień oraz innych problemów uniemożliwiających realizację wszystkich założeń projektu.   Blok Postęp rzeczowy, zakładka Planowany przebieg realizacji Zbyt ogólnikowe opisy realizacji poszczególnych zadań projektowych. Minimalny zakres informacji, które należy uwzględnić w tej części wniosku zawarto w Podręczniku Beneficjenta SL2014.</vt:lpstr>
      <vt:lpstr> Kryterium efektywności zatrudnieniowej  Monitorowanie kryterium efektywności zatrudnieniowej zostało  opisane w Wytycznych w zakresie realizacji przedsięwzięć  z udziałem środków Europejskiego Funduszu Społecznego  w obszarze rynku pracy na lata 2014-2020, rozdział 3,  podrozdział 3.2 Sposób pomiaru kryterium  efektywności zatrudnieniowej w projekcie. </vt:lpstr>
      <vt:lpstr>  Minimalne poziomy efektywności zatrudnieniowej na 2019 r. wynoszą odpowiednio:    a) dla osób w najtrudniejszej sytuacji (osoby w wieku 50 lat i więcej, kobiety, osoby z niepełnosprawnościami, osoby długotrwale bezrobotne, osoby z niskimi kwalifikacjami do poziomu ISCED 3, imigranci, reemigranci) – 45%,  b) dla pozostałych osób nienależących do ww. grup – 60%  </vt:lpstr>
      <vt:lpstr>Beneficjent jest zobowiązany do pomiaru efektywności zatrudnieniowej  w projekcie oraz do przedstawienia w trakcie rozliczania projektu informacji niezbędnych do weryfikacji tego kryterium, zgodnie z następującymi warunkami:  a) efektywność zatrudnieniowa jest mierzona wyłącznie wśród tych uczestników projektu, którzy w momencie rozpoczęcia udziału w projekcie byli osobami bezrobotnymi lub osobami biernymi zawodowo, z wyłączeniem osób, które w ramach projektu lub w okresie 90 dni kalendarzowych od zakończenia udziału w projekcie podjęły naukę  w formach szkolnych lub otrzymały zwrotne lub bezzwrotne środki na podjęcie działalności gospodarczej z EFS, </vt:lpstr>
      <vt:lpstr> b) efektywność zatrudnieniowa jest mierzona wśród uczestników projektu, którzy:  i. zakończyli udział w projekcie; zakończenie udziału w projekcie to zakończenie uczestnictwa we wszystkich formach wsparcia przewidzianych dla danego uczestnika w ramach projektu EFS  lub  ii. przerwali udział w projekcie wcześniej, niż uprzednio było to planowane  z powodu podjęcia pracy spełniającej warunki opisane w lit. g – h i lub  iii. podjęli pracę, jednak jednocześnie kontynuowali udział w projekcie,  c) zatrudnienie to podjęcie pracy w oparciu o: i. stosunek pracy (regulowane w szczególności ustawą z dnia 26 czerwca 1974 r. Kodeks pracy) lub </vt:lpstr>
      <vt:lpstr>ii. podjęcie działalności gospodarczej (regulowane w szczególności ustawą Prawo przedsiębiorców);  d) efektywność zatrudnieniowa mierzona jest jako iloraz liczby osób, które podjęły zatrudnienie z lit. c w stosunku do liczby osób wskazanych w lit. b;  e) podczas pomiaru spełnienia kryterium efektywności zatrudnieniowej uczestników projektu należy wykazywać w liczniku wskaźnika efektywności zatrudnieniowej w momencie podjęcia pracy, ale nie później niż po upływie 90 dni kalendarzowych od zakończenia udziału w projekcie. Działalność gospodarcza powinna zostać rozpoczęta w okresie do 90 dni kalendarzowych od zakończenia przez uczestnika udziału w projekcie.   </vt:lpstr>
      <vt:lpstr> Pamiętaj, iż dokumentacja związana z realizowanym projektem powinna zostać oznaczona logotypami zgodnymi z Wytycznymi w zakresie informacji i promocji projektów dofinansowanych  w ramach Regionalnego Programu Operacyjnego  Województwa Lubelskiego na lata 2014-2020  </vt:lpstr>
      <vt:lpstr>Wskaźniki rezultatu bezpośredniego monitorowane w ramach Działania 9.1 :  - Liczba osób, pracujących łącznie z prowadzącymi działalność na własny rachunek, po opuszczeniu programu, - Liczba osób, które uzyskały kwalifikacje po opuszczeniu programu, - Liczba osób pracujących w sektorze pozarolniczym po opuszczeniu programu  Definicje zawarte w zał. nr 2 do WLWK;   Mierzone są do 4 tygodni od zakończenia przez uczestnika udziału  w projekcie; </vt:lpstr>
      <vt:lpstr>    Rozeznania rynku dokonuje się w przypadku zamówień o wartości od 20 tys. PLN netto do 50 tys. PLN netto włącznie, tj. bez podatku od towarów i usług (VAT). Rozeznanie rynku ma na celu potwierdzenie, że dana usługa, dostawa lub robota budowlana została wykonana po cenie rynkowej.   W celu potwierdzenia przeprowadzenia rozeznania rynku konieczne jest udokumentowanie dokonanej analizy cen/cenników potencjalnych wykonawców zamówienia – wraz z analizowanymi cennikami. </vt:lpstr>
      <vt:lpstr> Cenniki można pozyskać ze stron internetowych wykonawców lub poprzez upublicznienie opisu przedmiotu zamówienia wraz z zapytaniem o cenę na stronie internetowej Beneficjenta lub skierowanie zapytań o cenę wraz z opisem przedmiotu zamówienia do potencjalnych wykonawców, itd.  Rozeznania rynku nie przeprowadza się dla najczęściej finansowanych towarów  i usług, dla których IZ RPO WL określiła wymagania dotyczące standardu oraz cen rynkowych, o których mowa w pkt 4 podrozdział 6.2 Wytycznych.    UWAGA: należy pamiętać, iż do każdego z ogłaszanych przez IP konkursów jednym z załączników do Regulaminu jest załącznik dotyczący standardu cen.  W przypadku Działania 9.1 jest to załącznik nr 10 pn.: „Wymagania dotyczące standardu oraz cen rynkowych towarów i usług w ramach Działania 9.1  w woj. lubelskim”, który określa ceny rynkowe dla najczęściej występujących kosztów w projektach. </vt:lpstr>
      <vt:lpstr>Ma zastosowanie w przypadku: a) Beneficjenta niebędącego zamawiającym w rozumieniu Pzp w przypadku zamówień przekraczających wartość 50 tys. PLN netto, tj. bez podatku od towarów i usług (VAT);  b) beneficjenta będącego zamawiającym w rozumieniu Pzp w przypadku zamówień  o wartości równej lub niższej niż kwota określona w art. 4 pkt 8 Pzp, a jednocześnie przekraczającej 50 tys. PLN netto, tj. bez podatku od towarów i usług (VAT),  lub w przypadku zamówień sektorowych o wartości niższej niż kwota  określona w przepisach wydanych na podstawie art. 11 ust. 8 Pzp,  a jednocześnie przekraczającej 50 tys. PLN netto, tj. bez podatku  od towarów i usług (VAT). </vt:lpstr>
      <vt:lpstr>Podstawą ustalenia wartości zamówienia w ramach projektu jest całkowite szacunkowe wynagrodzenie wykonawcy netto, tj. bez podatku od towarów  i usług(VAT), ustalone z należytą starannością, z uwzględnieniem ewentualnych zamówień, o których mowa w pkt 7 lit. g. Szacowanie jest dokumentowane  w sposób zapewniający właściwą ścieżkę audytu (np. w zatwierdzonym wniosku  o dofinansowanie projektu lub w notatce z szacowania).   Zabronione jest zaniżanie wartości szacunkowej zamówienia lub jego podział skutkujący zaniżeniem jego wartości szacunkowej, przy czym ustalając wartość zamówienia należy wziąć pod uwagę konieczność łącznego spełnienia trzech przesłanek (tożsamości): a)usługi, dostawy oraz roboty budowlane są tożsame rodzajowo lub funkcjonalnie (tożsamość przedmiotowa),b)możliwe jest udzielenie zamówienia w tym samym czasie (tożsamość czasowa),c)możliwe jest wykonanie zamówienia przez jednego wykonawcę (tożsamość podmiotowa)</vt:lpstr>
      <vt:lpstr>Najczęściej pojawiające się nieprawidłowości:  - wybór wykonawcy z pominięciem zasady konkurencyjności pomimo wartości usługi powyżej 50 tys. zł.  Dla oszacowania wartości zamówienia należy brać pod uwagę wartość danej usługi w ramach całego projektu;  - nieprecyzyjny i niejednoznaczny opis zamówienia – np. posługiwanie się przy usłudze szkoleniowej zapisami „co najmniej”, „nie mniej niż” „średnio”  w odniesieniu do wymiaru szkolenia;  - stosowanie warunków udziału w zamówieniu oraz kryteriów oceny ofert niezwiązanych z przedmiotem zamówienia – szukając wykonawcy usługi doradczej wskazywanie warunków/kryteriów dot. doświadczenia w realizacji np. szkoleń; - zastosowanie warunków udziału/kryteriów oceny ofert niezapewniających zachowania uczciwej konkurencji oraz równego traktowania wykonawców, np. wymagane doświadczenie w realizacji usług finansowanych ze środków EFS; faworyzowanie os. fizycznych w stosunku do podmiotów zatrudniających pracowników; </vt:lpstr>
      <vt:lpstr> - skrócenie terminu na składanie ofert. Należy pamiętać, iż termin na złożenie oferty wynosi co najmniej 7 dni – w przypadku dostaw i usług;   Bieg terminu rozpoczyna się w dniu następującym po dniu upublicznienia zapytania ofertowego, a kończy się z upływem ostatniego dnia. Jeżeli koniec terminu przypada na sobotę lub dzień ustawowo wolny od pracy,  termin upływa dnia następującego po dniu  lub dniach wolnych od pracy.  Termin nie może zostać skrócony z powodu godzin pracy Beneficjenta  np. składanie ofert do biura projektu, które jest czynne do 16.00, a termin  powinien upłynąć o 24.00. Lepiej wyznaczyć termin 8 dniowy.    WAŻNE: stwierdzenie przez IP uchybień w przeprowadzonym postępowaniu może spowodować nałożenie korekty, zgodnie z Rozporządzeniem w sprawie warunków obniżania wartości korekt finansowych oraz wydatków poniesionych nieprawidłowo związanych  z udzielaniem zamówień z udzielaniem zamówień. </vt:lpstr>
      <vt:lpstr>WAŻNE:  - należy zwrócić uwagę, iż przy udzielaniu zamówień zgodnie z ustawą Prawo zamówień publicznych lub z zasadą konkurencyjności, przedmiotem których są usługi cateringowe Beneficjent zobowiązany jest do uwzględnienia aspektów społecznych zamówień  (o ile obowiązek ten wynika z zapisów umowy); - w przypadku zakupów nieobjętych ustawą z 29 stycznia 2004 r. - Prawo zamówień publicznych, w stosunku do których nie ma zastosowania również zasada konkurencyjności oraz obowiązek zastosowania procedury rozeznania rynku, Instytucja Pośrednicząca zobowiązuje Beneficjenta do dokonywania zamówień w pierwszej kolejności u podmiotów ekonomii społecznej  lub udokumentowania braku takiej możliwości (o ile obowiązek  ten wynika z zapisów umowy); - w przypadku wyboru wykonawców usług szkoleniowych w ramach projektu istnieje  możliwość zastosowania procedury udzielania zamówień na usługi społeczne zgodnie z art. 138 ustawy Prawo zamówień publicznych.</vt:lpstr>
      <vt:lpstr>Wybór podmiotów wynajmujących sale  Na podstawie zapisów Wytycznych w zakresie kwalifikowalności wydatków  w ramach Europejskiego Funduszu Rozwoju Regionalnego, Europejskiego  Funduszu Społecznego oraz Funduszu Spójności na lata 2014-2020   zawartych w Podrozdziale 6.5, pkt 7-8  Beneficjenci dokonując  wyboru podmiotu, od którego wynajmowane są sale  szkoleniowe zwolnieni są z obowiązku stosowania  procedury rozeznania rynku oraz  zasady konkurencyjności.  Warunkiem zwolnienia z zastosowania zasady konkurencyjności jest brak powiązań kapitałowo-osobowych pomiędzy Beneficjentem  a ww. podmiotem.  UWAGA: należy pamiętać, iż IP określiła ceny wynajmu sal w załączniku nr 10 do Regulaminu konkursu pn.: „Wymagania dotyczące standardu oraz cen rynkowych towarów i usług w ramach Działania 9.1 w woj. lubelskim”.</vt:lpstr>
      <vt:lpstr>   Wkład własny należy rozliczać zgodnie z zapisami wniosku o dofinansowanie,  w szczególności należy zwrócić uwagę na przewidziane w projekcie  źródła finansowania wydatków np. rozliczając zasiłki celowe, w budżecie projektu  musi być przewidziana odpowiednia kwota środków z budżetu jednostek samorządu terytorialnego.       </vt:lpstr>
      <vt:lpstr>   Tabelka Zwroty/Korekty we wniosku o płatność   W przypadku, gdy Beneficjent uzyskał informacje, iż wykazał we wniosku  o płatność wydatek w zawyżonej wysokości, należy niezwłocznie  poinformować o tym IP, gdyż do momentu zatwierdzenia  danego wniosku istnieje możliwość skorygowania  wysokości danego wydatku z poziomu IP.   W przypadku, gdy sytuacja ta dotyczy bieżącego okresu rozliczeniowego należy  odpowiednio pomniejszyć kwotę wydatku. Zaniechanie ww. działania  skutkuje wystąpieniem nieprawidłowości i koniecznością zwrotu  środków wraz z odsetkami (bez możliwości ponownego  wykorzystania w projekcie).</vt:lpstr>
      <vt:lpstr>     Zgodnie z Wytycznymi w zakresie kwalifikowalności wydatków w ramach Europejskiego Funduszu Rozwoju Regionalnego, Europejskiego Funduszu Społecznego oraz Funduszu Spójności na lata 2014-2020, w przypadku  projektów współfinansowanych ze środków EFS sposób rozliczenia  wydatków na podstawie noty księgowej/noty obciążeniowej  powinien wynikać z zatwierdzonego wniosku  o dofinansowanie.</vt:lpstr>
      <vt:lpstr> Rekrutując uczestników do projektu należy zachować zgodność z założeniami wniosku o dofinansowanie, typem projektu oraz warunkami określonymi  w Regulaminie konkursu  w odniesieniu do:  - obszaru realizacji projektu; - wieku uczestników projektu;  - struktury grupy docelowej projektu; - cech uczestników projektu; - statusu na rynku pracy.  Beneficjent jest zobowiązany do osiągnięcia założonych we wniosku  o dofinansowanie  wartości wskaźników produktu oraz rezultatu. </vt:lpstr>
      <vt:lpstr>   Szczególną uwagę należy zwrócić w przypadku projektów,  dla których kryterium formalne specyficzne lub kryterium premiujące zakłada  zgodność  z programem rewitalizacji, tj.   projekt wynika z aktualnego programu rewitalizacji obowiązującego  na obszarze, na którym jest realizowany.   UWAGA: uczestnicy projektu muszą zamieszkiwać teren objęty programem rewitalizacji.</vt:lpstr>
      <vt:lpstr>W dniu 19 maja 2020 r. Minister Funduszy i Polityki Regionalnej poinformował  o zmianie oraz częściowym zawieszeniu stosowania wytycznych  w zakresie kwalifikowalności wydatków w ramach EFRR,  EFS oraz FS na lata 2014-2020  z dnia 22 sierpnia 2019 r.  [sygnatura: MIiR/2014-2020/12(4)].  Termin obowiązywania: zmiana wytycznych jest stosowana od 1 lutego 2020 r., natomiast częściowe zawieszenie stosowania wytycznych obowiązuje od 1 lutego 2020 r. do 31 grudnia 2020 r.  Szczegóły dostępne pod adresem: https://www.funduszeeuropejskie.gov.pl/media/90013/Informacja_o_czesciowym_zawieszeniu_wytycznych_kwalifikowalnosci.pdf  UWAGA: zawieszeniu uległa część postanowień Wytycznych, tj. : -  sekcja 6.12.1 pkt 6,  - podrozdział 6.15 pkt 8 lit. b, -  sekcja 6.15.1 pkt 1, -  sekcja 6.15.1 pkt 6,  -  podrozdział 7.5 pkt 2. </vt:lpstr>
      <vt:lpstr> W dniu 21 maja 2020 r. Minister Funduszy i Polityki Regionalnej poinformował  o częściowym zawieszeniu stosowania Wytycznych w zakresie realizacji przedsięwzięć z udziałem środków Europejskiego Funduszu Społecznego  w obszarze rynku pracy na lata 2014-2020  Termin zawieszenia: stosowanie Wytycznych zawiesza się od 1 lutego 2020 r.  do 31 grudnia 2020 r.  Szczegóły dostępne pod adresem:  https://www.funduszeeuropejskie.gov.pl/strony/o-funduszach/dokumenty/wytyczne-w-zakresie-realizacji-przedsiewziec-z-udzialem-srodkow-europejskiego-funduszu-spolecznego-w-obszarze-rynku-pracy-na-lata-2014-2020/  UWAGA: należy zapoznać się oraz stosować wytyczne w powyższym zakresie. </vt:lpstr>
      <vt:lpstr>DZIĘKUJĘ ZA UWAGĘ  Wojewódzki Urząd Pracy  w Lublinie ul. Obywatelska 4  www.rpo.lubelskie.pl/wup www.funduszeeuropejskie.gov.pl e-mail: punkt.konsultacyjny@wup.lublin.pl   tel.: 81 46 35 363 lub 605 903 491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Lis</dc:creator>
  <cp:lastModifiedBy>Magdalena Taczalska</cp:lastModifiedBy>
  <cp:revision>1271</cp:revision>
  <cp:lastPrinted>2020-12-11T08:10:32Z</cp:lastPrinted>
  <dcterms:created xsi:type="dcterms:W3CDTF">2015-01-21T09:01:28Z</dcterms:created>
  <dcterms:modified xsi:type="dcterms:W3CDTF">2020-12-14T08:00:45Z</dcterms:modified>
</cp:coreProperties>
</file>