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338" r:id="rId2"/>
    <p:sldId id="352" r:id="rId3"/>
    <p:sldId id="341" r:id="rId4"/>
    <p:sldId id="348" r:id="rId5"/>
    <p:sldId id="351" r:id="rId6"/>
    <p:sldId id="350" r:id="rId7"/>
    <p:sldId id="365" r:id="rId8"/>
    <p:sldId id="366" r:id="rId9"/>
    <p:sldId id="367" r:id="rId10"/>
    <p:sldId id="368" r:id="rId11"/>
    <p:sldId id="369" r:id="rId12"/>
    <p:sldId id="370" r:id="rId13"/>
    <p:sldId id="371" r:id="rId14"/>
    <p:sldId id="372" r:id="rId15"/>
    <p:sldId id="373" r:id="rId16"/>
    <p:sldId id="374" r:id="rId17"/>
    <p:sldId id="375" r:id="rId18"/>
    <p:sldId id="376" r:id="rId19"/>
    <p:sldId id="377" r:id="rId20"/>
    <p:sldId id="378" r:id="rId21"/>
    <p:sldId id="379" r:id="rId22"/>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1E307"/>
    <a:srgbClr val="339966"/>
    <a:srgbClr val="F109D5"/>
    <a:srgbClr val="FEB602"/>
    <a:srgbClr val="FF9801"/>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Styl pośredni 4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660B408-B3CF-4A94-85FC-2B1E0A45F4A2}" styleName="Styl ciemny 2 - Akcent 1/Ak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2838BEF-8BB2-4498-84A7-C5851F593DF1}" styleName="Styl pośredni 4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53" autoAdjust="0"/>
    <p:restoredTop sz="86448" autoAdjust="0"/>
  </p:normalViewPr>
  <p:slideViewPr>
    <p:cSldViewPr>
      <p:cViewPr varScale="1">
        <p:scale>
          <a:sx n="99" d="100"/>
          <a:sy n="99" d="100"/>
        </p:scale>
        <p:origin x="1572" y="72"/>
      </p:cViewPr>
      <p:guideLst>
        <p:guide orient="horz" pos="2160"/>
        <p:guide pos="2880"/>
      </p:guideLst>
    </p:cSldViewPr>
  </p:slideViewPr>
  <p:outlineViewPr>
    <p:cViewPr>
      <p:scale>
        <a:sx n="33" d="100"/>
        <a:sy n="33" d="100"/>
      </p:scale>
      <p:origin x="210" y="114138"/>
    </p:cViewPr>
  </p:outlineViewPr>
  <p:notesTextViewPr>
    <p:cViewPr>
      <p:scale>
        <a:sx n="1" d="1"/>
        <a:sy n="1" d="1"/>
      </p:scale>
      <p:origin x="0" y="0"/>
    </p:cViewPr>
  </p:notesTextViewPr>
  <p:notesViewPr>
    <p:cSldViewPr>
      <p:cViewPr varScale="1">
        <p:scale>
          <a:sx n="70" d="100"/>
          <a:sy n="70" d="100"/>
        </p:scale>
        <p:origin x="-2814" y="-90"/>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bwMode="auto">
          <a:xfrm>
            <a:off x="0" y="0"/>
            <a:ext cx="2946400" cy="496888"/>
          </a:xfrm>
          <a:prstGeom prst="rect">
            <a:avLst/>
          </a:prstGeom>
          <a:noFill/>
          <a:ln>
            <a:noFill/>
          </a:ln>
          <a:extLst/>
        </p:spPr>
        <p:txBody>
          <a:bodyPr vert="horz" wrap="square" lIns="93410" tIns="46705" rIns="93410" bIns="46705" numCol="1" anchor="t" anchorCtr="0" compatLnSpc="1">
            <a:prstTxWarp prst="textNoShape">
              <a:avLst/>
            </a:prstTxWarp>
          </a:bodyPr>
          <a:lstStyle>
            <a:lvl1pPr defTabSz="927932" eaLnBrk="1" hangingPunct="1">
              <a:defRPr sz="1200">
                <a:cs typeface="Arial" charset="0"/>
              </a:defRPr>
            </a:lvl1pPr>
          </a:lstStyle>
          <a:p>
            <a:pPr>
              <a:defRPr/>
            </a:pPr>
            <a:endParaRPr lang="pl-PL" altLang="pl-PL"/>
          </a:p>
        </p:txBody>
      </p:sp>
      <p:sp>
        <p:nvSpPr>
          <p:cNvPr id="3" name="Symbol zastępczy daty 2"/>
          <p:cNvSpPr>
            <a:spLocks noGrp="1"/>
          </p:cNvSpPr>
          <p:nvPr>
            <p:ph type="dt" sz="quarter" idx="1"/>
          </p:nvPr>
        </p:nvSpPr>
        <p:spPr bwMode="auto">
          <a:xfrm>
            <a:off x="3849688" y="0"/>
            <a:ext cx="2946400" cy="496888"/>
          </a:xfrm>
          <a:prstGeom prst="rect">
            <a:avLst/>
          </a:prstGeom>
          <a:noFill/>
          <a:ln>
            <a:noFill/>
          </a:ln>
          <a:extLst/>
        </p:spPr>
        <p:txBody>
          <a:bodyPr vert="horz" wrap="square" lIns="93410" tIns="46705" rIns="93410" bIns="46705" numCol="1" anchor="t" anchorCtr="0" compatLnSpc="1">
            <a:prstTxWarp prst="textNoShape">
              <a:avLst/>
            </a:prstTxWarp>
          </a:bodyPr>
          <a:lstStyle>
            <a:lvl1pPr algn="r" defTabSz="927932" eaLnBrk="1" hangingPunct="1">
              <a:defRPr sz="1200">
                <a:cs typeface="Arial" charset="0"/>
              </a:defRPr>
            </a:lvl1pPr>
          </a:lstStyle>
          <a:p>
            <a:pPr>
              <a:defRPr/>
            </a:pPr>
            <a:fld id="{AABD3464-8C07-4945-810A-6835F913A930}" type="datetimeFigureOut">
              <a:rPr lang="pl-PL" altLang="pl-PL"/>
              <a:pPr>
                <a:defRPr/>
              </a:pPr>
              <a:t>08.12.2017</a:t>
            </a:fld>
            <a:endParaRPr lang="pl-PL" altLang="pl-PL"/>
          </a:p>
        </p:txBody>
      </p:sp>
      <p:sp>
        <p:nvSpPr>
          <p:cNvPr id="4" name="Symbol zastępczy stopki 3"/>
          <p:cNvSpPr>
            <a:spLocks noGrp="1"/>
          </p:cNvSpPr>
          <p:nvPr>
            <p:ph type="ftr" sz="quarter" idx="2"/>
          </p:nvPr>
        </p:nvSpPr>
        <p:spPr bwMode="auto">
          <a:xfrm>
            <a:off x="0" y="9428163"/>
            <a:ext cx="2946400" cy="496887"/>
          </a:xfrm>
          <a:prstGeom prst="rect">
            <a:avLst/>
          </a:prstGeom>
          <a:noFill/>
          <a:ln>
            <a:noFill/>
          </a:ln>
          <a:extLst/>
        </p:spPr>
        <p:txBody>
          <a:bodyPr vert="horz" wrap="square" lIns="93410" tIns="46705" rIns="93410" bIns="46705" numCol="1" anchor="b" anchorCtr="0" compatLnSpc="1">
            <a:prstTxWarp prst="textNoShape">
              <a:avLst/>
            </a:prstTxWarp>
          </a:bodyPr>
          <a:lstStyle>
            <a:lvl1pPr defTabSz="927932" eaLnBrk="1" hangingPunct="1">
              <a:defRPr sz="1200">
                <a:cs typeface="Arial" charset="0"/>
              </a:defRPr>
            </a:lvl1pPr>
          </a:lstStyle>
          <a:p>
            <a:pPr>
              <a:defRPr/>
            </a:pPr>
            <a:endParaRPr lang="pl-PL" altLang="pl-PL"/>
          </a:p>
        </p:txBody>
      </p:sp>
      <p:sp>
        <p:nvSpPr>
          <p:cNvPr id="5" name="Symbol zastępczy numeru slajdu 4"/>
          <p:cNvSpPr>
            <a:spLocks noGrp="1"/>
          </p:cNvSpPr>
          <p:nvPr>
            <p:ph type="sldNum" sz="quarter" idx="3"/>
          </p:nvPr>
        </p:nvSpPr>
        <p:spPr bwMode="auto">
          <a:xfrm>
            <a:off x="3849688" y="9428163"/>
            <a:ext cx="2946400" cy="496887"/>
          </a:xfrm>
          <a:prstGeom prst="rect">
            <a:avLst/>
          </a:prstGeom>
          <a:noFill/>
          <a:ln>
            <a:noFill/>
          </a:ln>
          <a:extLst/>
        </p:spPr>
        <p:txBody>
          <a:bodyPr vert="horz" wrap="square" lIns="93410" tIns="46705" rIns="93410" bIns="46705" numCol="1" anchor="b" anchorCtr="0" compatLnSpc="1">
            <a:prstTxWarp prst="textNoShape">
              <a:avLst/>
            </a:prstTxWarp>
          </a:bodyPr>
          <a:lstStyle>
            <a:lvl1pPr algn="r" defTabSz="927100" eaLnBrk="1" hangingPunct="1">
              <a:defRPr sz="1200"/>
            </a:lvl1pPr>
          </a:lstStyle>
          <a:p>
            <a:fld id="{866385BE-6D7B-43F7-83FE-C4552407C363}" type="slidenum">
              <a:rPr lang="pl-PL" altLang="pl-PL"/>
              <a:pPr/>
              <a:t>‹#›</a:t>
            </a:fld>
            <a:endParaRPr lang="pl-PL" altLang="pl-PL"/>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bwMode="auto">
          <a:xfrm>
            <a:off x="0" y="0"/>
            <a:ext cx="2946400" cy="496888"/>
          </a:xfrm>
          <a:prstGeom prst="rect">
            <a:avLst/>
          </a:prstGeom>
          <a:noFill/>
          <a:ln>
            <a:noFill/>
          </a:ln>
          <a:extLst/>
        </p:spPr>
        <p:txBody>
          <a:bodyPr vert="horz" wrap="square" lIns="93410" tIns="46705" rIns="93410" bIns="46705" numCol="1" anchor="t" anchorCtr="0" compatLnSpc="1">
            <a:prstTxWarp prst="textNoShape">
              <a:avLst/>
            </a:prstTxWarp>
          </a:bodyPr>
          <a:lstStyle>
            <a:lvl1pPr defTabSz="927932" eaLnBrk="1" hangingPunct="1">
              <a:defRPr sz="1200">
                <a:cs typeface="Arial" charset="0"/>
              </a:defRPr>
            </a:lvl1pPr>
          </a:lstStyle>
          <a:p>
            <a:pPr>
              <a:defRPr/>
            </a:pPr>
            <a:endParaRPr lang="pl-PL" altLang="pl-PL"/>
          </a:p>
        </p:txBody>
      </p:sp>
      <p:sp>
        <p:nvSpPr>
          <p:cNvPr id="3" name="Symbol zastępczy daty 2"/>
          <p:cNvSpPr>
            <a:spLocks noGrp="1"/>
          </p:cNvSpPr>
          <p:nvPr>
            <p:ph type="dt" idx="1"/>
          </p:nvPr>
        </p:nvSpPr>
        <p:spPr bwMode="auto">
          <a:xfrm>
            <a:off x="3849688" y="0"/>
            <a:ext cx="2946400" cy="496888"/>
          </a:xfrm>
          <a:prstGeom prst="rect">
            <a:avLst/>
          </a:prstGeom>
          <a:noFill/>
          <a:ln>
            <a:noFill/>
          </a:ln>
          <a:extLst/>
        </p:spPr>
        <p:txBody>
          <a:bodyPr vert="horz" wrap="square" lIns="93410" tIns="46705" rIns="93410" bIns="46705" numCol="1" anchor="t" anchorCtr="0" compatLnSpc="1">
            <a:prstTxWarp prst="textNoShape">
              <a:avLst/>
            </a:prstTxWarp>
          </a:bodyPr>
          <a:lstStyle>
            <a:lvl1pPr algn="r" defTabSz="927932" eaLnBrk="1" hangingPunct="1">
              <a:defRPr sz="1200">
                <a:cs typeface="Arial" charset="0"/>
              </a:defRPr>
            </a:lvl1pPr>
          </a:lstStyle>
          <a:p>
            <a:pPr>
              <a:defRPr/>
            </a:pPr>
            <a:fld id="{B86D3049-B5FE-4463-98C9-91FB6DCC3C27}" type="datetimeFigureOut">
              <a:rPr lang="pl-PL" altLang="pl-PL"/>
              <a:pPr>
                <a:defRPr/>
              </a:pPr>
              <a:t>08.12.2017</a:t>
            </a:fld>
            <a:endParaRPr lang="pl-PL" altLang="pl-PL"/>
          </a:p>
        </p:txBody>
      </p:sp>
      <p:sp>
        <p:nvSpPr>
          <p:cNvPr id="4" name="Symbol zastępczy obrazu slajdu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2687" tIns="46344" rIns="92687" bIns="46344" rtlCol="0" anchor="ctr"/>
          <a:lstStyle/>
          <a:p>
            <a:pPr lvl="0"/>
            <a:endParaRPr lang="pl-PL" noProof="0" smtClean="0"/>
          </a:p>
        </p:txBody>
      </p:sp>
      <p:sp>
        <p:nvSpPr>
          <p:cNvPr id="5" name="Symbol zastępczy notatek 4"/>
          <p:cNvSpPr>
            <a:spLocks noGrp="1"/>
          </p:cNvSpPr>
          <p:nvPr>
            <p:ph type="body" sz="quarter" idx="3"/>
          </p:nvPr>
        </p:nvSpPr>
        <p:spPr bwMode="auto">
          <a:xfrm>
            <a:off x="679450" y="4714875"/>
            <a:ext cx="5438775" cy="4467225"/>
          </a:xfrm>
          <a:prstGeom prst="rect">
            <a:avLst/>
          </a:prstGeom>
          <a:noFill/>
          <a:ln>
            <a:noFill/>
          </a:ln>
          <a:extLst/>
        </p:spPr>
        <p:txBody>
          <a:bodyPr vert="horz" wrap="square" lIns="93410" tIns="46705" rIns="93410" bIns="46705"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6" name="Symbol zastępczy stopki 5"/>
          <p:cNvSpPr>
            <a:spLocks noGrp="1"/>
          </p:cNvSpPr>
          <p:nvPr>
            <p:ph type="ftr" sz="quarter" idx="4"/>
          </p:nvPr>
        </p:nvSpPr>
        <p:spPr bwMode="auto">
          <a:xfrm>
            <a:off x="0" y="9428163"/>
            <a:ext cx="2946400" cy="496887"/>
          </a:xfrm>
          <a:prstGeom prst="rect">
            <a:avLst/>
          </a:prstGeom>
          <a:noFill/>
          <a:ln>
            <a:noFill/>
          </a:ln>
          <a:extLst/>
        </p:spPr>
        <p:txBody>
          <a:bodyPr vert="horz" wrap="square" lIns="93410" tIns="46705" rIns="93410" bIns="46705" numCol="1" anchor="b" anchorCtr="0" compatLnSpc="1">
            <a:prstTxWarp prst="textNoShape">
              <a:avLst/>
            </a:prstTxWarp>
          </a:bodyPr>
          <a:lstStyle>
            <a:lvl1pPr defTabSz="927932" eaLnBrk="1" hangingPunct="1">
              <a:defRPr sz="1200">
                <a:cs typeface="Arial" charset="0"/>
              </a:defRPr>
            </a:lvl1pPr>
          </a:lstStyle>
          <a:p>
            <a:pPr>
              <a:defRPr/>
            </a:pPr>
            <a:endParaRPr lang="pl-PL" altLang="pl-PL"/>
          </a:p>
        </p:txBody>
      </p:sp>
      <p:sp>
        <p:nvSpPr>
          <p:cNvPr id="7" name="Symbol zastępczy numeru slajdu 6"/>
          <p:cNvSpPr>
            <a:spLocks noGrp="1"/>
          </p:cNvSpPr>
          <p:nvPr>
            <p:ph type="sldNum" sz="quarter" idx="5"/>
          </p:nvPr>
        </p:nvSpPr>
        <p:spPr bwMode="auto">
          <a:xfrm>
            <a:off x="3849688" y="9428163"/>
            <a:ext cx="2946400" cy="496887"/>
          </a:xfrm>
          <a:prstGeom prst="rect">
            <a:avLst/>
          </a:prstGeom>
          <a:noFill/>
          <a:ln>
            <a:noFill/>
          </a:ln>
          <a:extLst/>
        </p:spPr>
        <p:txBody>
          <a:bodyPr vert="horz" wrap="square" lIns="93410" tIns="46705" rIns="93410" bIns="46705" numCol="1" anchor="b" anchorCtr="0" compatLnSpc="1">
            <a:prstTxWarp prst="textNoShape">
              <a:avLst/>
            </a:prstTxWarp>
          </a:bodyPr>
          <a:lstStyle>
            <a:lvl1pPr algn="r" defTabSz="927100" eaLnBrk="1" hangingPunct="1">
              <a:defRPr sz="1200"/>
            </a:lvl1pPr>
          </a:lstStyle>
          <a:p>
            <a:fld id="{4F56E0C0-4067-4F60-AB6A-BA1E9755F763}" type="slidenum">
              <a:rPr lang="pl-PL" altLang="pl-PL"/>
              <a:pPr/>
              <a:t>‹#›</a:t>
            </a:fld>
            <a:endParaRPr lang="pl-PL" altLang="pl-PL"/>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Układ niestandardowy">
    <p:spTree>
      <p:nvGrpSpPr>
        <p:cNvPr id="1" name=""/>
        <p:cNvGrpSpPr/>
        <p:nvPr/>
      </p:nvGrpSpPr>
      <p:grpSpPr>
        <a:xfrm>
          <a:off x="0" y="0"/>
          <a:ext cx="0" cy="0"/>
          <a:chOff x="0" y="0"/>
          <a:chExt cx="0" cy="0"/>
        </a:xfrm>
      </p:grpSpPr>
      <p:sp>
        <p:nvSpPr>
          <p:cNvPr id="4" name="Symbol zastępczy tytułu 1"/>
          <p:cNvSpPr txBox="1">
            <a:spLocks noChangeArrowheads="1"/>
          </p:cNvSpPr>
          <p:nvPr/>
        </p:nvSpPr>
        <p:spPr bwMode="auto">
          <a:xfrm>
            <a:off x="109538" y="4652963"/>
            <a:ext cx="7886700" cy="922337"/>
          </a:xfrm>
          <a:prstGeom prst="rect">
            <a:avLst/>
          </a:prstGeom>
          <a:noFill/>
          <a:ln>
            <a:noFill/>
          </a:ln>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lnSpc>
                <a:spcPct val="90000"/>
              </a:lnSpc>
              <a:defRPr/>
            </a:pPr>
            <a:endParaRPr lang="pl-PL" altLang="pl-PL" sz="4100" dirty="0" smtClean="0">
              <a:solidFill>
                <a:srgbClr val="FFFFFF"/>
              </a:solidFill>
              <a:cs typeface="Arial" charset="0"/>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463" y="328613"/>
            <a:ext cx="4554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ymbol zastępczy tekstu 7"/>
          <p:cNvSpPr txBox="1">
            <a:spLocks noGrp="1"/>
          </p:cNvSpPr>
          <p:nvPr>
            <p:ph idx="4294967295"/>
          </p:nvPr>
        </p:nvSpPr>
        <p:spPr>
          <a:xfrm>
            <a:off x="628650" y="5756742"/>
            <a:ext cx="7886700" cy="420221"/>
          </a:xfrm>
        </p:spPr>
        <p:txBody>
          <a:bodyPr/>
          <a:lstStyle>
            <a:lvl1pPr marL="0" indent="0" algn="r">
              <a:buNone/>
              <a:defRPr>
                <a:solidFill>
                  <a:srgbClr val="FFFFFF"/>
                </a:solidFill>
              </a:defRPr>
            </a:lvl1pPr>
          </a:lstStyle>
          <a:p>
            <a:pPr lvl="0"/>
            <a:r>
              <a:rPr lang="pl-PL"/>
              <a:t>Kliknij, aby dodać podtytuł</a:t>
            </a:r>
          </a:p>
        </p:txBody>
      </p:sp>
    </p:spTree>
    <p:extLst>
      <p:ext uri="{BB962C8B-B14F-4D97-AF65-F5344CB8AC3E}">
        <p14:creationId xmlns:p14="http://schemas.microsoft.com/office/powerpoint/2010/main" val="3729337058"/>
      </p:ext>
    </p:extLst>
  </p:cSld>
  <p:clrMapOvr>
    <a:masterClrMapping/>
  </p:clrMapOvr>
  <p:transition spd="slow">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Pusty">
    <p:spTree>
      <p:nvGrpSpPr>
        <p:cNvPr id="1" name=""/>
        <p:cNvGrpSpPr/>
        <p:nvPr/>
      </p:nvGrpSpPr>
      <p:grpSpPr>
        <a:xfrm>
          <a:off x="0" y="0"/>
          <a:ext cx="0" cy="0"/>
          <a:chOff x="0" y="0"/>
          <a:chExt cx="0" cy="0"/>
        </a:xfrm>
      </p:grpSpPr>
      <p:sp>
        <p:nvSpPr>
          <p:cNvPr id="2" name="Slide Number Placeholder 5"/>
          <p:cNvSpPr txBox="1">
            <a:spLocks noGrp="1"/>
          </p:cNvSpPr>
          <p:nvPr>
            <p:ph type="sldNum" sz="quarter" idx="10"/>
          </p:nvPr>
        </p:nvSpPr>
        <p:spPr>
          <a:ln/>
        </p:spPr>
        <p:txBody>
          <a:bodyPr/>
          <a:lstStyle>
            <a:lvl1pPr>
              <a:defRPr/>
            </a:lvl1pPr>
          </a:lstStyle>
          <a:p>
            <a:fld id="{4A0D6C99-0627-40F8-91EB-DA03B33B0B6E}" type="slidenum">
              <a:rPr lang="pl-PL" altLang="pl-PL"/>
              <a:pPr/>
              <a:t>‹#›</a:t>
            </a:fld>
            <a:endParaRPr lang="pl-PL" altLang="pl-PL"/>
          </a:p>
        </p:txBody>
      </p:sp>
    </p:spTree>
    <p:extLst>
      <p:ext uri="{BB962C8B-B14F-4D97-AF65-F5344CB8AC3E}">
        <p14:creationId xmlns:p14="http://schemas.microsoft.com/office/powerpoint/2010/main" val="1039952381"/>
      </p:ext>
    </p:extLst>
  </p:cSld>
  <p:clrMapOvr>
    <a:masterClrMapping/>
  </p:clrMapOvr>
  <p:transition spd="slow">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1_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1264258"/>
            <a:ext cx="2949178" cy="1129085"/>
          </a:xfrm>
          <a:prstGeom prst="rect">
            <a:avLst/>
          </a:prstGeom>
        </p:spPr>
        <p:txBody>
          <a:bodyPr anchor="b"/>
          <a:lstStyle>
            <a:lvl1pPr>
              <a:defRPr sz="3200"/>
            </a:lvl1pPr>
          </a:lstStyle>
          <a:p>
            <a:r>
              <a:rPr lang="pl-PL" dirty="0" smtClean="0"/>
              <a:t>Kliknij, aby edytować styl</a:t>
            </a:r>
            <a:endParaRPr lang="en-US" dirty="0"/>
          </a:p>
        </p:txBody>
      </p:sp>
      <p:sp>
        <p:nvSpPr>
          <p:cNvPr id="3" name="Content Placeholder 2"/>
          <p:cNvSpPr>
            <a:spLocks noGrp="1"/>
          </p:cNvSpPr>
          <p:nvPr>
            <p:ph idx="1"/>
          </p:nvPr>
        </p:nvSpPr>
        <p:spPr>
          <a:xfrm>
            <a:off x="3887391" y="1264258"/>
            <a:ext cx="4629150" cy="45967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
        <p:nvSpPr>
          <p:cNvPr id="4" name="Text Placeholder 3"/>
          <p:cNvSpPr>
            <a:spLocks noGrp="1"/>
          </p:cNvSpPr>
          <p:nvPr>
            <p:ph type="body" sz="half" idx="2"/>
          </p:nvPr>
        </p:nvSpPr>
        <p:spPr>
          <a:xfrm>
            <a:off x="629841" y="2393344"/>
            <a:ext cx="2949178" cy="347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smtClean="0"/>
              <a:t>Kliknij, aby edytować style wzorca tekstu</a:t>
            </a:r>
          </a:p>
        </p:txBody>
      </p:sp>
      <p:sp>
        <p:nvSpPr>
          <p:cNvPr id="5" name="Slide Number Placeholder 5"/>
          <p:cNvSpPr txBox="1">
            <a:spLocks noGrp="1"/>
          </p:cNvSpPr>
          <p:nvPr>
            <p:ph type="sldNum" sz="quarter" idx="10"/>
          </p:nvPr>
        </p:nvSpPr>
        <p:spPr>
          <a:ln/>
        </p:spPr>
        <p:txBody>
          <a:bodyPr/>
          <a:lstStyle>
            <a:lvl1pPr>
              <a:defRPr/>
            </a:lvl1pPr>
          </a:lstStyle>
          <a:p>
            <a:fld id="{1029DAD4-AD04-4AFC-8813-F4EF09E40F8D}" type="slidenum">
              <a:rPr lang="pl-PL" altLang="pl-PL"/>
              <a:pPr/>
              <a:t>‹#›</a:t>
            </a:fld>
            <a:endParaRPr lang="pl-PL" altLang="pl-PL"/>
          </a:p>
        </p:txBody>
      </p:sp>
    </p:spTree>
    <p:extLst>
      <p:ext uri="{BB962C8B-B14F-4D97-AF65-F5344CB8AC3E}">
        <p14:creationId xmlns:p14="http://schemas.microsoft.com/office/powerpoint/2010/main" val="406697303"/>
      </p:ext>
    </p:extLst>
  </p:cSld>
  <p:clrMapOvr>
    <a:masterClrMapping/>
  </p:clrMapOvr>
  <p:transition spd="slow">
    <p:pull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1_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1256306"/>
            <a:ext cx="2949178" cy="1137037"/>
          </a:xfrm>
          <a:prstGeom prst="rect">
            <a:avLst/>
          </a:prstGeom>
        </p:spPr>
        <p:txBody>
          <a:bodyPr anchor="b"/>
          <a:lstStyle>
            <a:lvl1pPr>
              <a:defRPr sz="3200"/>
            </a:lvl1pPr>
          </a:lstStyle>
          <a:p>
            <a:r>
              <a:rPr lang="pl-PL" dirty="0" smtClean="0"/>
              <a:t>Kliknij, aby edytować styl</a:t>
            </a:r>
            <a:endParaRPr lang="en-US" dirty="0"/>
          </a:p>
        </p:txBody>
      </p:sp>
      <p:sp>
        <p:nvSpPr>
          <p:cNvPr id="3" name="Picture Placeholder 2"/>
          <p:cNvSpPr>
            <a:spLocks noGrp="1" noChangeAspect="1"/>
          </p:cNvSpPr>
          <p:nvPr>
            <p:ph type="pic" idx="1"/>
          </p:nvPr>
        </p:nvSpPr>
        <p:spPr>
          <a:xfrm>
            <a:off x="3887391" y="1256306"/>
            <a:ext cx="4629150" cy="46047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en-US" noProof="0" dirty="0"/>
          </a:p>
        </p:txBody>
      </p:sp>
      <p:sp>
        <p:nvSpPr>
          <p:cNvPr id="4" name="Text Placeholder 3"/>
          <p:cNvSpPr>
            <a:spLocks noGrp="1"/>
          </p:cNvSpPr>
          <p:nvPr>
            <p:ph type="body" sz="half" idx="2"/>
          </p:nvPr>
        </p:nvSpPr>
        <p:spPr>
          <a:xfrm>
            <a:off x="629841" y="2393343"/>
            <a:ext cx="2949178" cy="347564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smtClean="0"/>
              <a:t>Kliknij, aby edytować style wzorca tekstu</a:t>
            </a:r>
          </a:p>
        </p:txBody>
      </p:sp>
      <p:sp>
        <p:nvSpPr>
          <p:cNvPr id="5" name="Slide Number Placeholder 5"/>
          <p:cNvSpPr txBox="1">
            <a:spLocks noGrp="1"/>
          </p:cNvSpPr>
          <p:nvPr>
            <p:ph type="sldNum" sz="quarter" idx="10"/>
          </p:nvPr>
        </p:nvSpPr>
        <p:spPr>
          <a:ln/>
        </p:spPr>
        <p:txBody>
          <a:bodyPr/>
          <a:lstStyle>
            <a:lvl1pPr>
              <a:defRPr/>
            </a:lvl1pPr>
          </a:lstStyle>
          <a:p>
            <a:fld id="{F58313A3-FDFF-4328-B238-01017F34324C}" type="slidenum">
              <a:rPr lang="pl-PL" altLang="pl-PL"/>
              <a:pPr/>
              <a:t>‹#›</a:t>
            </a:fld>
            <a:endParaRPr lang="pl-PL" altLang="pl-PL"/>
          </a:p>
        </p:txBody>
      </p:sp>
    </p:spTree>
    <p:extLst>
      <p:ext uri="{BB962C8B-B14F-4D97-AF65-F5344CB8AC3E}">
        <p14:creationId xmlns:p14="http://schemas.microsoft.com/office/powerpoint/2010/main" val="2392312461"/>
      </p:ext>
    </p:extLst>
  </p:cSld>
  <p:clrMapOvr>
    <a:masterClrMapping/>
  </p:clrMapOvr>
  <p:transition spd="slow">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Układ niestandardowy">
    <p:spTree>
      <p:nvGrpSpPr>
        <p:cNvPr id="1" name=""/>
        <p:cNvGrpSpPr/>
        <p:nvPr/>
      </p:nvGrpSpPr>
      <p:grpSpPr>
        <a:xfrm>
          <a:off x="0" y="0"/>
          <a:ext cx="0" cy="0"/>
          <a:chOff x="0" y="0"/>
          <a:chExt cx="0" cy="0"/>
        </a:xfrm>
      </p:grpSpPr>
      <p:sp>
        <p:nvSpPr>
          <p:cNvPr id="4" name="Symbol zastępczy tytułu 1"/>
          <p:cNvSpPr txBox="1">
            <a:spLocks noChangeArrowheads="1"/>
          </p:cNvSpPr>
          <p:nvPr/>
        </p:nvSpPr>
        <p:spPr bwMode="auto">
          <a:xfrm>
            <a:off x="628650" y="4833938"/>
            <a:ext cx="7886700" cy="922337"/>
          </a:xfrm>
          <a:prstGeom prst="rect">
            <a:avLst/>
          </a:prstGeom>
          <a:noFill/>
          <a:ln>
            <a:noFill/>
          </a:ln>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lnSpc>
                <a:spcPct val="90000"/>
              </a:lnSpc>
              <a:defRPr/>
            </a:pPr>
            <a:endParaRPr lang="pl-PL" altLang="pl-PL" sz="4100" dirty="0" smtClean="0">
              <a:solidFill>
                <a:srgbClr val="FFFFFF"/>
              </a:solidFill>
              <a:cs typeface="Arial" charset="0"/>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463" y="298450"/>
            <a:ext cx="4554537"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ymbol zastępczy tekstu 7"/>
          <p:cNvSpPr txBox="1">
            <a:spLocks noGrp="1"/>
          </p:cNvSpPr>
          <p:nvPr>
            <p:ph idx="4294967295"/>
          </p:nvPr>
        </p:nvSpPr>
        <p:spPr>
          <a:xfrm>
            <a:off x="628650" y="5756742"/>
            <a:ext cx="7886700" cy="420221"/>
          </a:xfrm>
        </p:spPr>
        <p:txBody>
          <a:bodyPr/>
          <a:lstStyle>
            <a:lvl1pPr marL="0" indent="0" algn="r">
              <a:buNone/>
              <a:defRPr>
                <a:solidFill>
                  <a:srgbClr val="FFFFFF"/>
                </a:solidFill>
              </a:defRPr>
            </a:lvl1pPr>
          </a:lstStyle>
          <a:p>
            <a:pPr lvl="0"/>
            <a:r>
              <a:rPr lang="pl-PL"/>
              <a:t>Kliknij, aby dodać podtytuł</a:t>
            </a:r>
          </a:p>
        </p:txBody>
      </p:sp>
    </p:spTree>
    <p:extLst>
      <p:ext uri="{BB962C8B-B14F-4D97-AF65-F5344CB8AC3E}">
        <p14:creationId xmlns:p14="http://schemas.microsoft.com/office/powerpoint/2010/main" val="3967567147"/>
      </p:ext>
    </p:extLst>
  </p:cSld>
  <p:clrMapOvr>
    <a:masterClrMapping/>
  </p:clrMapOvr>
  <p:transition spd="slow">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txBox="1">
            <a:spLocks noGrp="1"/>
          </p:cNvSpPr>
          <p:nvPr>
            <p:ph type="title"/>
          </p:nvPr>
        </p:nvSpPr>
        <p:spPr>
          <a:xfrm>
            <a:off x="700088" y="1196752"/>
            <a:ext cx="7886700" cy="936103"/>
          </a:xfrm>
          <a:prstGeom prst="rect">
            <a:avLst/>
          </a:prstGeom>
        </p:spPr>
        <p:txBody>
          <a:bodyPr/>
          <a:lstStyle>
            <a:lvl1pPr>
              <a:defRPr/>
            </a:lvl1pPr>
          </a:lstStyle>
          <a:p>
            <a:pPr lvl="0"/>
            <a:r>
              <a:rPr lang="pl-PL" dirty="0" smtClean="0"/>
              <a:t>Kliknij, aby edytować styl</a:t>
            </a:r>
            <a:endParaRPr lang="en-US" dirty="0"/>
          </a:p>
        </p:txBody>
      </p:sp>
      <p:sp>
        <p:nvSpPr>
          <p:cNvPr id="3" name="Content Placeholder 2"/>
          <p:cNvSpPr txBox="1">
            <a:spLocks noGrp="1"/>
          </p:cNvSpPr>
          <p:nvPr>
            <p:ph idx="1"/>
          </p:nvPr>
        </p:nvSpPr>
        <p:spPr>
          <a:xfrm>
            <a:off x="628650" y="4797152"/>
            <a:ext cx="7886700" cy="1379811"/>
          </a:xfrm>
        </p:spPr>
        <p:txBody>
          <a:bodyPr/>
          <a:lstStyle>
            <a:lvl1pPr>
              <a:defRPr/>
            </a:lvl1pPr>
            <a:lvl2pPr>
              <a:defRPr/>
            </a:lvl2pPr>
            <a:lvl3pPr>
              <a:defRPr/>
            </a:lvl3pPr>
            <a:lvl4pPr>
              <a:defRPr/>
            </a:lvl4pPr>
            <a:lvl5pPr>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Slide Number Placeholder 5"/>
          <p:cNvSpPr txBox="1">
            <a:spLocks noGrp="1"/>
          </p:cNvSpPr>
          <p:nvPr>
            <p:ph type="sldNum" sz="quarter" idx="10"/>
          </p:nvPr>
        </p:nvSpPr>
        <p:spPr>
          <a:ln/>
        </p:spPr>
        <p:txBody>
          <a:bodyPr/>
          <a:lstStyle>
            <a:lvl1pPr>
              <a:defRPr/>
            </a:lvl1pPr>
          </a:lstStyle>
          <a:p>
            <a:fld id="{9358FFF3-D173-410F-B480-DE6BB8581438}" type="slidenum">
              <a:rPr lang="pl-PL" altLang="pl-PL"/>
              <a:pPr/>
              <a:t>‹#›</a:t>
            </a:fld>
            <a:endParaRPr lang="pl-PL" altLang="pl-PL"/>
          </a:p>
        </p:txBody>
      </p:sp>
    </p:spTree>
    <p:extLst>
      <p:ext uri="{BB962C8B-B14F-4D97-AF65-F5344CB8AC3E}">
        <p14:creationId xmlns:p14="http://schemas.microsoft.com/office/powerpoint/2010/main" val="1947666321"/>
      </p:ext>
    </p:extLst>
  </p:cSld>
  <p:clrMapOvr>
    <a:masterClrMapping/>
  </p:clrMapOvr>
  <p:transition spd="slow">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pl-PL" dirty="0" smtClean="0"/>
              <a:t>Kliknij, aby edytować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Slide Number Placeholder 5"/>
          <p:cNvSpPr txBox="1">
            <a:spLocks noGrp="1"/>
          </p:cNvSpPr>
          <p:nvPr>
            <p:ph type="sldNum" sz="quarter" idx="10"/>
          </p:nvPr>
        </p:nvSpPr>
        <p:spPr>
          <a:ln/>
        </p:spPr>
        <p:txBody>
          <a:bodyPr/>
          <a:lstStyle>
            <a:lvl1pPr>
              <a:defRPr/>
            </a:lvl1pPr>
          </a:lstStyle>
          <a:p>
            <a:fld id="{0558AB3C-F61E-4A14-96A8-E7B4D7739D93}" type="slidenum">
              <a:rPr lang="pl-PL" altLang="pl-PL"/>
              <a:pPr/>
              <a:t>‹#›</a:t>
            </a:fld>
            <a:endParaRPr lang="pl-PL" altLang="pl-PL"/>
          </a:p>
        </p:txBody>
      </p:sp>
    </p:spTree>
    <p:extLst>
      <p:ext uri="{BB962C8B-B14F-4D97-AF65-F5344CB8AC3E}">
        <p14:creationId xmlns:p14="http://schemas.microsoft.com/office/powerpoint/2010/main" val="3827933185"/>
      </p:ext>
    </p:extLst>
  </p:cSld>
  <p:clrMapOvr>
    <a:masterClrMapping/>
  </p:clrMapOvr>
  <p:transition spd="slow">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628650" y="958847"/>
            <a:ext cx="7886700" cy="933453"/>
          </a:xfrm>
          <a:prstGeom prst="rect">
            <a:avLst/>
          </a:prstGeom>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Slide Number Placeholder 5"/>
          <p:cNvSpPr txBox="1">
            <a:spLocks noGrp="1"/>
          </p:cNvSpPr>
          <p:nvPr>
            <p:ph type="sldNum" sz="quarter" idx="10"/>
          </p:nvPr>
        </p:nvSpPr>
        <p:spPr>
          <a:ln/>
        </p:spPr>
        <p:txBody>
          <a:bodyPr/>
          <a:lstStyle>
            <a:lvl1pPr>
              <a:defRPr/>
            </a:lvl1pPr>
          </a:lstStyle>
          <a:p>
            <a:fld id="{A1E9297B-D1E0-4BEF-8EB7-4129033462D7}" type="slidenum">
              <a:rPr lang="pl-PL" altLang="pl-PL"/>
              <a:pPr/>
              <a:t>‹#›</a:t>
            </a:fld>
            <a:endParaRPr lang="pl-PL" altLang="pl-PL"/>
          </a:p>
        </p:txBody>
      </p:sp>
    </p:spTree>
    <p:extLst>
      <p:ext uri="{BB962C8B-B14F-4D97-AF65-F5344CB8AC3E}">
        <p14:creationId xmlns:p14="http://schemas.microsoft.com/office/powerpoint/2010/main" val="263955863"/>
      </p:ext>
    </p:extLst>
  </p:cSld>
  <p:clrMapOvr>
    <a:masterClrMapping/>
  </p:clrMapOvr>
  <p:transition spd="slow">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1_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pl-PL" smtClean="0"/>
              <a:t>Kliknij, aby edytować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lide Number Placeholder 5"/>
          <p:cNvSpPr txBox="1">
            <a:spLocks noGrp="1"/>
          </p:cNvSpPr>
          <p:nvPr>
            <p:ph type="sldNum" sz="quarter" idx="10"/>
          </p:nvPr>
        </p:nvSpPr>
        <p:spPr>
          <a:ln/>
        </p:spPr>
        <p:txBody>
          <a:bodyPr/>
          <a:lstStyle>
            <a:lvl1pPr>
              <a:defRPr/>
            </a:lvl1pPr>
          </a:lstStyle>
          <a:p>
            <a:fld id="{5A885F94-9B0D-4408-AE1D-85AFD9C28B25}" type="slidenum">
              <a:rPr lang="pl-PL" altLang="pl-PL"/>
              <a:pPr/>
              <a:t>‹#›</a:t>
            </a:fld>
            <a:endParaRPr lang="pl-PL" altLang="pl-PL"/>
          </a:p>
        </p:txBody>
      </p:sp>
    </p:spTree>
    <p:extLst>
      <p:ext uri="{BB962C8B-B14F-4D97-AF65-F5344CB8AC3E}">
        <p14:creationId xmlns:p14="http://schemas.microsoft.com/office/powerpoint/2010/main" val="1591834834"/>
      </p:ext>
    </p:extLst>
  </p:cSld>
  <p:clrMapOvr>
    <a:masterClrMapping/>
  </p:clrMapOvr>
  <p:transition spd="slow">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628650" y="1041621"/>
            <a:ext cx="7886700" cy="850679"/>
          </a:xfrm>
          <a:prstGeom prst="rect">
            <a:avLst/>
          </a:prstGeom>
        </p:spPr>
        <p:txBody>
          <a:bodyPr/>
          <a:lstStyle/>
          <a:p>
            <a:r>
              <a:rPr lang="pl-PL" smtClean="0"/>
              <a:t>Kliknij, aby edytować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Slide Number Placeholder 5"/>
          <p:cNvSpPr txBox="1">
            <a:spLocks noGrp="1"/>
          </p:cNvSpPr>
          <p:nvPr>
            <p:ph type="sldNum" sz="quarter" idx="10"/>
          </p:nvPr>
        </p:nvSpPr>
        <p:spPr>
          <a:ln/>
        </p:spPr>
        <p:txBody>
          <a:bodyPr/>
          <a:lstStyle>
            <a:lvl1pPr>
              <a:defRPr/>
            </a:lvl1pPr>
          </a:lstStyle>
          <a:p>
            <a:fld id="{DD68904B-9157-4FDB-AACA-7722E98AF88D}" type="slidenum">
              <a:rPr lang="pl-PL" altLang="pl-PL"/>
              <a:pPr/>
              <a:t>‹#›</a:t>
            </a:fld>
            <a:endParaRPr lang="pl-PL" altLang="pl-PL"/>
          </a:p>
        </p:txBody>
      </p:sp>
    </p:spTree>
    <p:extLst>
      <p:ext uri="{BB962C8B-B14F-4D97-AF65-F5344CB8AC3E}">
        <p14:creationId xmlns:p14="http://schemas.microsoft.com/office/powerpoint/2010/main" val="2722999372"/>
      </p:ext>
    </p:extLst>
  </p:cSld>
  <p:clrMapOvr>
    <a:masterClrMapping/>
  </p:clrMapOvr>
  <p:transition spd="slow">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1104817"/>
            <a:ext cx="7886700" cy="720630"/>
          </a:xfrm>
          <a:prstGeom prst="rect">
            <a:avLst/>
          </a:prstGeom>
        </p:spPr>
        <p:txBody>
          <a:bodyPr/>
          <a:lstStyle/>
          <a:p>
            <a:r>
              <a:rPr lang="pl-PL" smtClean="0"/>
              <a:t>Kliknij, aby edytować styl</a:t>
            </a:r>
            <a:endParaRPr lang="en-US" dirty="0"/>
          </a:p>
        </p:txBody>
      </p:sp>
      <p:sp>
        <p:nvSpPr>
          <p:cNvPr id="3" name="Text Placeholder 2"/>
          <p:cNvSpPr>
            <a:spLocks noGrp="1"/>
          </p:cNvSpPr>
          <p:nvPr>
            <p:ph type="body" idx="1"/>
          </p:nvPr>
        </p:nvSpPr>
        <p:spPr>
          <a:xfrm>
            <a:off x="629842" y="181592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29842" y="2639833"/>
            <a:ext cx="3868340" cy="354983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29150" y="1815921"/>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29150" y="2639833"/>
            <a:ext cx="3887391" cy="354983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Slide Number Placeholder 5"/>
          <p:cNvSpPr txBox="1">
            <a:spLocks noGrp="1"/>
          </p:cNvSpPr>
          <p:nvPr>
            <p:ph type="sldNum" sz="quarter" idx="10"/>
          </p:nvPr>
        </p:nvSpPr>
        <p:spPr>
          <a:ln/>
        </p:spPr>
        <p:txBody>
          <a:bodyPr/>
          <a:lstStyle>
            <a:lvl1pPr>
              <a:defRPr/>
            </a:lvl1pPr>
          </a:lstStyle>
          <a:p>
            <a:fld id="{15F105D4-5ABB-4078-8E75-34BCC1FA681C}" type="slidenum">
              <a:rPr lang="pl-PL" altLang="pl-PL"/>
              <a:pPr/>
              <a:t>‹#›</a:t>
            </a:fld>
            <a:endParaRPr lang="pl-PL" altLang="pl-PL"/>
          </a:p>
        </p:txBody>
      </p:sp>
    </p:spTree>
    <p:extLst>
      <p:ext uri="{BB962C8B-B14F-4D97-AF65-F5344CB8AC3E}">
        <p14:creationId xmlns:p14="http://schemas.microsoft.com/office/powerpoint/2010/main" val="1095502316"/>
      </p:ext>
    </p:extLst>
  </p:cSld>
  <p:clrMapOvr>
    <a:masterClrMapping/>
  </p:clrMapOvr>
  <p:transition spd="slow">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28650" y="958847"/>
            <a:ext cx="7886700" cy="933453"/>
          </a:xfrm>
          <a:prstGeom prst="rect">
            <a:avLst/>
          </a:prstGeom>
        </p:spPr>
        <p:txBody>
          <a:bodyPr/>
          <a:lstStyle/>
          <a:p>
            <a:r>
              <a:rPr lang="pl-PL" smtClean="0"/>
              <a:t>Kliknij, aby edytować styl</a:t>
            </a:r>
            <a:endParaRPr lang="en-US" dirty="0"/>
          </a:p>
        </p:txBody>
      </p:sp>
      <p:sp>
        <p:nvSpPr>
          <p:cNvPr id="3" name="Slide Number Placeholder 5"/>
          <p:cNvSpPr txBox="1">
            <a:spLocks noGrp="1"/>
          </p:cNvSpPr>
          <p:nvPr>
            <p:ph type="sldNum" sz="quarter" idx="10"/>
          </p:nvPr>
        </p:nvSpPr>
        <p:spPr>
          <a:ln/>
        </p:spPr>
        <p:txBody>
          <a:bodyPr/>
          <a:lstStyle>
            <a:lvl1pPr>
              <a:defRPr/>
            </a:lvl1pPr>
          </a:lstStyle>
          <a:p>
            <a:fld id="{35BE6033-7D33-4AF8-B002-262B2B13DCCA}" type="slidenum">
              <a:rPr lang="pl-PL" altLang="pl-PL"/>
              <a:pPr/>
              <a:t>‹#›</a:t>
            </a:fld>
            <a:endParaRPr lang="pl-PL" altLang="pl-PL"/>
          </a:p>
        </p:txBody>
      </p:sp>
    </p:spTree>
    <p:extLst>
      <p:ext uri="{BB962C8B-B14F-4D97-AF65-F5344CB8AC3E}">
        <p14:creationId xmlns:p14="http://schemas.microsoft.com/office/powerpoint/2010/main" val="2101250623"/>
      </p:ext>
    </p:extLst>
  </p:cSld>
  <p:clrMapOvr>
    <a:masterClrMapping/>
  </p:clrMapOvr>
  <p:transition spd="slow">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ext Placeholder 2"/>
          <p:cNvSpPr txBox="1">
            <a:spLocks noGrp="1"/>
          </p:cNvSpPr>
          <p:nvPr>
            <p:ph type="body" idx="1"/>
          </p:nvPr>
        </p:nvSpPr>
        <p:spPr bwMode="auto">
          <a:xfrm>
            <a:off x="628650" y="2463800"/>
            <a:ext cx="7886700" cy="371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endParaRPr lang="en-US" altLang="pl-PL" smtClean="0"/>
          </a:p>
        </p:txBody>
      </p:sp>
      <p:sp>
        <p:nvSpPr>
          <p:cNvPr id="4" name="Slide Number Placeholder 5"/>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1FE3A19C-3F6E-47EA-9F8E-5EA397E3BEBA}"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4207" r:id="rId1"/>
    <p:sldLayoutId id="2147484208" r:id="rId2"/>
    <p:sldLayoutId id="2147484197" r:id="rId3"/>
    <p:sldLayoutId id="2147484198" r:id="rId4"/>
    <p:sldLayoutId id="2147484199" r:id="rId5"/>
    <p:sldLayoutId id="2147484200" r:id="rId6"/>
    <p:sldLayoutId id="2147484201" r:id="rId7"/>
    <p:sldLayoutId id="2147484202" r:id="rId8"/>
    <p:sldLayoutId id="2147484203" r:id="rId9"/>
    <p:sldLayoutId id="2147484204" r:id="rId10"/>
    <p:sldLayoutId id="2147484205" r:id="rId11"/>
    <p:sldLayoutId id="2147484206" r:id="rId12"/>
  </p:sldLayoutIdLst>
  <p:transition spd="slow">
    <p:pull dir="d"/>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lang="pl-PL" sz="3000" kern="1200">
          <a:solidFill>
            <a:srgbClr val="000000"/>
          </a:solidFill>
          <a:latin typeface="Calibri"/>
        </a:defRPr>
      </a:lvl1pPr>
      <a:lvl2pPr algn="l" rtl="0" eaLnBrk="0" fontAlgn="base" hangingPunct="0">
        <a:lnSpc>
          <a:spcPct val="90000"/>
        </a:lnSpc>
        <a:spcBef>
          <a:spcPct val="0"/>
        </a:spcBef>
        <a:spcAft>
          <a:spcPct val="0"/>
        </a:spcAft>
        <a:defRPr sz="3000">
          <a:solidFill>
            <a:srgbClr val="000000"/>
          </a:solidFill>
          <a:latin typeface="Calibri" pitchFamily="34" charset="0"/>
        </a:defRPr>
      </a:lvl2pPr>
      <a:lvl3pPr algn="l" rtl="0" eaLnBrk="0" fontAlgn="base" hangingPunct="0">
        <a:lnSpc>
          <a:spcPct val="90000"/>
        </a:lnSpc>
        <a:spcBef>
          <a:spcPct val="0"/>
        </a:spcBef>
        <a:spcAft>
          <a:spcPct val="0"/>
        </a:spcAft>
        <a:defRPr sz="3000">
          <a:solidFill>
            <a:srgbClr val="000000"/>
          </a:solidFill>
          <a:latin typeface="Calibri" pitchFamily="34" charset="0"/>
        </a:defRPr>
      </a:lvl3pPr>
      <a:lvl4pPr algn="l" rtl="0" eaLnBrk="0" fontAlgn="base" hangingPunct="0">
        <a:lnSpc>
          <a:spcPct val="90000"/>
        </a:lnSpc>
        <a:spcBef>
          <a:spcPct val="0"/>
        </a:spcBef>
        <a:spcAft>
          <a:spcPct val="0"/>
        </a:spcAft>
        <a:defRPr sz="3000">
          <a:solidFill>
            <a:srgbClr val="000000"/>
          </a:solidFill>
          <a:latin typeface="Calibri" pitchFamily="34" charset="0"/>
        </a:defRPr>
      </a:lvl4pPr>
      <a:lvl5pPr algn="l" rtl="0" eaLnBrk="0" fontAlgn="base" hangingPunct="0">
        <a:lnSpc>
          <a:spcPct val="90000"/>
        </a:lnSpc>
        <a:spcBef>
          <a:spcPct val="0"/>
        </a:spcBef>
        <a:spcAft>
          <a:spcPct val="0"/>
        </a:spcAft>
        <a:defRPr sz="3000">
          <a:solidFill>
            <a:srgbClr val="000000"/>
          </a:solidFill>
          <a:latin typeface="Calibri" pitchFamily="34" charset="0"/>
        </a:defRPr>
      </a:lvl5pPr>
      <a:lvl6pPr marL="457200" algn="l" rtl="0" eaLnBrk="0" fontAlgn="base">
        <a:lnSpc>
          <a:spcPct val="90000"/>
        </a:lnSpc>
        <a:spcBef>
          <a:spcPct val="0"/>
        </a:spcBef>
        <a:spcAft>
          <a:spcPct val="0"/>
        </a:spcAft>
        <a:defRPr sz="4400">
          <a:solidFill>
            <a:srgbClr val="000000"/>
          </a:solidFill>
          <a:latin typeface="Calibri" pitchFamily="34" charset="0"/>
        </a:defRPr>
      </a:lvl6pPr>
      <a:lvl7pPr marL="914400" algn="l" rtl="0" eaLnBrk="0" fontAlgn="base">
        <a:lnSpc>
          <a:spcPct val="90000"/>
        </a:lnSpc>
        <a:spcBef>
          <a:spcPct val="0"/>
        </a:spcBef>
        <a:spcAft>
          <a:spcPct val="0"/>
        </a:spcAft>
        <a:defRPr sz="4400">
          <a:solidFill>
            <a:srgbClr val="000000"/>
          </a:solidFill>
          <a:latin typeface="Calibri" pitchFamily="34" charset="0"/>
        </a:defRPr>
      </a:lvl7pPr>
      <a:lvl8pPr marL="1371600" algn="l" rtl="0" eaLnBrk="0" fontAlgn="base">
        <a:lnSpc>
          <a:spcPct val="90000"/>
        </a:lnSpc>
        <a:spcBef>
          <a:spcPct val="0"/>
        </a:spcBef>
        <a:spcAft>
          <a:spcPct val="0"/>
        </a:spcAft>
        <a:defRPr sz="4400">
          <a:solidFill>
            <a:srgbClr val="000000"/>
          </a:solidFill>
          <a:latin typeface="Calibri" pitchFamily="34" charset="0"/>
        </a:defRPr>
      </a:lvl8pPr>
      <a:lvl9pPr marL="1828800" algn="l" rtl="0" eaLnBrk="0" fontAlgn="base">
        <a:lnSpc>
          <a:spcPct val="90000"/>
        </a:lnSpc>
        <a:spcBef>
          <a:spcPct val="0"/>
        </a:spcBef>
        <a:spcAft>
          <a:spcPct val="0"/>
        </a:spcAft>
        <a:defRPr sz="4400">
          <a:solidFill>
            <a:srgbClr val="000000"/>
          </a:solidFill>
          <a:latin typeface="Calibri"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pl-PL"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pl-PL"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pl-PL"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pl-PL"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pl-PL" kern="1200">
          <a:solidFill>
            <a:srgbClr val="000000"/>
          </a:solidFill>
          <a:latin typeface="Calibri"/>
        </a:defRPr>
      </a:lvl5pPr>
      <a:lvl6pPr marL="2514600" indent="-228600" algn="l" rtl="0" eaLnBrk="0" fontAlgn="base">
        <a:lnSpc>
          <a:spcPct val="90000"/>
        </a:lnSpc>
        <a:spcBef>
          <a:spcPts val="500"/>
        </a:spcBef>
        <a:spcAft>
          <a:spcPct val="0"/>
        </a:spcAft>
        <a:buSzPct val="100000"/>
        <a:buFont typeface="Arial" charset="0"/>
        <a:buChar char="•"/>
        <a:defRPr lang="pl-PL" kern="1200">
          <a:solidFill>
            <a:srgbClr val="000000"/>
          </a:solidFill>
          <a:latin typeface="Calibri"/>
        </a:defRPr>
      </a:lvl6pPr>
      <a:lvl7pPr marL="2971800" indent="-228600" algn="l" rtl="0" eaLnBrk="0" fontAlgn="base">
        <a:lnSpc>
          <a:spcPct val="90000"/>
        </a:lnSpc>
        <a:spcBef>
          <a:spcPts val="500"/>
        </a:spcBef>
        <a:spcAft>
          <a:spcPct val="0"/>
        </a:spcAft>
        <a:buSzPct val="100000"/>
        <a:buFont typeface="Arial" charset="0"/>
        <a:buChar char="•"/>
        <a:defRPr lang="pl-PL" kern="1200">
          <a:solidFill>
            <a:srgbClr val="000000"/>
          </a:solidFill>
          <a:latin typeface="Calibri"/>
        </a:defRPr>
      </a:lvl7pPr>
      <a:lvl8pPr marL="3429000" indent="-228600" algn="l" rtl="0" eaLnBrk="0" fontAlgn="base">
        <a:lnSpc>
          <a:spcPct val="90000"/>
        </a:lnSpc>
        <a:spcBef>
          <a:spcPts val="500"/>
        </a:spcBef>
        <a:spcAft>
          <a:spcPct val="0"/>
        </a:spcAft>
        <a:buSzPct val="100000"/>
        <a:buFont typeface="Arial" charset="0"/>
        <a:buChar char="•"/>
        <a:defRPr lang="pl-PL" kern="1200">
          <a:solidFill>
            <a:srgbClr val="000000"/>
          </a:solidFill>
          <a:latin typeface="Calibri"/>
        </a:defRPr>
      </a:lvl8pPr>
      <a:lvl9pPr marL="3886200" indent="-228600" algn="l" rtl="0" eaLnBrk="0" fontAlgn="base">
        <a:lnSpc>
          <a:spcPct val="90000"/>
        </a:lnSpc>
        <a:spcBef>
          <a:spcPts val="500"/>
        </a:spcBef>
        <a:spcAft>
          <a:spcPct val="0"/>
        </a:spcAft>
        <a:buSzPct val="100000"/>
        <a:buFont typeface="Arial" charset="0"/>
        <a:buChar char="•"/>
        <a:defRPr lang="pl-PL"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hyperlink" Target="http://www.funduszeeuropejskie.gov.pl/" TargetMode="External"/><Relationship Id="rId2" Type="http://schemas.openxmlformats.org/officeDocument/2006/relationships/hyperlink" Target="http://www.rpo.lubelskie.pl/wup" TargetMode="Externa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hyperlink" Target="mailto:punkt.konsultacyjny@wup.lublin.p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750" y="2133600"/>
            <a:ext cx="7886700" cy="2951163"/>
          </a:xfrm>
          <a:solidFill>
            <a:schemeClr val="tx2">
              <a:lumMod val="20000"/>
              <a:lumOff val="80000"/>
            </a:schemeClr>
          </a:solidFill>
          <a:ln w="28575">
            <a:solidFill>
              <a:schemeClr val="tx1"/>
            </a:solidFill>
            <a:prstDash val="dash"/>
          </a:ln>
        </p:spPr>
        <p:txBody>
          <a:bodyPr anchor="ctr"/>
          <a:lstStyle/>
          <a:p>
            <a:pPr algn="ctr">
              <a:defRPr/>
            </a:pPr>
            <a:r>
              <a:rPr sz="3200" b="1" dirty="0" smtClean="0"/>
              <a:t>Dotychczasowe efekty wdrażania RPO WL </a:t>
            </a:r>
            <a:br>
              <a:rPr sz="3200" b="1" dirty="0" smtClean="0"/>
            </a:br>
            <a:r>
              <a:rPr sz="3200" b="1" dirty="0" smtClean="0"/>
              <a:t>z uwzględnieniem zasady równości szans</a:t>
            </a:r>
            <a:br>
              <a:rPr sz="3200" b="1" dirty="0" smtClean="0"/>
            </a:br>
            <a:r>
              <a:rPr sz="3200" b="1" dirty="0" smtClean="0"/>
              <a:t> i niedyskryminacji</a:t>
            </a:r>
            <a:br>
              <a:rPr sz="3200" b="1" dirty="0" smtClean="0"/>
            </a:br>
            <a:r>
              <a:rPr sz="3200" b="1" dirty="0" smtClean="0"/>
              <a:t/>
            </a:r>
            <a:br>
              <a:rPr sz="3200" b="1" dirty="0" smtClean="0"/>
            </a:br>
            <a:endParaRPr sz="3200" b="1" dirty="0"/>
          </a:p>
        </p:txBody>
      </p:sp>
      <p:sp>
        <p:nvSpPr>
          <p:cNvPr id="4099" name="Symbol zastępczy numeru slajdu 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fld id="{D9BD3EA6-3A87-49B1-AF96-C0D7C6A968BB}" type="slidenum">
              <a:rPr lang="pl-PL" altLang="pl-PL" sz="1200">
                <a:solidFill>
                  <a:srgbClr val="898989"/>
                </a:solidFill>
              </a:rPr>
              <a:pPr>
                <a:lnSpc>
                  <a:spcPct val="100000"/>
                </a:lnSpc>
                <a:spcBef>
                  <a:spcPct val="0"/>
                </a:spcBef>
                <a:buSzTx/>
                <a:buFontTx/>
                <a:buNone/>
              </a:pPr>
              <a:t>1</a:t>
            </a:fld>
            <a:endParaRPr lang="pl-PL" altLang="pl-PL" sz="1200">
              <a:solidFill>
                <a:srgbClr val="898989"/>
              </a:solidFill>
            </a:endParaRPr>
          </a:p>
        </p:txBody>
      </p:sp>
      <p:sp>
        <p:nvSpPr>
          <p:cNvPr id="4100" name="Symbol zastępczy zawartości 2"/>
          <p:cNvSpPr txBox="1">
            <a:spLocks noGrp="1"/>
          </p:cNvSpPr>
          <p:nvPr>
            <p:ph sz="half" idx="2"/>
          </p:nvPr>
        </p:nvSpPr>
        <p:spPr>
          <a:xfrm flipH="1">
            <a:off x="4498975" y="6143625"/>
            <a:ext cx="46038" cy="46038"/>
          </a:xfrm>
        </p:spPr>
        <p:txBody>
          <a:bodyPr/>
          <a:lstStyle/>
          <a:p>
            <a:endParaRPr altLang="pl-PL" smtClean="0">
              <a:latin typeface="Calibri" panose="020F0502020204030204" pitchFamily="34" charset="0"/>
            </a:endParaRPr>
          </a:p>
        </p:txBody>
      </p:sp>
    </p:spTree>
  </p:cSld>
  <p:clrMapOvr>
    <a:masterClrMapping/>
  </p:clrMapOvr>
  <p:transition spd="slow">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827088" y="1844675"/>
            <a:ext cx="7705725" cy="2524125"/>
          </a:xfrm>
          <a:prstGeom prst="rect">
            <a:avLst/>
          </a:prstGeom>
          <a:noFill/>
        </p:spPr>
        <p:txBody>
          <a:bodyPr>
            <a:spAutoFit/>
          </a:bodyPr>
          <a:lstStyle/>
          <a:p>
            <a:pPr>
              <a:defRPr/>
            </a:pPr>
            <a:r>
              <a:rPr lang="pl-PL" sz="2000" dirty="0"/>
              <a:t>Należy pamiętać o zapewnieniu jego dostępności dla osób z niepełnosprawnościami:</a:t>
            </a:r>
          </a:p>
          <a:p>
            <a:pPr>
              <a:defRPr/>
            </a:pPr>
            <a:endParaRPr lang="pl-PL" sz="2000" dirty="0"/>
          </a:p>
          <a:p>
            <a:pPr marL="285750" indent="-285750">
              <a:buFontTx/>
              <a:buBlip>
                <a:blip r:embed="rId2"/>
              </a:buBlip>
              <a:defRPr/>
            </a:pPr>
            <a:r>
              <a:rPr lang="pl-PL" sz="2000" dirty="0"/>
              <a:t>na etapie planowania projektów – charakterystyka grupy docelowej, analiza potrzeb, planowanie zadań, określenie celów, wrażliwy budżet,</a:t>
            </a:r>
          </a:p>
          <a:p>
            <a:pPr marL="285750" indent="-285750">
              <a:buFontTx/>
              <a:buBlip>
                <a:blip r:embed="rId2"/>
              </a:buBlip>
              <a:defRPr/>
            </a:pPr>
            <a:r>
              <a:rPr lang="pl-PL" sz="2000" dirty="0"/>
              <a:t>na etapie realizacji projektu – rekrutacji, informacji i promocji, działania/usługi, produkty.</a:t>
            </a:r>
          </a:p>
          <a:p>
            <a:pPr>
              <a:defRPr/>
            </a:pPr>
            <a:endParaRPr lang="pl-PL" dirty="0"/>
          </a:p>
        </p:txBody>
      </p:sp>
      <p:sp>
        <p:nvSpPr>
          <p:cNvPr id="13315" name="Symbol zastępczy numeru slajdu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fld id="{383A83AE-DADC-472E-83F6-BFEE512F9F6B}" type="slidenum">
              <a:rPr lang="pl-PL" altLang="pl-PL" sz="1200">
                <a:solidFill>
                  <a:srgbClr val="898989"/>
                </a:solidFill>
              </a:rPr>
              <a:pPr>
                <a:lnSpc>
                  <a:spcPct val="100000"/>
                </a:lnSpc>
                <a:spcBef>
                  <a:spcPct val="0"/>
                </a:spcBef>
                <a:buSzTx/>
                <a:buFontTx/>
                <a:buNone/>
              </a:pPr>
              <a:t>10</a:t>
            </a:fld>
            <a:endParaRPr lang="pl-PL" altLang="pl-PL" sz="1200">
              <a:solidFill>
                <a:srgbClr val="898989"/>
              </a:solidFill>
            </a:endParaRPr>
          </a:p>
        </p:txBody>
      </p:sp>
    </p:spTree>
  </p:cSld>
  <p:clrMapOvr>
    <a:masterClrMapping/>
  </p:clrMapOvr>
  <p:transition spd="slow">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ole tekstowe 3"/>
          <p:cNvSpPr txBox="1">
            <a:spLocks noChangeArrowheads="1"/>
          </p:cNvSpPr>
          <p:nvPr/>
        </p:nvSpPr>
        <p:spPr bwMode="auto">
          <a:xfrm>
            <a:off x="900113" y="2276475"/>
            <a:ext cx="7488237"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gn="just">
              <a:lnSpc>
                <a:spcPct val="100000"/>
              </a:lnSpc>
              <a:spcBef>
                <a:spcPct val="0"/>
              </a:spcBef>
              <a:buSzTx/>
              <a:buFontTx/>
              <a:buNone/>
            </a:pPr>
            <a:r>
              <a:rPr lang="pl-PL" altLang="pl-PL" sz="2000">
                <a:solidFill>
                  <a:schemeClr val="tx1"/>
                </a:solidFill>
              </a:rPr>
              <a:t>Przy opisie grupy docelowej należy zdiagnozować bariery utrudniające lub uniemożliwiające udział w projekcie osobom </a:t>
            </a:r>
            <a:br>
              <a:rPr lang="pl-PL" altLang="pl-PL" sz="2000">
                <a:solidFill>
                  <a:schemeClr val="tx1"/>
                </a:solidFill>
              </a:rPr>
            </a:br>
            <a:r>
              <a:rPr lang="pl-PL" altLang="pl-PL" sz="2000">
                <a:solidFill>
                  <a:schemeClr val="tx1"/>
                </a:solidFill>
              </a:rPr>
              <a:t>z niepełnosprawnościami. Warto też zwrócić uwagę na specyficzne potrzeby osób z niepełnosprawnością.</a:t>
            </a:r>
          </a:p>
          <a:p>
            <a:pPr algn="just">
              <a:lnSpc>
                <a:spcPct val="100000"/>
              </a:lnSpc>
              <a:spcBef>
                <a:spcPct val="0"/>
              </a:spcBef>
              <a:buSzTx/>
              <a:buFontTx/>
              <a:buNone/>
            </a:pPr>
            <a:endParaRPr lang="pl-PL" altLang="pl-PL" sz="2000">
              <a:solidFill>
                <a:schemeClr val="tx1"/>
              </a:solidFill>
            </a:endParaRPr>
          </a:p>
          <a:p>
            <a:pPr algn="just">
              <a:lnSpc>
                <a:spcPct val="100000"/>
              </a:lnSpc>
              <a:spcBef>
                <a:spcPct val="0"/>
              </a:spcBef>
              <a:buSzTx/>
              <a:buFontTx/>
              <a:buNone/>
            </a:pPr>
            <a:r>
              <a:rPr lang="pl-PL" altLang="pl-PL" sz="2000">
                <a:solidFill>
                  <a:schemeClr val="tx1"/>
                </a:solidFill>
              </a:rPr>
              <a:t>Jeśli projekt jest dedykowany lub zakłada udział osób </a:t>
            </a:r>
            <a:br>
              <a:rPr lang="pl-PL" altLang="pl-PL" sz="2000">
                <a:solidFill>
                  <a:schemeClr val="tx1"/>
                </a:solidFill>
              </a:rPr>
            </a:br>
            <a:r>
              <a:rPr lang="pl-PL" altLang="pl-PL" sz="2000">
                <a:solidFill>
                  <a:schemeClr val="tx1"/>
                </a:solidFill>
              </a:rPr>
              <a:t>z niepełnosprawnościami należy pamiętać, że różnorodność w obrębie niepełnosprawności implikuje wielość typów potrzeb osób </a:t>
            </a:r>
            <a:br>
              <a:rPr lang="pl-PL" altLang="pl-PL" sz="2000">
                <a:solidFill>
                  <a:schemeClr val="tx1"/>
                </a:solidFill>
              </a:rPr>
            </a:br>
            <a:r>
              <a:rPr lang="pl-PL" altLang="pl-PL" sz="2000">
                <a:solidFill>
                  <a:schemeClr val="tx1"/>
                </a:solidFill>
              </a:rPr>
              <a:t>z niepełnosprawnościami. </a:t>
            </a:r>
          </a:p>
          <a:p>
            <a:pPr algn="just">
              <a:lnSpc>
                <a:spcPct val="100000"/>
              </a:lnSpc>
              <a:spcBef>
                <a:spcPct val="0"/>
              </a:spcBef>
              <a:buSzTx/>
              <a:buFontTx/>
              <a:buNone/>
            </a:pPr>
            <a:endParaRPr lang="pl-PL" altLang="pl-PL" sz="2000">
              <a:solidFill>
                <a:schemeClr val="tx1"/>
              </a:solidFill>
            </a:endParaRPr>
          </a:p>
          <a:p>
            <a:pPr>
              <a:lnSpc>
                <a:spcPct val="100000"/>
              </a:lnSpc>
              <a:spcBef>
                <a:spcPct val="0"/>
              </a:spcBef>
              <a:buSzTx/>
              <a:buFontTx/>
              <a:buNone/>
            </a:pPr>
            <a:endParaRPr lang="pl-PL" altLang="pl-PL" sz="2000">
              <a:solidFill>
                <a:schemeClr val="tx1"/>
              </a:solidFill>
            </a:endParaRPr>
          </a:p>
        </p:txBody>
      </p:sp>
      <p:sp>
        <p:nvSpPr>
          <p:cNvPr id="14339" name="pole tekstowe 1"/>
          <p:cNvSpPr txBox="1">
            <a:spLocks noChangeArrowheads="1"/>
          </p:cNvSpPr>
          <p:nvPr/>
        </p:nvSpPr>
        <p:spPr bwMode="auto">
          <a:xfrm>
            <a:off x="900113" y="1268413"/>
            <a:ext cx="71278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gn="ctr">
              <a:lnSpc>
                <a:spcPct val="100000"/>
              </a:lnSpc>
              <a:spcBef>
                <a:spcPct val="0"/>
              </a:spcBef>
              <a:buSzTx/>
              <a:buFontTx/>
              <a:buNone/>
            </a:pPr>
            <a:r>
              <a:rPr lang="pl-PL" altLang="pl-PL" sz="3600">
                <a:solidFill>
                  <a:schemeClr val="tx1"/>
                </a:solidFill>
              </a:rPr>
              <a:t>Grupa docelowa</a:t>
            </a:r>
          </a:p>
        </p:txBody>
      </p:sp>
      <p:sp>
        <p:nvSpPr>
          <p:cNvPr id="14340" name="Symbol zastępczy numeru slajdu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fld id="{B6623D84-066E-4154-B0FE-38372AAC78F3}" type="slidenum">
              <a:rPr lang="pl-PL" altLang="pl-PL" sz="1200">
                <a:solidFill>
                  <a:srgbClr val="898989"/>
                </a:solidFill>
              </a:rPr>
              <a:pPr>
                <a:lnSpc>
                  <a:spcPct val="100000"/>
                </a:lnSpc>
                <a:spcBef>
                  <a:spcPct val="0"/>
                </a:spcBef>
                <a:buSzTx/>
                <a:buFontTx/>
                <a:buNone/>
              </a:pPr>
              <a:t>11</a:t>
            </a:fld>
            <a:endParaRPr lang="pl-PL" altLang="pl-PL" sz="1200">
              <a:solidFill>
                <a:srgbClr val="898989"/>
              </a:solidFill>
            </a:endParaRPr>
          </a:p>
        </p:txBody>
      </p:sp>
    </p:spTree>
  </p:cSld>
  <p:clrMapOvr>
    <a:masterClrMapping/>
  </p:clrMapOvr>
  <p:transition spd="slow">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288" y="1628775"/>
            <a:ext cx="8280400" cy="4678363"/>
          </a:xfrm>
          <a:prstGeom prst="rect">
            <a:avLst/>
          </a:prstGeom>
          <a:noFill/>
        </p:spPr>
        <p:txBody>
          <a:bodyPr>
            <a:spAutoFit/>
          </a:bodyPr>
          <a:lstStyle/>
          <a:p>
            <a:pPr algn="just">
              <a:defRPr/>
            </a:pPr>
            <a:endParaRPr lang="pl-PL" dirty="0"/>
          </a:p>
          <a:p>
            <a:pPr algn="just">
              <a:defRPr/>
            </a:pPr>
            <a:r>
              <a:rPr lang="pl-PL" sz="2000" dirty="0"/>
              <a:t>Barierami utrudniającymi dostęp do projektu mogą być: </a:t>
            </a:r>
          </a:p>
          <a:p>
            <a:pPr marL="285750" indent="-285750" algn="just">
              <a:buFontTx/>
              <a:buBlip>
                <a:blip r:embed="rId2"/>
              </a:buBlip>
              <a:defRPr/>
            </a:pPr>
            <a:r>
              <a:rPr lang="pl-PL" sz="2000" dirty="0"/>
              <a:t>brak świadomości na temat potrzeb osób z różnymi rodzajami niepełnosprawności (inne potrzeby mają osoby z niepełnosprawnością motoryczną, inne osoby niewidome czy niesłyszące, a jeszcze inne osoby </a:t>
            </a:r>
            <a:br>
              <a:rPr lang="pl-PL" sz="2000" dirty="0"/>
            </a:br>
            <a:r>
              <a:rPr lang="pl-PL" sz="2000" dirty="0"/>
              <a:t>z niepełnosprawnością intelektualną), </a:t>
            </a:r>
          </a:p>
          <a:p>
            <a:pPr marL="285750" indent="-285750" algn="just">
              <a:buFontTx/>
              <a:buBlip>
                <a:blip r:embed="rId2"/>
              </a:buBlip>
              <a:defRPr/>
            </a:pPr>
            <a:r>
              <a:rPr lang="pl-PL" sz="2000" dirty="0"/>
              <a:t>brak dostępności, w szczególności do transportu, przestrzeni publicznej </a:t>
            </a:r>
            <a:br>
              <a:rPr lang="pl-PL" sz="2000" dirty="0"/>
            </a:br>
            <a:r>
              <a:rPr lang="pl-PL" sz="2000" dirty="0"/>
              <a:t>i budynków (np. brak podjazdów, wind, sygnalizacji dźwiękowej dla osób niewidzących itp.), </a:t>
            </a:r>
          </a:p>
          <a:p>
            <a:pPr marL="285750" indent="-285750" algn="just">
              <a:buFontTx/>
              <a:buBlip>
                <a:blip r:embed="rId2"/>
              </a:buBlip>
              <a:defRPr/>
            </a:pPr>
            <a:r>
              <a:rPr lang="pl-PL" sz="2000" dirty="0"/>
              <a:t>brak dostępności materiałów dydaktycznych, zasobów cyfrowych (np. strony internetowe i usługi internetowe np. e-learning niedostosowane do potrzeb osób niewidzących i niedowidzących), niektórych środków masowego przekazu przez konkretne grupy osób </a:t>
            </a:r>
            <a:br>
              <a:rPr lang="pl-PL" sz="2000" dirty="0"/>
            </a:br>
            <a:r>
              <a:rPr lang="pl-PL" sz="2000" dirty="0"/>
              <a:t>z niepełnosprawnościami (np. radio dla osób niesłyszących). </a:t>
            </a:r>
          </a:p>
          <a:p>
            <a:pPr>
              <a:defRPr/>
            </a:pPr>
            <a:endParaRPr lang="pl-PL" sz="2000" dirty="0"/>
          </a:p>
        </p:txBody>
      </p:sp>
      <p:sp>
        <p:nvSpPr>
          <p:cNvPr id="15363" name="pole tekstowe 2"/>
          <p:cNvSpPr txBox="1">
            <a:spLocks noChangeArrowheads="1"/>
          </p:cNvSpPr>
          <p:nvPr/>
        </p:nvSpPr>
        <p:spPr bwMode="auto">
          <a:xfrm>
            <a:off x="468313" y="981075"/>
            <a:ext cx="8135937"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gn="ctr">
              <a:lnSpc>
                <a:spcPct val="100000"/>
              </a:lnSpc>
              <a:spcBef>
                <a:spcPct val="0"/>
              </a:spcBef>
              <a:buSzTx/>
              <a:buFontTx/>
              <a:buNone/>
            </a:pPr>
            <a:r>
              <a:rPr lang="pl-PL" altLang="pl-PL" sz="3200">
                <a:solidFill>
                  <a:schemeClr val="tx1"/>
                </a:solidFill>
              </a:rPr>
              <a:t>Analiza barier i specyficznych potrzeb</a:t>
            </a:r>
          </a:p>
          <a:p>
            <a:pPr>
              <a:lnSpc>
                <a:spcPct val="100000"/>
              </a:lnSpc>
              <a:spcBef>
                <a:spcPct val="0"/>
              </a:spcBef>
              <a:buSzTx/>
              <a:buFontTx/>
              <a:buNone/>
            </a:pPr>
            <a:endParaRPr lang="pl-PL" altLang="pl-PL" sz="1800">
              <a:solidFill>
                <a:schemeClr val="tx1"/>
              </a:solidFill>
            </a:endParaRPr>
          </a:p>
        </p:txBody>
      </p:sp>
      <p:sp>
        <p:nvSpPr>
          <p:cNvPr id="15364" name="Symbol zastępczy numeru slajdu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fld id="{2D00283D-A32B-4A11-819C-DC8F894D60A2}" type="slidenum">
              <a:rPr lang="pl-PL" altLang="pl-PL" sz="1200">
                <a:solidFill>
                  <a:srgbClr val="898989"/>
                </a:solidFill>
              </a:rPr>
              <a:pPr>
                <a:lnSpc>
                  <a:spcPct val="100000"/>
                </a:lnSpc>
                <a:spcBef>
                  <a:spcPct val="0"/>
                </a:spcBef>
                <a:buSzTx/>
                <a:buFontTx/>
                <a:buNone/>
              </a:pPr>
              <a:t>12</a:t>
            </a:fld>
            <a:endParaRPr lang="pl-PL" altLang="pl-PL" sz="1200">
              <a:solidFill>
                <a:srgbClr val="898989"/>
              </a:solidFill>
            </a:endParaRPr>
          </a:p>
        </p:txBody>
      </p:sp>
    </p:spTree>
  </p:cSld>
  <p:clrMapOvr>
    <a:masterClrMapping/>
  </p:clrMapOvr>
  <p:transition spd="slow">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pole tekstowe 1"/>
          <p:cNvSpPr txBox="1">
            <a:spLocks noChangeArrowheads="1"/>
          </p:cNvSpPr>
          <p:nvPr/>
        </p:nvSpPr>
        <p:spPr bwMode="auto">
          <a:xfrm>
            <a:off x="1908175" y="1125538"/>
            <a:ext cx="53276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gn="ctr">
              <a:lnSpc>
                <a:spcPct val="100000"/>
              </a:lnSpc>
              <a:spcBef>
                <a:spcPct val="0"/>
              </a:spcBef>
              <a:buSzTx/>
              <a:buFontTx/>
              <a:buNone/>
            </a:pPr>
            <a:r>
              <a:rPr lang="pl-PL" altLang="pl-PL">
                <a:solidFill>
                  <a:schemeClr val="tx1"/>
                </a:solidFill>
              </a:rPr>
              <a:t>Rekrutacja - realizacja</a:t>
            </a:r>
          </a:p>
        </p:txBody>
      </p:sp>
      <p:sp>
        <p:nvSpPr>
          <p:cNvPr id="3" name="pole tekstowe 2"/>
          <p:cNvSpPr txBox="1"/>
          <p:nvPr/>
        </p:nvSpPr>
        <p:spPr>
          <a:xfrm>
            <a:off x="684213" y="1557338"/>
            <a:ext cx="7920037" cy="4498975"/>
          </a:xfrm>
          <a:prstGeom prst="rect">
            <a:avLst/>
          </a:prstGeom>
          <a:noFill/>
        </p:spPr>
        <p:txBody>
          <a:bodyPr>
            <a:spAutoFit/>
          </a:bodyPr>
          <a:lstStyle/>
          <a:p>
            <a:pPr algn="just">
              <a:lnSpc>
                <a:spcPct val="120000"/>
              </a:lnSpc>
              <a:defRPr/>
            </a:pPr>
            <a:endParaRPr lang="pl-PL" sz="2000" dirty="0"/>
          </a:p>
          <a:p>
            <a:pPr marL="285750" indent="-285750" algn="just">
              <a:lnSpc>
                <a:spcPct val="120000"/>
              </a:lnSpc>
              <a:buFontTx/>
              <a:buBlip>
                <a:blip r:embed="rId2"/>
              </a:buBlip>
              <a:defRPr/>
            </a:pPr>
            <a:r>
              <a:rPr lang="pl-PL" sz="2000" dirty="0"/>
              <a:t>Rekrutacja uczestników projektu powinna zostać przeprowadzona </a:t>
            </a:r>
            <a:br>
              <a:rPr lang="pl-PL" sz="2000" dirty="0"/>
            </a:br>
            <a:r>
              <a:rPr lang="pl-PL" sz="2000" dirty="0"/>
              <a:t>w sposób umożliwiający wzięcie udziału w projekcie każdej zainteresowanej osobie.</a:t>
            </a:r>
          </a:p>
          <a:p>
            <a:pPr marL="285750" indent="-285750">
              <a:lnSpc>
                <a:spcPct val="120000"/>
              </a:lnSpc>
              <a:buFontTx/>
              <a:buBlip>
                <a:blip r:embed="rId2"/>
              </a:buBlip>
              <a:defRPr/>
            </a:pPr>
            <a:r>
              <a:rPr lang="pl-PL" sz="2000" dirty="0"/>
              <a:t>Informacja o rekrutacji- zapewnienie dostępnego przekazu, odpowiednie zaprojektowanie materiałów informacyjno-promocyjnych, dostępność treści zamieszczanych w Internecie</a:t>
            </a:r>
          </a:p>
          <a:p>
            <a:pPr marL="285750" indent="-285750">
              <a:lnSpc>
                <a:spcPct val="120000"/>
              </a:lnSpc>
              <a:buFontTx/>
              <a:buBlip>
                <a:blip r:embed="rId2"/>
              </a:buBlip>
              <a:defRPr/>
            </a:pPr>
            <a:r>
              <a:rPr lang="pl-PL" sz="2000" dirty="0"/>
              <a:t>Wiadomości o projekcie powinny być zamieszczane na stronach/portalach internetowych, z których korzystają osoby </a:t>
            </a:r>
            <a:br>
              <a:rPr lang="pl-PL" sz="2000" dirty="0"/>
            </a:br>
            <a:r>
              <a:rPr lang="pl-PL" sz="2000" dirty="0"/>
              <a:t>z niepełnosprawnościami.</a:t>
            </a:r>
          </a:p>
          <a:p>
            <a:pPr marL="285750" indent="-285750">
              <a:lnSpc>
                <a:spcPct val="120000"/>
              </a:lnSpc>
              <a:buFontTx/>
              <a:buBlip>
                <a:blip r:embed="rId2"/>
              </a:buBlip>
              <a:defRPr/>
            </a:pPr>
            <a:r>
              <a:rPr lang="pl-PL" sz="2000" dirty="0"/>
              <a:t>Zagwarantowanie dostępności spotkań rekrutacyjnych.</a:t>
            </a:r>
          </a:p>
          <a:p>
            <a:pPr marL="285750" indent="-285750">
              <a:lnSpc>
                <a:spcPct val="120000"/>
              </a:lnSpc>
              <a:buFontTx/>
              <a:buBlip>
                <a:blip r:embed="rId2"/>
              </a:buBlip>
              <a:defRPr/>
            </a:pPr>
            <a:r>
              <a:rPr lang="pl-PL" sz="2000" dirty="0"/>
              <a:t>Dostępność formularzy zgłoszeniowych.</a:t>
            </a:r>
          </a:p>
        </p:txBody>
      </p:sp>
      <p:sp>
        <p:nvSpPr>
          <p:cNvPr id="16388" name="Symbol zastępczy numeru slajdu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fld id="{0E64AEB3-3F48-43CB-A98B-03F239F179AA}" type="slidenum">
              <a:rPr lang="pl-PL" altLang="pl-PL" sz="1200">
                <a:solidFill>
                  <a:srgbClr val="898989"/>
                </a:solidFill>
              </a:rPr>
              <a:pPr>
                <a:lnSpc>
                  <a:spcPct val="100000"/>
                </a:lnSpc>
                <a:spcBef>
                  <a:spcPct val="0"/>
                </a:spcBef>
                <a:buSzTx/>
                <a:buFontTx/>
                <a:buNone/>
              </a:pPr>
              <a:t>13</a:t>
            </a:fld>
            <a:endParaRPr lang="pl-PL" altLang="pl-PL" sz="1200">
              <a:solidFill>
                <a:srgbClr val="898989"/>
              </a:solidFill>
            </a:endParaRPr>
          </a:p>
        </p:txBody>
      </p:sp>
    </p:spTree>
  </p:cSld>
  <p:clrMapOvr>
    <a:masterClrMapping/>
  </p:clrMapOvr>
  <p:transition spd="slow">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pole tekstowe 1"/>
          <p:cNvSpPr txBox="1">
            <a:spLocks noChangeArrowheads="1"/>
          </p:cNvSpPr>
          <p:nvPr/>
        </p:nvSpPr>
        <p:spPr bwMode="auto">
          <a:xfrm>
            <a:off x="1979613" y="836613"/>
            <a:ext cx="50403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gn="ctr">
              <a:lnSpc>
                <a:spcPct val="100000"/>
              </a:lnSpc>
              <a:spcBef>
                <a:spcPct val="0"/>
              </a:spcBef>
              <a:buSzTx/>
              <a:buFontTx/>
              <a:buNone/>
            </a:pPr>
            <a:r>
              <a:rPr lang="pl-PL" altLang="pl-PL" sz="3600">
                <a:solidFill>
                  <a:schemeClr val="tx1"/>
                </a:solidFill>
              </a:rPr>
              <a:t>Opis zadań i produkty</a:t>
            </a:r>
          </a:p>
        </p:txBody>
      </p:sp>
      <p:sp>
        <p:nvSpPr>
          <p:cNvPr id="17411" name="pole tekstowe 2"/>
          <p:cNvSpPr txBox="1">
            <a:spLocks noChangeArrowheads="1"/>
          </p:cNvSpPr>
          <p:nvPr/>
        </p:nvSpPr>
        <p:spPr bwMode="auto">
          <a:xfrm>
            <a:off x="684213" y="1700213"/>
            <a:ext cx="7991475"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Blip>
                <a:blip r:embed="rId2"/>
              </a:buBlip>
            </a:pPr>
            <a:r>
              <a:rPr lang="pl-PL" altLang="pl-PL" sz="1800">
                <a:solidFill>
                  <a:schemeClr val="tx1"/>
                </a:solidFill>
              </a:rPr>
              <a:t>Zaplanowanie działań niwelujących nierówności ze względu na niepełnosprawność.</a:t>
            </a:r>
          </a:p>
          <a:p>
            <a:pPr>
              <a:lnSpc>
                <a:spcPct val="100000"/>
              </a:lnSpc>
              <a:spcBef>
                <a:spcPct val="0"/>
              </a:spcBef>
              <a:buSzTx/>
              <a:buFontTx/>
              <a:buBlip>
                <a:blip r:embed="rId2"/>
              </a:buBlip>
            </a:pPr>
            <a:endParaRPr lang="pl-PL" altLang="pl-PL" sz="1800">
              <a:solidFill>
                <a:schemeClr val="tx1"/>
              </a:solidFill>
            </a:endParaRPr>
          </a:p>
          <a:p>
            <a:pPr algn="just">
              <a:lnSpc>
                <a:spcPct val="100000"/>
              </a:lnSpc>
              <a:spcBef>
                <a:spcPct val="0"/>
              </a:spcBef>
              <a:buSzTx/>
              <a:buFontTx/>
              <a:buBlip>
                <a:blip r:embed="rId2"/>
              </a:buBlip>
            </a:pPr>
            <a:r>
              <a:rPr lang="pl-PL" altLang="pl-PL" sz="1800">
                <a:solidFill>
                  <a:schemeClr val="tx1"/>
                </a:solidFill>
              </a:rPr>
              <a:t>Działania zindywidualizowane – zróżnicowany sposób świadczenia wsparcia, umożliwiający dostosowanie go do indywidualnych potrzeb i możliwości uczestników projektu – działania wynikające z przeprowadzonej analizy.</a:t>
            </a:r>
          </a:p>
          <a:p>
            <a:pPr algn="just">
              <a:lnSpc>
                <a:spcPct val="100000"/>
              </a:lnSpc>
              <a:spcBef>
                <a:spcPct val="0"/>
              </a:spcBef>
              <a:buSzTx/>
              <a:buFontTx/>
              <a:buBlip>
                <a:blip r:embed="rId2"/>
              </a:buBlip>
            </a:pPr>
            <a:endParaRPr lang="pl-PL" altLang="pl-PL" sz="1800">
              <a:solidFill>
                <a:schemeClr val="tx1"/>
              </a:solidFill>
            </a:endParaRPr>
          </a:p>
          <a:p>
            <a:pPr algn="just">
              <a:lnSpc>
                <a:spcPct val="100000"/>
              </a:lnSpc>
              <a:spcBef>
                <a:spcPct val="0"/>
              </a:spcBef>
              <a:buSzTx/>
              <a:buFontTx/>
              <a:buBlip>
                <a:blip r:embed="rId2"/>
              </a:buBlip>
            </a:pPr>
            <a:r>
              <a:rPr lang="pl-PL" altLang="pl-PL" sz="1800">
                <a:solidFill>
                  <a:schemeClr val="tx1"/>
                </a:solidFill>
              </a:rPr>
              <a:t>Działania powinny uwzględniać sposób świadczenia wsparcia umożliwiający pokonywanie barier dostępności.</a:t>
            </a:r>
          </a:p>
          <a:p>
            <a:pPr algn="just">
              <a:lnSpc>
                <a:spcPct val="100000"/>
              </a:lnSpc>
              <a:spcBef>
                <a:spcPct val="0"/>
              </a:spcBef>
              <a:buSzTx/>
              <a:buFontTx/>
              <a:buBlip>
                <a:blip r:embed="rId2"/>
              </a:buBlip>
            </a:pPr>
            <a:endParaRPr lang="pl-PL" altLang="pl-PL" sz="1800">
              <a:solidFill>
                <a:schemeClr val="tx1"/>
              </a:solidFill>
            </a:endParaRPr>
          </a:p>
          <a:p>
            <a:pPr algn="just">
              <a:lnSpc>
                <a:spcPct val="100000"/>
              </a:lnSpc>
              <a:spcBef>
                <a:spcPct val="0"/>
              </a:spcBef>
              <a:buSzTx/>
              <a:buFontTx/>
              <a:buBlip>
                <a:blip r:embed="rId2"/>
              </a:buBlip>
            </a:pPr>
            <a:r>
              <a:rPr lang="pl-PL" altLang="pl-PL" sz="1800">
                <a:solidFill>
                  <a:schemeClr val="tx1"/>
                </a:solidFill>
              </a:rPr>
              <a:t>Działania powinny zakładać kompleksowość wsparcia, umożliwiający osobom </a:t>
            </a:r>
            <a:br>
              <a:rPr lang="pl-PL" altLang="pl-PL" sz="1800">
                <a:solidFill>
                  <a:schemeClr val="tx1"/>
                </a:solidFill>
              </a:rPr>
            </a:br>
            <a:r>
              <a:rPr lang="pl-PL" altLang="pl-PL" sz="1800">
                <a:solidFill>
                  <a:schemeClr val="tx1"/>
                </a:solidFill>
              </a:rPr>
              <a:t>z niepełnosprawnościami nabycie umiejętności i kwalifikacji niezbędnych do poprawy ich sytuacji.</a:t>
            </a:r>
          </a:p>
          <a:p>
            <a:pPr>
              <a:lnSpc>
                <a:spcPct val="100000"/>
              </a:lnSpc>
              <a:spcBef>
                <a:spcPct val="0"/>
              </a:spcBef>
              <a:buSzTx/>
              <a:buFontTx/>
              <a:buBlip>
                <a:blip r:embed="rId2"/>
              </a:buBlip>
            </a:pPr>
            <a:endParaRPr lang="pl-PL" altLang="pl-PL" sz="1800">
              <a:solidFill>
                <a:schemeClr val="tx1"/>
              </a:solidFill>
            </a:endParaRPr>
          </a:p>
        </p:txBody>
      </p:sp>
      <p:sp>
        <p:nvSpPr>
          <p:cNvPr id="17412" name="Symbol zastępczy numeru slajdu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fld id="{42A6133B-A1DB-48B7-B5EE-23860D82C826}" type="slidenum">
              <a:rPr lang="pl-PL" altLang="pl-PL" sz="1200">
                <a:solidFill>
                  <a:srgbClr val="898989"/>
                </a:solidFill>
              </a:rPr>
              <a:pPr>
                <a:lnSpc>
                  <a:spcPct val="100000"/>
                </a:lnSpc>
                <a:spcBef>
                  <a:spcPct val="0"/>
                </a:spcBef>
                <a:buSzTx/>
                <a:buFontTx/>
                <a:buNone/>
              </a:pPr>
              <a:t>14</a:t>
            </a:fld>
            <a:endParaRPr lang="pl-PL" altLang="pl-PL" sz="1200">
              <a:solidFill>
                <a:srgbClr val="898989"/>
              </a:solidFill>
            </a:endParaRPr>
          </a:p>
        </p:txBody>
      </p:sp>
    </p:spTree>
  </p:cSld>
  <p:clrMapOvr>
    <a:masterClrMapping/>
  </p:clrMapOvr>
  <p:transition spd="slow">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pole tekstowe 1"/>
          <p:cNvSpPr txBox="1">
            <a:spLocks noChangeArrowheads="1"/>
          </p:cNvSpPr>
          <p:nvPr/>
        </p:nvSpPr>
        <p:spPr bwMode="auto">
          <a:xfrm>
            <a:off x="1692275" y="1268413"/>
            <a:ext cx="56880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gn="ctr">
              <a:lnSpc>
                <a:spcPct val="100000"/>
              </a:lnSpc>
              <a:spcBef>
                <a:spcPct val="0"/>
              </a:spcBef>
              <a:buSzTx/>
              <a:buFontTx/>
              <a:buNone/>
            </a:pPr>
            <a:r>
              <a:rPr lang="pl-PL" altLang="pl-PL" sz="3600">
                <a:solidFill>
                  <a:schemeClr val="tx1"/>
                </a:solidFill>
              </a:rPr>
              <a:t>Wrażliwy budżet</a:t>
            </a:r>
          </a:p>
        </p:txBody>
      </p:sp>
      <p:sp>
        <p:nvSpPr>
          <p:cNvPr id="18435" name="pole tekstowe 3"/>
          <p:cNvSpPr txBox="1">
            <a:spLocks noChangeArrowheads="1"/>
          </p:cNvSpPr>
          <p:nvPr/>
        </p:nvSpPr>
        <p:spPr bwMode="auto">
          <a:xfrm>
            <a:off x="611188" y="2636838"/>
            <a:ext cx="7993062"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r>
              <a:rPr lang="pl-PL" altLang="pl-PL" sz="2400">
                <a:solidFill>
                  <a:schemeClr val="tx1"/>
                </a:solidFill>
              </a:rPr>
              <a:t>To budżet który zapewni dostępność projektu dla osób </a:t>
            </a:r>
            <a:br>
              <a:rPr lang="pl-PL" altLang="pl-PL" sz="2400">
                <a:solidFill>
                  <a:schemeClr val="tx1"/>
                </a:solidFill>
              </a:rPr>
            </a:br>
            <a:r>
              <a:rPr lang="pl-PL" altLang="pl-PL" sz="2400">
                <a:solidFill>
                  <a:schemeClr val="tx1"/>
                </a:solidFill>
              </a:rPr>
              <a:t>z niepełnosprawnościami.</a:t>
            </a:r>
          </a:p>
          <a:p>
            <a:pPr>
              <a:lnSpc>
                <a:spcPct val="100000"/>
              </a:lnSpc>
              <a:spcBef>
                <a:spcPct val="0"/>
              </a:spcBef>
              <a:buSzTx/>
              <a:buFontTx/>
              <a:buNone/>
            </a:pPr>
            <a:endParaRPr lang="pl-PL" altLang="pl-PL" sz="2400">
              <a:solidFill>
                <a:schemeClr val="tx1"/>
              </a:solidFill>
            </a:endParaRPr>
          </a:p>
          <a:p>
            <a:pPr>
              <a:lnSpc>
                <a:spcPct val="100000"/>
              </a:lnSpc>
              <a:spcBef>
                <a:spcPct val="0"/>
              </a:spcBef>
              <a:buSzTx/>
              <a:buFontTx/>
              <a:buNone/>
            </a:pPr>
            <a:r>
              <a:rPr lang="pl-PL" altLang="pl-PL" sz="2400">
                <a:solidFill>
                  <a:schemeClr val="tx1"/>
                </a:solidFill>
              </a:rPr>
              <a:t>Zawiera koszty, które umożliwiają udział w projekcie osobom </a:t>
            </a:r>
            <a:br>
              <a:rPr lang="pl-PL" altLang="pl-PL" sz="2400">
                <a:solidFill>
                  <a:schemeClr val="tx1"/>
                </a:solidFill>
              </a:rPr>
            </a:br>
            <a:r>
              <a:rPr lang="pl-PL" altLang="pl-PL" sz="2400">
                <a:solidFill>
                  <a:schemeClr val="tx1"/>
                </a:solidFill>
              </a:rPr>
              <a:t>z niepełnosprawnościami.</a:t>
            </a:r>
          </a:p>
          <a:p>
            <a:pPr>
              <a:lnSpc>
                <a:spcPct val="100000"/>
              </a:lnSpc>
              <a:spcBef>
                <a:spcPct val="0"/>
              </a:spcBef>
              <a:buSzTx/>
              <a:buFontTx/>
              <a:buNone/>
            </a:pPr>
            <a:endParaRPr lang="pl-PL" altLang="pl-PL" sz="1800">
              <a:solidFill>
                <a:schemeClr val="tx1"/>
              </a:solidFill>
            </a:endParaRPr>
          </a:p>
          <a:p>
            <a:pPr>
              <a:lnSpc>
                <a:spcPct val="100000"/>
              </a:lnSpc>
              <a:spcBef>
                <a:spcPct val="0"/>
              </a:spcBef>
              <a:buSzTx/>
              <a:buFontTx/>
              <a:buNone/>
            </a:pPr>
            <a:endParaRPr lang="pl-PL" altLang="pl-PL" sz="1800">
              <a:solidFill>
                <a:schemeClr val="tx1"/>
              </a:solidFill>
            </a:endParaRPr>
          </a:p>
        </p:txBody>
      </p:sp>
      <p:sp>
        <p:nvSpPr>
          <p:cNvPr id="18436" name="Symbol zastępczy numeru slajdu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fld id="{F41E806C-2A6A-4450-BA47-460066F2B449}" type="slidenum">
              <a:rPr lang="pl-PL" altLang="pl-PL" sz="1200">
                <a:solidFill>
                  <a:srgbClr val="898989"/>
                </a:solidFill>
              </a:rPr>
              <a:pPr>
                <a:lnSpc>
                  <a:spcPct val="100000"/>
                </a:lnSpc>
                <a:spcBef>
                  <a:spcPct val="0"/>
                </a:spcBef>
                <a:buSzTx/>
                <a:buFontTx/>
                <a:buNone/>
              </a:pPr>
              <a:t>15</a:t>
            </a:fld>
            <a:endParaRPr lang="pl-PL" altLang="pl-PL" sz="1200">
              <a:solidFill>
                <a:srgbClr val="898989"/>
              </a:solidFill>
            </a:endParaRPr>
          </a:p>
        </p:txBody>
      </p:sp>
    </p:spTree>
  </p:cSld>
  <p:clrMapOvr>
    <a:masterClrMapping/>
  </p:clrMapOvr>
  <p:transition spd="slow">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pole tekstowe 1"/>
          <p:cNvSpPr txBox="1">
            <a:spLocks noChangeArrowheads="1"/>
          </p:cNvSpPr>
          <p:nvPr/>
        </p:nvSpPr>
        <p:spPr bwMode="auto">
          <a:xfrm>
            <a:off x="611188" y="1484313"/>
            <a:ext cx="7921625" cy="369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gn="just">
              <a:lnSpc>
                <a:spcPct val="100000"/>
              </a:lnSpc>
              <a:spcBef>
                <a:spcPct val="0"/>
              </a:spcBef>
              <a:buSzTx/>
              <a:buFontTx/>
              <a:buNone/>
            </a:pPr>
            <a:r>
              <a:rPr lang="pl-PL" altLang="pl-PL" sz="4800">
                <a:solidFill>
                  <a:srgbClr val="FF0000"/>
                </a:solidFill>
              </a:rPr>
              <a:t>!</a:t>
            </a:r>
            <a:r>
              <a:rPr lang="pl-PL" altLang="pl-PL" sz="1800">
                <a:solidFill>
                  <a:srgbClr val="FF0000"/>
                </a:solidFill>
              </a:rPr>
              <a:t> </a:t>
            </a:r>
            <a:r>
              <a:rPr lang="pl-PL" altLang="pl-PL" sz="2400">
                <a:solidFill>
                  <a:schemeClr val="tx1"/>
                </a:solidFill>
              </a:rPr>
              <a:t>Należy pamiętać, że wszystkie zaplanowane wydatki zapewniające udział w projekcie osób z niepełnosprawnością powinny wynikać z przeprowadzonej diagnozy, wskazanych problemów i specyficznych cech oraz potrzeb grupy docelowej.</a:t>
            </a:r>
          </a:p>
          <a:p>
            <a:pPr algn="just">
              <a:lnSpc>
                <a:spcPct val="100000"/>
              </a:lnSpc>
              <a:spcBef>
                <a:spcPct val="0"/>
              </a:spcBef>
              <a:buSzTx/>
              <a:buFontTx/>
              <a:buNone/>
            </a:pPr>
            <a:endParaRPr lang="pl-PL" altLang="pl-PL" sz="2400" b="1" u="sng">
              <a:solidFill>
                <a:schemeClr val="tx1"/>
              </a:solidFill>
            </a:endParaRPr>
          </a:p>
          <a:p>
            <a:pPr algn="just">
              <a:lnSpc>
                <a:spcPct val="100000"/>
              </a:lnSpc>
              <a:spcBef>
                <a:spcPct val="0"/>
              </a:spcBef>
              <a:buSzTx/>
              <a:buFontTx/>
              <a:buNone/>
            </a:pPr>
            <a:r>
              <a:rPr lang="pl-PL" altLang="pl-PL" sz="2400">
                <a:solidFill>
                  <a:schemeClr val="tx1"/>
                </a:solidFill>
              </a:rPr>
              <a:t>Czyli powinny spełniać kryterium zasadności i efektywności. </a:t>
            </a:r>
          </a:p>
          <a:p>
            <a:pPr algn="just">
              <a:lnSpc>
                <a:spcPct val="100000"/>
              </a:lnSpc>
              <a:spcBef>
                <a:spcPct val="0"/>
              </a:spcBef>
              <a:buSzTx/>
              <a:buFontTx/>
              <a:buNone/>
            </a:pPr>
            <a:endParaRPr lang="pl-PL" altLang="pl-PL" sz="2400">
              <a:solidFill>
                <a:schemeClr val="tx1"/>
              </a:solidFill>
            </a:endParaRPr>
          </a:p>
          <a:p>
            <a:pPr>
              <a:lnSpc>
                <a:spcPct val="100000"/>
              </a:lnSpc>
              <a:spcBef>
                <a:spcPct val="0"/>
              </a:spcBef>
              <a:buSzTx/>
              <a:buFontTx/>
              <a:buNone/>
            </a:pPr>
            <a:endParaRPr lang="pl-PL" altLang="pl-PL" sz="1800">
              <a:solidFill>
                <a:schemeClr val="tx1"/>
              </a:solidFill>
            </a:endParaRPr>
          </a:p>
        </p:txBody>
      </p:sp>
      <p:sp>
        <p:nvSpPr>
          <p:cNvPr id="19459" name="Symbol zastępczy numeru slajdu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fld id="{B5EF8FF3-FC95-4861-B8C2-9987A985866C}" type="slidenum">
              <a:rPr lang="pl-PL" altLang="pl-PL" sz="1200">
                <a:solidFill>
                  <a:srgbClr val="898989"/>
                </a:solidFill>
              </a:rPr>
              <a:pPr>
                <a:lnSpc>
                  <a:spcPct val="100000"/>
                </a:lnSpc>
                <a:spcBef>
                  <a:spcPct val="0"/>
                </a:spcBef>
                <a:buSzTx/>
                <a:buFontTx/>
                <a:buNone/>
              </a:pPr>
              <a:t>16</a:t>
            </a:fld>
            <a:endParaRPr lang="pl-PL" altLang="pl-PL" sz="1200">
              <a:solidFill>
                <a:srgbClr val="898989"/>
              </a:solidFill>
            </a:endParaRPr>
          </a:p>
        </p:txBody>
      </p:sp>
    </p:spTree>
  </p:cSld>
  <p:clrMapOvr>
    <a:masterClrMapping/>
  </p:clrMapOvr>
  <p:transition spd="slow">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468313" y="1533525"/>
            <a:ext cx="8135937" cy="3786188"/>
          </a:xfrm>
          <a:prstGeom prst="rect">
            <a:avLst/>
          </a:prstGeom>
          <a:noFill/>
        </p:spPr>
        <p:txBody>
          <a:bodyPr>
            <a:spAutoFit/>
          </a:bodyPr>
          <a:lstStyle/>
          <a:p>
            <a:pPr algn="just">
              <a:defRPr/>
            </a:pPr>
            <a:r>
              <a:rPr lang="pl-PL" sz="2000" dirty="0"/>
              <a:t> </a:t>
            </a:r>
          </a:p>
          <a:p>
            <a:pPr algn="just">
              <a:defRPr/>
            </a:pPr>
            <a:endParaRPr lang="pl-PL" sz="2000" dirty="0"/>
          </a:p>
          <a:p>
            <a:pPr marL="285750" indent="-285750" algn="just">
              <a:buFontTx/>
              <a:buBlip>
                <a:blip r:embed="rId2"/>
              </a:buBlip>
              <a:defRPr/>
            </a:pPr>
            <a:r>
              <a:rPr lang="pl-PL" sz="2000" dirty="0"/>
              <a:t>Racjonalne usprawnienia to mechanizm możliwy do uruchomienia wraz  </a:t>
            </a:r>
            <a:br>
              <a:rPr lang="pl-PL" sz="2000" dirty="0"/>
            </a:br>
            <a:r>
              <a:rPr lang="pl-PL" sz="2000" dirty="0"/>
              <a:t>z pojawieniem się w projekcie, w charakterze uczestnika/personelu projektu, osoby z niepełnosprawnością – w kwocie maks. 12 tys. zł na osobę. Mechanizm racjonalnych usprawnień uruchamiany jest wówczas, gdy na etapie przygotowywania projektu, nie było możliwości przygotowania założeń wsparcia adekwatnego do potrzeb wszystkich uczestników, czyli na zasadzie uniwersalnego projektowania.</a:t>
            </a:r>
          </a:p>
          <a:p>
            <a:pPr marL="285750" indent="-285750" algn="just">
              <a:buFontTx/>
              <a:buBlip>
                <a:blip r:embed="rId2"/>
              </a:buBlip>
              <a:defRPr/>
            </a:pPr>
            <a:endParaRPr lang="pl-PL" sz="2000" dirty="0"/>
          </a:p>
          <a:p>
            <a:pPr>
              <a:defRPr/>
            </a:pPr>
            <a:endParaRPr lang="pl-PL" sz="2000" dirty="0"/>
          </a:p>
          <a:p>
            <a:pPr>
              <a:defRPr/>
            </a:pPr>
            <a:endParaRPr lang="pl-PL" sz="2000" dirty="0"/>
          </a:p>
        </p:txBody>
      </p:sp>
      <p:sp>
        <p:nvSpPr>
          <p:cNvPr id="20483" name="pole tekstowe 2"/>
          <p:cNvSpPr txBox="1">
            <a:spLocks noChangeArrowheads="1"/>
          </p:cNvSpPr>
          <p:nvPr/>
        </p:nvSpPr>
        <p:spPr bwMode="auto">
          <a:xfrm>
            <a:off x="611188" y="1125538"/>
            <a:ext cx="8137525"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gn="ctr">
              <a:lnSpc>
                <a:spcPct val="100000"/>
              </a:lnSpc>
              <a:spcBef>
                <a:spcPct val="0"/>
              </a:spcBef>
              <a:buSzTx/>
              <a:buFontTx/>
              <a:buNone/>
            </a:pPr>
            <a:r>
              <a:rPr lang="pl-PL" altLang="pl-PL" sz="3600" b="1">
                <a:solidFill>
                  <a:srgbClr val="FF0000"/>
                </a:solidFill>
              </a:rPr>
              <a:t>WAŻNE!</a:t>
            </a:r>
          </a:p>
          <a:p>
            <a:pPr>
              <a:lnSpc>
                <a:spcPct val="100000"/>
              </a:lnSpc>
              <a:spcBef>
                <a:spcPct val="0"/>
              </a:spcBef>
              <a:buSzTx/>
              <a:buFontTx/>
              <a:buNone/>
            </a:pPr>
            <a:endParaRPr lang="pl-PL" altLang="pl-PL" sz="1800">
              <a:solidFill>
                <a:schemeClr val="tx1"/>
              </a:solidFill>
            </a:endParaRPr>
          </a:p>
        </p:txBody>
      </p:sp>
      <p:sp>
        <p:nvSpPr>
          <p:cNvPr id="20484" name="Symbol zastępczy numeru slajdu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fld id="{CE727819-8027-4C69-A207-77745F8F7E82}" type="slidenum">
              <a:rPr lang="pl-PL" altLang="pl-PL" sz="1200">
                <a:solidFill>
                  <a:srgbClr val="898989"/>
                </a:solidFill>
              </a:rPr>
              <a:pPr>
                <a:lnSpc>
                  <a:spcPct val="100000"/>
                </a:lnSpc>
                <a:spcBef>
                  <a:spcPct val="0"/>
                </a:spcBef>
                <a:buSzTx/>
                <a:buFontTx/>
                <a:buNone/>
              </a:pPr>
              <a:t>17</a:t>
            </a:fld>
            <a:endParaRPr lang="pl-PL" altLang="pl-PL" sz="1200">
              <a:solidFill>
                <a:srgbClr val="898989"/>
              </a:solidFill>
            </a:endParaRPr>
          </a:p>
        </p:txBody>
      </p:sp>
    </p:spTree>
  </p:cSld>
  <p:clrMapOvr>
    <a:masterClrMapping/>
  </p:clrMapOvr>
  <p:transition spd="slow">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ole tekstowe 1"/>
          <p:cNvSpPr txBox="1">
            <a:spLocks noChangeArrowheads="1"/>
          </p:cNvSpPr>
          <p:nvPr/>
        </p:nvSpPr>
        <p:spPr bwMode="auto">
          <a:xfrm>
            <a:off x="684213" y="2060575"/>
            <a:ext cx="7991475"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endParaRPr lang="pl-PL" altLang="pl-PL" sz="2000">
              <a:solidFill>
                <a:schemeClr val="tx1"/>
              </a:solidFill>
            </a:endParaRPr>
          </a:p>
          <a:p>
            <a:pPr algn="just">
              <a:lnSpc>
                <a:spcPct val="100000"/>
              </a:lnSpc>
              <a:spcBef>
                <a:spcPct val="0"/>
              </a:spcBef>
              <a:buSzTx/>
              <a:buFontTx/>
              <a:buNone/>
            </a:pPr>
            <a:r>
              <a:rPr lang="pl-PL" altLang="pl-PL" sz="2000">
                <a:solidFill>
                  <a:schemeClr val="tx1"/>
                </a:solidFill>
              </a:rPr>
              <a:t>Finansowanie i kwalifikowanie wydatków związanych z mechanizmem racjonalnych usprawnień jest możliwe w ramach zasady elastyczności budżetu projektu. Umożliwi to beneficjentom dokonywanie przesunięć środków w ramach budżetu na ten cel, w momencie pojawienia się </a:t>
            </a:r>
            <a:br>
              <a:rPr lang="pl-PL" altLang="pl-PL" sz="2000">
                <a:solidFill>
                  <a:schemeClr val="tx1"/>
                </a:solidFill>
              </a:rPr>
            </a:br>
            <a:r>
              <a:rPr lang="pl-PL" altLang="pl-PL" sz="2000">
                <a:solidFill>
                  <a:schemeClr val="tx1"/>
                </a:solidFill>
              </a:rPr>
              <a:t>w projekcie specjalnych potrzeb osoby lub osób z niepełnosprawnościami. </a:t>
            </a:r>
          </a:p>
          <a:p>
            <a:pPr>
              <a:lnSpc>
                <a:spcPct val="100000"/>
              </a:lnSpc>
              <a:spcBef>
                <a:spcPct val="0"/>
              </a:spcBef>
              <a:buSzTx/>
              <a:buFontTx/>
              <a:buNone/>
            </a:pPr>
            <a:endParaRPr lang="pl-PL" altLang="pl-PL" sz="2000">
              <a:solidFill>
                <a:schemeClr val="tx1"/>
              </a:solidFill>
            </a:endParaRPr>
          </a:p>
          <a:p>
            <a:pPr>
              <a:lnSpc>
                <a:spcPct val="100000"/>
              </a:lnSpc>
              <a:spcBef>
                <a:spcPct val="0"/>
              </a:spcBef>
              <a:buSzTx/>
              <a:buFontTx/>
              <a:buNone/>
            </a:pPr>
            <a:endParaRPr lang="pl-PL" altLang="pl-PL" sz="2000">
              <a:solidFill>
                <a:schemeClr val="tx1"/>
              </a:solidFill>
            </a:endParaRPr>
          </a:p>
          <a:p>
            <a:pPr>
              <a:lnSpc>
                <a:spcPct val="100000"/>
              </a:lnSpc>
              <a:spcBef>
                <a:spcPct val="0"/>
              </a:spcBef>
              <a:buSzTx/>
              <a:buFontTx/>
              <a:buNone/>
            </a:pPr>
            <a:endParaRPr lang="pl-PL" altLang="pl-PL" sz="2000">
              <a:solidFill>
                <a:schemeClr val="tx1"/>
              </a:solidFill>
            </a:endParaRPr>
          </a:p>
          <a:p>
            <a:pPr>
              <a:lnSpc>
                <a:spcPct val="100000"/>
              </a:lnSpc>
              <a:spcBef>
                <a:spcPct val="0"/>
              </a:spcBef>
              <a:buSzTx/>
              <a:buFontTx/>
              <a:buNone/>
            </a:pPr>
            <a:endParaRPr lang="pl-PL" altLang="pl-PL" sz="2000">
              <a:solidFill>
                <a:schemeClr val="tx1"/>
              </a:solidFill>
            </a:endParaRPr>
          </a:p>
        </p:txBody>
      </p:sp>
      <p:sp>
        <p:nvSpPr>
          <p:cNvPr id="21507" name="Symbol zastępczy numeru slajdu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fld id="{6AB56325-421C-4E09-97CB-40B396E6AC5D}" type="slidenum">
              <a:rPr lang="pl-PL" altLang="pl-PL" sz="1200">
                <a:solidFill>
                  <a:srgbClr val="898989"/>
                </a:solidFill>
              </a:rPr>
              <a:pPr>
                <a:lnSpc>
                  <a:spcPct val="100000"/>
                </a:lnSpc>
                <a:spcBef>
                  <a:spcPct val="0"/>
                </a:spcBef>
                <a:buSzTx/>
                <a:buFontTx/>
                <a:buNone/>
              </a:pPr>
              <a:t>18</a:t>
            </a:fld>
            <a:endParaRPr lang="pl-PL" altLang="pl-PL" sz="1200">
              <a:solidFill>
                <a:srgbClr val="898989"/>
              </a:solidFill>
            </a:endParaRPr>
          </a:p>
        </p:txBody>
      </p:sp>
    </p:spTree>
  </p:cSld>
  <p:clrMapOvr>
    <a:masterClrMapping/>
  </p:clrMapOvr>
  <p:transition spd="slow">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ole tekstowe 1"/>
          <p:cNvSpPr txBox="1">
            <a:spLocks noChangeArrowheads="1"/>
          </p:cNvSpPr>
          <p:nvPr/>
        </p:nvSpPr>
        <p:spPr bwMode="auto">
          <a:xfrm>
            <a:off x="539750" y="1341438"/>
            <a:ext cx="8135938"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gn="ctr">
              <a:lnSpc>
                <a:spcPct val="100000"/>
              </a:lnSpc>
              <a:spcBef>
                <a:spcPct val="0"/>
              </a:spcBef>
              <a:buSzTx/>
              <a:buFontTx/>
              <a:buNone/>
            </a:pPr>
            <a:r>
              <a:rPr lang="pl-PL" altLang="pl-PL">
                <a:solidFill>
                  <a:schemeClr val="tx1"/>
                </a:solidFill>
              </a:rPr>
              <a:t>Przykładowy katalog wydatków związany z uniwersalnym projektowaniem i z racjonalnymi usprawnieniami, czyli finansowanie:</a:t>
            </a:r>
          </a:p>
        </p:txBody>
      </p:sp>
      <p:sp>
        <p:nvSpPr>
          <p:cNvPr id="4" name="pole tekstowe 3"/>
          <p:cNvSpPr txBox="1"/>
          <p:nvPr/>
        </p:nvSpPr>
        <p:spPr>
          <a:xfrm>
            <a:off x="611188" y="2565400"/>
            <a:ext cx="8137525" cy="4092575"/>
          </a:xfrm>
          <a:prstGeom prst="rect">
            <a:avLst/>
          </a:prstGeom>
          <a:noFill/>
        </p:spPr>
        <p:txBody>
          <a:bodyPr>
            <a:spAutoFit/>
          </a:bodyPr>
          <a:lstStyle/>
          <a:p>
            <a:pPr>
              <a:defRPr/>
            </a:pPr>
            <a:endParaRPr lang="pl-PL" sz="2000" dirty="0"/>
          </a:p>
          <a:p>
            <a:pPr marL="285750" indent="-285750">
              <a:buFontTx/>
              <a:buBlip>
                <a:blip r:embed="rId2"/>
              </a:buBlip>
              <a:defRPr/>
            </a:pPr>
            <a:r>
              <a:rPr lang="pl-PL" sz="2000" dirty="0"/>
              <a:t>kosztów specjalistycznego transportu na miejsce realizacji wsparcia; </a:t>
            </a:r>
          </a:p>
          <a:p>
            <a:pPr marL="285750" indent="-285750">
              <a:buFontTx/>
              <a:buBlip>
                <a:blip r:embed="rId2"/>
              </a:buBlip>
              <a:defRPr/>
            </a:pPr>
            <a:r>
              <a:rPr lang="pl-PL" sz="2000" dirty="0"/>
              <a:t>dostosowania architektonicznego budynków niedostępnych (np. zmiana miejsca realizacji projektu; budowa tymczasowych podjazdów; montaż platform, wind, podnośników; właściwe oznakowanie budynków poprzez wprowadzanie elementów kontrastowych i wypukłych celem właściwego oznakowania dla osób niewidomych i słabowidzących itp.); </a:t>
            </a:r>
          </a:p>
          <a:p>
            <a:pPr marL="285750" indent="-285750">
              <a:buFontTx/>
              <a:buBlip>
                <a:blip r:embed="rId2"/>
              </a:buBlip>
              <a:defRPr/>
            </a:pPr>
            <a:r>
              <a:rPr lang="pl-PL" sz="2000" dirty="0"/>
              <a:t>asystenta tłumaczącego na język łatwy; </a:t>
            </a:r>
          </a:p>
          <a:p>
            <a:pPr marL="285750" indent="-285750">
              <a:buFontTx/>
              <a:buBlip>
                <a:blip r:embed="rId2"/>
              </a:buBlip>
              <a:defRPr/>
            </a:pPr>
            <a:r>
              <a:rPr lang="pl-PL" sz="2000" dirty="0"/>
              <a:t>asystenta osoby z niepełnosprawnością; </a:t>
            </a:r>
          </a:p>
          <a:p>
            <a:pPr marL="285750" indent="-285750">
              <a:buFontTx/>
              <a:buBlip>
                <a:blip r:embed="rId2"/>
              </a:buBlip>
              <a:defRPr/>
            </a:pPr>
            <a:r>
              <a:rPr lang="pl-PL" sz="2000" dirty="0"/>
              <a:t>tłumacza języka migowego lub tłumacza-przewodnika; </a:t>
            </a:r>
          </a:p>
          <a:p>
            <a:pPr marL="285750" indent="-285750">
              <a:buFontTx/>
              <a:buBlip>
                <a:blip r:embed="rId2"/>
              </a:buBlip>
              <a:defRPr/>
            </a:pPr>
            <a:r>
              <a:rPr lang="pl-PL" sz="2000" dirty="0"/>
              <a:t>przewodnika dla osoby mającej trudności w widzeniu; </a:t>
            </a:r>
          </a:p>
          <a:p>
            <a:pPr marL="285750" indent="-285750">
              <a:defRPr/>
            </a:pPr>
            <a:endParaRPr lang="pl-PL" sz="2000" dirty="0"/>
          </a:p>
          <a:p>
            <a:pPr>
              <a:defRPr/>
            </a:pPr>
            <a:endParaRPr lang="pl-PL" sz="2000" dirty="0"/>
          </a:p>
        </p:txBody>
      </p:sp>
      <p:sp>
        <p:nvSpPr>
          <p:cNvPr id="22532" name="Symbol zastępczy numeru slajdu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fld id="{029D72A3-3F64-4425-B3E4-09119E93B822}" type="slidenum">
              <a:rPr lang="pl-PL" altLang="pl-PL" sz="1200">
                <a:solidFill>
                  <a:srgbClr val="898989"/>
                </a:solidFill>
              </a:rPr>
              <a:pPr>
                <a:lnSpc>
                  <a:spcPct val="100000"/>
                </a:lnSpc>
                <a:spcBef>
                  <a:spcPct val="0"/>
                </a:spcBef>
                <a:buSzTx/>
                <a:buFontTx/>
                <a:buNone/>
              </a:pPr>
              <a:t>19</a:t>
            </a:fld>
            <a:endParaRPr lang="pl-PL" altLang="pl-PL" sz="1200">
              <a:solidFill>
                <a:srgbClr val="898989"/>
              </a:solidFill>
            </a:endParaRPr>
          </a:p>
        </p:txBody>
      </p:sp>
    </p:spTree>
  </p:cSld>
  <p:clrMapOvr>
    <a:masterClrMapping/>
  </p:clrMapOvr>
  <p:transition spd="slow">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fld id="{3C9098B8-D067-422E-8666-BDBB6149CD16}" type="slidenum">
              <a:rPr lang="pl-PL" altLang="pl-PL" sz="1200">
                <a:solidFill>
                  <a:srgbClr val="898989"/>
                </a:solidFill>
              </a:rPr>
              <a:pPr>
                <a:lnSpc>
                  <a:spcPct val="100000"/>
                </a:lnSpc>
                <a:spcBef>
                  <a:spcPct val="0"/>
                </a:spcBef>
                <a:buSzTx/>
                <a:buFontTx/>
                <a:buNone/>
              </a:pPr>
              <a:t>2</a:t>
            </a:fld>
            <a:endParaRPr lang="pl-PL" altLang="pl-PL" sz="1200">
              <a:solidFill>
                <a:srgbClr val="898989"/>
              </a:solidFill>
            </a:endParaRPr>
          </a:p>
        </p:txBody>
      </p:sp>
      <p:graphicFrame>
        <p:nvGraphicFramePr>
          <p:cNvPr id="4" name="Tabela 3"/>
          <p:cNvGraphicFramePr>
            <a:graphicFrameLocks noGrp="1"/>
          </p:cNvGraphicFramePr>
          <p:nvPr/>
        </p:nvGraphicFramePr>
        <p:xfrm>
          <a:off x="179388" y="115888"/>
          <a:ext cx="8856662" cy="5976937"/>
        </p:xfrm>
        <a:graphic>
          <a:graphicData uri="http://schemas.openxmlformats.org/drawingml/2006/table">
            <a:tbl>
              <a:tblPr firstRow="1" firstCol="1" bandRow="1">
                <a:tableStyleId>{5C22544A-7EE6-4342-B048-85BDC9FD1C3A}</a:tableStyleId>
              </a:tblPr>
              <a:tblGrid>
                <a:gridCol w="1307210">
                  <a:extLst>
                    <a:ext uri="{9D8B030D-6E8A-4147-A177-3AD203B41FA5}">
                      <a16:colId xmlns:a16="http://schemas.microsoft.com/office/drawing/2014/main" val="20000"/>
                    </a:ext>
                  </a:extLst>
                </a:gridCol>
                <a:gridCol w="1502066">
                  <a:extLst>
                    <a:ext uri="{9D8B030D-6E8A-4147-A177-3AD203B41FA5}">
                      <a16:colId xmlns:a16="http://schemas.microsoft.com/office/drawing/2014/main" val="20001"/>
                    </a:ext>
                  </a:extLst>
                </a:gridCol>
                <a:gridCol w="1487063">
                  <a:extLst>
                    <a:ext uri="{9D8B030D-6E8A-4147-A177-3AD203B41FA5}">
                      <a16:colId xmlns:a16="http://schemas.microsoft.com/office/drawing/2014/main" val="20002"/>
                    </a:ext>
                  </a:extLst>
                </a:gridCol>
                <a:gridCol w="1521644">
                  <a:extLst>
                    <a:ext uri="{9D8B030D-6E8A-4147-A177-3AD203B41FA5}">
                      <a16:colId xmlns:a16="http://schemas.microsoft.com/office/drawing/2014/main" val="20003"/>
                    </a:ext>
                  </a:extLst>
                </a:gridCol>
                <a:gridCol w="1394841">
                  <a:extLst>
                    <a:ext uri="{9D8B030D-6E8A-4147-A177-3AD203B41FA5}">
                      <a16:colId xmlns:a16="http://schemas.microsoft.com/office/drawing/2014/main" val="20004"/>
                    </a:ext>
                  </a:extLst>
                </a:gridCol>
                <a:gridCol w="1643837">
                  <a:extLst>
                    <a:ext uri="{9D8B030D-6E8A-4147-A177-3AD203B41FA5}">
                      <a16:colId xmlns:a16="http://schemas.microsoft.com/office/drawing/2014/main" val="20005"/>
                    </a:ext>
                  </a:extLst>
                </a:gridCol>
              </a:tblGrid>
              <a:tr h="2183729">
                <a:tc>
                  <a:txBody>
                    <a:bodyPr/>
                    <a:lstStyle/>
                    <a:p>
                      <a:pPr algn="ctr">
                        <a:lnSpc>
                          <a:spcPct val="107000"/>
                        </a:lnSpc>
                        <a:spcAft>
                          <a:spcPts val="0"/>
                        </a:spcAft>
                      </a:pPr>
                      <a:r>
                        <a:rPr lang="pl-PL" sz="1200" dirty="0">
                          <a:effectLst/>
                        </a:rPr>
                        <a:t>Działanie </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200" dirty="0">
                          <a:effectLst/>
                        </a:rPr>
                        <a:t>Ilość naborów/ konkursów</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200" dirty="0">
                          <a:effectLst/>
                        </a:rPr>
                        <a:t>Wartość złożonych wniosków ogółem (PLN)</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200" dirty="0">
                          <a:effectLst/>
                        </a:rPr>
                        <a:t>Liczba wszystkich złożonych wniosków</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200">
                          <a:effectLst/>
                        </a:rPr>
                        <a:t>Liczba podpisanych umów</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200">
                          <a:effectLst/>
                        </a:rPr>
                        <a:t>Wartość podpisanych umów (dofinansowanie PLN)</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extLst>
                  <a:ext uri="{0D108BD9-81ED-4DB2-BD59-A6C34878D82A}">
                    <a16:rowId xmlns:a16="http://schemas.microsoft.com/office/drawing/2014/main" val="10000"/>
                  </a:ext>
                </a:extLst>
              </a:tr>
              <a:tr h="409392">
                <a:tc>
                  <a:txBody>
                    <a:bodyPr/>
                    <a:lstStyle/>
                    <a:p>
                      <a:pPr algn="ctr">
                        <a:lnSpc>
                          <a:spcPct val="107000"/>
                        </a:lnSpc>
                        <a:spcAft>
                          <a:spcPts val="0"/>
                        </a:spcAft>
                      </a:pPr>
                      <a:r>
                        <a:rPr lang="pl-PL" sz="1200" dirty="0">
                          <a:effectLst/>
                        </a:rPr>
                        <a:t>9.1</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600" dirty="0">
                          <a:effectLst/>
                        </a:rPr>
                        <a:t>2</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600">
                          <a:effectLst/>
                        </a:rPr>
                        <a:t>531 068 138,41</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600">
                          <a:effectLst/>
                        </a:rPr>
                        <a:t>422</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600" dirty="0" smtClean="0">
                          <a:effectLst/>
                        </a:rPr>
                        <a:t>73</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600" dirty="0" smtClean="0">
                          <a:effectLst/>
                          <a:latin typeface="+mn-lt"/>
                          <a:ea typeface="+mn-ea"/>
                          <a:cs typeface="+mn-cs"/>
                        </a:rPr>
                        <a:t>94</a:t>
                      </a:r>
                      <a:r>
                        <a:rPr lang="pl-PL" sz="1600" baseline="0" dirty="0" smtClean="0">
                          <a:effectLst/>
                          <a:latin typeface="+mn-lt"/>
                          <a:ea typeface="+mn-ea"/>
                          <a:cs typeface="+mn-cs"/>
                        </a:rPr>
                        <a:t> 933 085,70</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extLst>
                  <a:ext uri="{0D108BD9-81ED-4DB2-BD59-A6C34878D82A}">
                    <a16:rowId xmlns:a16="http://schemas.microsoft.com/office/drawing/2014/main" val="10001"/>
                  </a:ext>
                </a:extLst>
              </a:tr>
              <a:tr h="409392">
                <a:tc>
                  <a:txBody>
                    <a:bodyPr/>
                    <a:lstStyle/>
                    <a:p>
                      <a:pPr algn="ctr">
                        <a:lnSpc>
                          <a:spcPct val="107000"/>
                        </a:lnSpc>
                        <a:spcAft>
                          <a:spcPts val="0"/>
                        </a:spcAft>
                      </a:pPr>
                      <a:r>
                        <a:rPr lang="pl-PL" sz="1200">
                          <a:effectLst/>
                        </a:rPr>
                        <a:t>9.2</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600" dirty="0">
                          <a:effectLst/>
                        </a:rPr>
                        <a:t>3</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600">
                          <a:effectLst/>
                        </a:rPr>
                        <a:t>118 292 595,74</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600">
                          <a:effectLst/>
                        </a:rPr>
                        <a:t>63</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600">
                          <a:effectLst/>
                        </a:rPr>
                        <a:t>63</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600" dirty="0" smtClean="0">
                          <a:effectLst/>
                        </a:rPr>
                        <a:t>115</a:t>
                      </a:r>
                      <a:r>
                        <a:rPr lang="pl-PL" sz="1600" baseline="0" dirty="0" smtClean="0">
                          <a:effectLst/>
                        </a:rPr>
                        <a:t> 837 238,71</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extLst>
                  <a:ext uri="{0D108BD9-81ED-4DB2-BD59-A6C34878D82A}">
                    <a16:rowId xmlns:a16="http://schemas.microsoft.com/office/drawing/2014/main" val="10002"/>
                  </a:ext>
                </a:extLst>
              </a:tr>
              <a:tr h="409392">
                <a:tc>
                  <a:txBody>
                    <a:bodyPr/>
                    <a:lstStyle/>
                    <a:p>
                      <a:pPr algn="ctr">
                        <a:lnSpc>
                          <a:spcPct val="107000"/>
                        </a:lnSpc>
                        <a:spcAft>
                          <a:spcPts val="0"/>
                        </a:spcAft>
                      </a:pPr>
                      <a:r>
                        <a:rPr lang="pl-PL" sz="1200">
                          <a:effectLst/>
                        </a:rPr>
                        <a:t>11.1</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600" dirty="0">
                          <a:effectLst/>
                        </a:rPr>
                        <a:t>9</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600" dirty="0">
                          <a:effectLst/>
                        </a:rPr>
                        <a:t>504 450 106,49</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600">
                          <a:effectLst/>
                        </a:rPr>
                        <a:t>389</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600" dirty="0" smtClean="0">
                          <a:effectLst/>
                        </a:rPr>
                        <a:t>86</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600" dirty="0" smtClean="0">
                          <a:effectLst/>
                        </a:rPr>
                        <a:t>106</a:t>
                      </a:r>
                      <a:r>
                        <a:rPr lang="pl-PL" sz="1600" baseline="0" dirty="0" smtClean="0">
                          <a:effectLst/>
                        </a:rPr>
                        <a:t> 693 994,64</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extLst>
                  <a:ext uri="{0D108BD9-81ED-4DB2-BD59-A6C34878D82A}">
                    <a16:rowId xmlns:a16="http://schemas.microsoft.com/office/drawing/2014/main" val="10003"/>
                  </a:ext>
                </a:extLst>
              </a:tr>
              <a:tr h="2565032">
                <a:tc>
                  <a:txBody>
                    <a:bodyPr/>
                    <a:lstStyle/>
                    <a:p>
                      <a:pPr algn="ctr">
                        <a:lnSpc>
                          <a:spcPct val="107000"/>
                        </a:lnSpc>
                        <a:spcAft>
                          <a:spcPts val="0"/>
                        </a:spcAft>
                      </a:pPr>
                      <a:r>
                        <a:rPr lang="pl-PL" sz="1200">
                          <a:effectLst/>
                        </a:rPr>
                        <a:t>11.4</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600" dirty="0">
                          <a:effectLst/>
                        </a:rPr>
                        <a:t>Nabór rozpoczął się w dniu 29 września 2017 r.</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600" dirty="0">
                          <a:effectLst/>
                        </a:rPr>
                        <a:t>-</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600" dirty="0">
                          <a:effectLst/>
                        </a:rPr>
                        <a:t>-</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600" dirty="0">
                          <a:effectLst/>
                        </a:rPr>
                        <a:t>-</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tc>
                  <a:txBody>
                    <a:bodyPr/>
                    <a:lstStyle/>
                    <a:p>
                      <a:pPr algn="ctr">
                        <a:lnSpc>
                          <a:spcPct val="107000"/>
                        </a:lnSpc>
                        <a:spcAft>
                          <a:spcPts val="0"/>
                        </a:spcAft>
                      </a:pPr>
                      <a:r>
                        <a:rPr lang="pl-PL" sz="1600" dirty="0">
                          <a:effectLst/>
                        </a:rPr>
                        <a:t>-</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45" marR="44445" marT="0" marB="0" anchor="ctr"/>
                </a:tc>
                <a:extLst>
                  <a:ext uri="{0D108BD9-81ED-4DB2-BD59-A6C34878D82A}">
                    <a16:rowId xmlns:a16="http://schemas.microsoft.com/office/drawing/2014/main" val="10004"/>
                  </a:ext>
                </a:extLst>
              </a:tr>
            </a:tbl>
          </a:graphicData>
        </a:graphic>
      </p:graphicFrame>
      <p:sp>
        <p:nvSpPr>
          <p:cNvPr id="5167" name="Rectangle 1"/>
          <p:cNvSpPr>
            <a:spLocks noChangeArrowheads="1"/>
          </p:cNvSpPr>
          <p:nvPr/>
        </p:nvSpPr>
        <p:spPr bwMode="auto">
          <a:xfrm>
            <a:off x="3203575" y="211138"/>
            <a:ext cx="26003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gn="ctr">
              <a:lnSpc>
                <a:spcPct val="100000"/>
              </a:lnSpc>
              <a:spcBef>
                <a:spcPct val="0"/>
              </a:spcBef>
              <a:buSzTx/>
              <a:buFontTx/>
              <a:buNone/>
            </a:pPr>
            <a:r>
              <a:rPr lang="pl-PL" altLang="pl-PL" sz="1800" b="1">
                <a:solidFill>
                  <a:schemeClr val="tx1"/>
                </a:solidFill>
              </a:rPr>
              <a:t>Stan wdrażania RPO WL w WUP w Lublinie</a:t>
            </a:r>
            <a:endParaRPr lang="pl-PL" altLang="pl-PL" sz="1800">
              <a:solidFill>
                <a:schemeClr val="tx1"/>
              </a:solidFill>
            </a:endParaRPr>
          </a:p>
        </p:txBody>
      </p:sp>
    </p:spTree>
  </p:cSld>
  <p:clrMapOvr>
    <a:masterClrMapping/>
  </p:clrMapOvr>
  <p:transition spd="slow">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pole tekstowe 1"/>
          <p:cNvSpPr txBox="1">
            <a:spLocks noChangeArrowheads="1"/>
          </p:cNvSpPr>
          <p:nvPr/>
        </p:nvSpPr>
        <p:spPr bwMode="auto">
          <a:xfrm>
            <a:off x="611188" y="1916113"/>
            <a:ext cx="8064500"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gn="just">
              <a:lnSpc>
                <a:spcPct val="100000"/>
              </a:lnSpc>
              <a:spcBef>
                <a:spcPct val="0"/>
              </a:spcBef>
              <a:buSzTx/>
              <a:buFontTx/>
              <a:buNone/>
            </a:pPr>
            <a:r>
              <a:rPr lang="pl-PL" altLang="pl-PL" sz="2000">
                <a:solidFill>
                  <a:srgbClr val="FF0000"/>
                </a:solidFill>
              </a:rPr>
              <a:t>!</a:t>
            </a:r>
            <a:r>
              <a:rPr lang="pl-PL" altLang="pl-PL" sz="2000">
                <a:solidFill>
                  <a:schemeClr val="tx1"/>
                </a:solidFill>
              </a:rPr>
              <a:t> Przystępując do prac związanych z przygotowaniem wniosku </a:t>
            </a:r>
            <a:br>
              <a:rPr lang="pl-PL" altLang="pl-PL" sz="2000">
                <a:solidFill>
                  <a:schemeClr val="tx1"/>
                </a:solidFill>
              </a:rPr>
            </a:br>
            <a:r>
              <a:rPr lang="pl-PL" altLang="pl-PL" sz="2000">
                <a:solidFill>
                  <a:schemeClr val="tx1"/>
                </a:solidFill>
              </a:rPr>
              <a:t>o dofinansowanie projektu warto skorzystać z załącznika nr 1 do </a:t>
            </a:r>
            <a:r>
              <a:rPr lang="pl-PL" altLang="pl-PL" sz="2000" b="1">
                <a:solidFill>
                  <a:schemeClr val="tx1"/>
                </a:solidFill>
              </a:rPr>
              <a:t>„Realizacja zasady równości szans i niedyskryminacji, w tym dostępności dla osób </a:t>
            </a:r>
            <a:br>
              <a:rPr lang="pl-PL" altLang="pl-PL" sz="2000" b="1">
                <a:solidFill>
                  <a:schemeClr val="tx1"/>
                </a:solidFill>
              </a:rPr>
            </a:br>
            <a:r>
              <a:rPr lang="pl-PL" altLang="pl-PL" sz="2000" b="1">
                <a:solidFill>
                  <a:schemeClr val="tx1"/>
                </a:solidFill>
              </a:rPr>
              <a:t>z niepełnosprawnościami”, Poradnik dla realizatorów projektów i instytucji systemu wdrażania funduszy europejskich 2014-2020.</a:t>
            </a:r>
          </a:p>
          <a:p>
            <a:pPr algn="just">
              <a:lnSpc>
                <a:spcPct val="100000"/>
              </a:lnSpc>
              <a:spcBef>
                <a:spcPct val="0"/>
              </a:spcBef>
              <a:buSzTx/>
              <a:buFontTx/>
              <a:buNone/>
            </a:pPr>
            <a:r>
              <a:rPr lang="pl-PL" altLang="pl-PL" sz="2000" b="1">
                <a:solidFill>
                  <a:schemeClr val="tx1"/>
                </a:solidFill>
              </a:rPr>
              <a:t> </a:t>
            </a:r>
          </a:p>
          <a:p>
            <a:pPr algn="just">
              <a:lnSpc>
                <a:spcPct val="100000"/>
              </a:lnSpc>
              <a:spcBef>
                <a:spcPct val="0"/>
              </a:spcBef>
              <a:buSzTx/>
              <a:buFontTx/>
              <a:buNone/>
            </a:pPr>
            <a:r>
              <a:rPr lang="pl-PL" altLang="pl-PL" sz="2000">
                <a:solidFill>
                  <a:schemeClr val="tx1"/>
                </a:solidFill>
              </a:rPr>
              <a:t>Zawarte tam są wskazania dla projektodawców pozwalające sprawdzić </a:t>
            </a:r>
            <a:br>
              <a:rPr lang="pl-PL" altLang="pl-PL" sz="2000">
                <a:solidFill>
                  <a:schemeClr val="tx1"/>
                </a:solidFill>
              </a:rPr>
            </a:br>
            <a:r>
              <a:rPr lang="pl-PL" altLang="pl-PL" sz="2000">
                <a:solidFill>
                  <a:schemeClr val="tx1"/>
                </a:solidFill>
              </a:rPr>
              <a:t>i dokonać oceny dostępności projektu na etapie weryfikacji wniosku projektowego.</a:t>
            </a:r>
          </a:p>
        </p:txBody>
      </p:sp>
      <p:sp>
        <p:nvSpPr>
          <p:cNvPr id="23555" name="Symbol zastępczy numeru slajdu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fld id="{BD69397A-3DE0-46FB-9963-7F49CBC3A634}" type="slidenum">
              <a:rPr lang="pl-PL" altLang="pl-PL" sz="1200">
                <a:solidFill>
                  <a:srgbClr val="898989"/>
                </a:solidFill>
              </a:rPr>
              <a:pPr>
                <a:lnSpc>
                  <a:spcPct val="100000"/>
                </a:lnSpc>
                <a:spcBef>
                  <a:spcPct val="0"/>
                </a:spcBef>
                <a:buSzTx/>
                <a:buFontTx/>
                <a:buNone/>
              </a:pPr>
              <a:t>20</a:t>
            </a:fld>
            <a:endParaRPr lang="pl-PL" altLang="pl-PL" sz="1200">
              <a:solidFill>
                <a:srgbClr val="898989"/>
              </a:solidFill>
            </a:endParaRPr>
          </a:p>
        </p:txBody>
      </p:sp>
    </p:spTree>
  </p:cSld>
  <p:clrMapOvr>
    <a:masterClrMapping/>
  </p:clrMapOvr>
  <p:transition spd="slow">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84213" y="836613"/>
            <a:ext cx="7920037" cy="4216400"/>
          </a:xfrm>
          <a:prstGeom prst="rect">
            <a:avLst/>
          </a:prstGeom>
          <a:noFill/>
        </p:spPr>
        <p:txBody>
          <a:bodyPr>
            <a:spAutoFit/>
          </a:bodyPr>
          <a:lstStyle/>
          <a:p>
            <a:pPr algn="ctr">
              <a:defRPr/>
            </a:pPr>
            <a:r>
              <a:rPr lang="pl-PL" altLang="pl-PL" sz="4000" b="1" dirty="0">
                <a:solidFill>
                  <a:srgbClr val="C00000"/>
                </a:solidFill>
                <a:effectLst>
                  <a:outerShdw blurRad="38100" dist="38100" dir="2700000" algn="tl">
                    <a:srgbClr val="000000">
                      <a:alpha val="43137"/>
                    </a:srgbClr>
                  </a:outerShdw>
                </a:effectLst>
                <a:latin typeface="Arial Black" pitchFamily="34" charset="0"/>
                <a:cs typeface="Times New Roman" pitchFamily="18" charset="0"/>
              </a:rPr>
              <a:t>DZIĘKUJĘ ZA UWAGĘ</a:t>
            </a:r>
            <a:r>
              <a:rPr lang="pl-PL" altLang="pl-PL" sz="2800" b="1" dirty="0">
                <a:latin typeface="Times New Roman" pitchFamily="18" charset="0"/>
                <a:cs typeface="Times New Roman" pitchFamily="18" charset="0"/>
              </a:rPr>
              <a:t/>
            </a:r>
            <a:br>
              <a:rPr lang="pl-PL" altLang="pl-PL" sz="2800" b="1" dirty="0">
                <a:latin typeface="Times New Roman" pitchFamily="18" charset="0"/>
                <a:cs typeface="Times New Roman" pitchFamily="18" charset="0"/>
              </a:rPr>
            </a:br>
            <a:endParaRPr lang="pl-PL" altLang="pl-PL" sz="2800" b="1" dirty="0">
              <a:latin typeface="Times New Roman" pitchFamily="18" charset="0"/>
              <a:cs typeface="Times New Roman" pitchFamily="18" charset="0"/>
            </a:endParaRPr>
          </a:p>
          <a:p>
            <a:pPr algn="ctr">
              <a:defRPr/>
            </a:pPr>
            <a:r>
              <a:rPr lang="pl-PL" altLang="pl-PL" sz="2000" b="1" dirty="0">
                <a:latin typeface="Arial Black" pitchFamily="34" charset="0"/>
                <a:cs typeface="Times New Roman" pitchFamily="18" charset="0"/>
              </a:rPr>
              <a:t>Wojewódzki Urząd Pracy</a:t>
            </a:r>
            <a:br>
              <a:rPr lang="pl-PL" altLang="pl-PL" sz="2000" b="1" dirty="0">
                <a:latin typeface="Arial Black" pitchFamily="34" charset="0"/>
                <a:cs typeface="Times New Roman" pitchFamily="18" charset="0"/>
              </a:rPr>
            </a:br>
            <a:r>
              <a:rPr lang="pl-PL" altLang="pl-PL" sz="2000" b="1" dirty="0">
                <a:latin typeface="Arial Black" pitchFamily="34" charset="0"/>
                <a:cs typeface="Times New Roman" pitchFamily="18" charset="0"/>
              </a:rPr>
              <a:t> w Lublinie</a:t>
            </a:r>
            <a:br>
              <a:rPr lang="pl-PL" altLang="pl-PL" sz="2000" b="1" dirty="0">
                <a:latin typeface="Arial Black" pitchFamily="34" charset="0"/>
                <a:cs typeface="Times New Roman" pitchFamily="18" charset="0"/>
              </a:rPr>
            </a:br>
            <a:r>
              <a:rPr lang="pl-PL" altLang="pl-PL" sz="2000" b="1" dirty="0">
                <a:latin typeface="Arial Black" pitchFamily="34" charset="0"/>
                <a:cs typeface="Times New Roman" pitchFamily="18" charset="0"/>
              </a:rPr>
              <a:t>ul. Obywatelska 4</a:t>
            </a:r>
            <a:r>
              <a:rPr lang="pl-PL" altLang="pl-PL" sz="2000" b="1" dirty="0">
                <a:latin typeface="Times New Roman" pitchFamily="18" charset="0"/>
                <a:cs typeface="Times New Roman" pitchFamily="18" charset="0"/>
              </a:rPr>
              <a:t/>
            </a:r>
            <a:br>
              <a:rPr lang="pl-PL" altLang="pl-PL" sz="2000" b="1" dirty="0">
                <a:latin typeface="Times New Roman" pitchFamily="18" charset="0"/>
                <a:cs typeface="Times New Roman" pitchFamily="18" charset="0"/>
              </a:rPr>
            </a:br>
            <a:r>
              <a:rPr lang="pl-PL" altLang="pl-PL" sz="2000" b="1" dirty="0">
                <a:latin typeface="Arial Black" pitchFamily="34" charset="0"/>
                <a:cs typeface="Times New Roman" pitchFamily="18" charset="0"/>
              </a:rPr>
              <a:t>20-092 Lublin</a:t>
            </a:r>
          </a:p>
          <a:p>
            <a:pPr algn="ctr">
              <a:defRPr/>
            </a:pPr>
            <a:r>
              <a:rPr lang="pl-PL" altLang="pl-PL" sz="2000" b="1" dirty="0" err="1">
                <a:latin typeface="Times New Roman" pitchFamily="18" charset="0"/>
                <a:cs typeface="Times New Roman" pitchFamily="18" charset="0"/>
                <a:hlinkClick r:id="rId2"/>
              </a:rPr>
              <a:t>www.rpo.lubelskie.pl</a:t>
            </a:r>
            <a:r>
              <a:rPr lang="pl-PL" altLang="pl-PL" sz="2000" b="1" dirty="0">
                <a:latin typeface="Times New Roman" pitchFamily="18" charset="0"/>
                <a:cs typeface="Times New Roman" pitchFamily="18" charset="0"/>
                <a:hlinkClick r:id="rId2"/>
              </a:rPr>
              <a:t>/</a:t>
            </a:r>
            <a:r>
              <a:rPr lang="pl-PL" altLang="pl-PL" sz="2000" b="1" dirty="0" err="1">
                <a:latin typeface="Times New Roman" pitchFamily="18" charset="0"/>
                <a:cs typeface="Times New Roman" pitchFamily="18" charset="0"/>
                <a:hlinkClick r:id="rId2"/>
              </a:rPr>
              <a:t>wup</a:t>
            </a:r>
            <a:r>
              <a:rPr lang="pl-PL" altLang="pl-PL" sz="2000" b="1" dirty="0">
                <a:latin typeface="Times New Roman" pitchFamily="18" charset="0"/>
                <a:cs typeface="Times New Roman" pitchFamily="18" charset="0"/>
              </a:rPr>
              <a:t> </a:t>
            </a:r>
            <a:br>
              <a:rPr lang="pl-PL" altLang="pl-PL" sz="2000" b="1" dirty="0">
                <a:latin typeface="Times New Roman" pitchFamily="18" charset="0"/>
                <a:cs typeface="Times New Roman" pitchFamily="18" charset="0"/>
              </a:rPr>
            </a:br>
            <a:r>
              <a:rPr lang="pl-PL" altLang="pl-PL" sz="2000" b="1" dirty="0" err="1">
                <a:latin typeface="Times New Roman" pitchFamily="18" charset="0"/>
                <a:cs typeface="Times New Roman" pitchFamily="18" charset="0"/>
                <a:hlinkClick r:id="rId3"/>
              </a:rPr>
              <a:t>www.funduszeeuropejskie.gov.pl</a:t>
            </a:r>
            <a:r>
              <a:rPr lang="pl-PL" altLang="pl-PL" sz="2000" b="1" dirty="0">
                <a:latin typeface="Times New Roman" pitchFamily="18" charset="0"/>
                <a:cs typeface="Times New Roman" pitchFamily="18" charset="0"/>
              </a:rPr>
              <a:t/>
            </a:r>
            <a:br>
              <a:rPr lang="pl-PL" altLang="pl-PL" sz="2000" b="1" dirty="0">
                <a:latin typeface="Times New Roman" pitchFamily="18" charset="0"/>
                <a:cs typeface="Times New Roman" pitchFamily="18" charset="0"/>
              </a:rPr>
            </a:br>
            <a:r>
              <a:rPr lang="pl-PL" altLang="pl-PL" sz="2000" b="1" dirty="0">
                <a:latin typeface="Times New Roman" pitchFamily="18" charset="0"/>
                <a:cs typeface="Times New Roman" pitchFamily="18" charset="0"/>
              </a:rPr>
              <a:t> </a:t>
            </a:r>
            <a:br>
              <a:rPr lang="pl-PL" altLang="pl-PL" sz="2000" b="1" dirty="0">
                <a:latin typeface="Times New Roman" pitchFamily="18" charset="0"/>
                <a:cs typeface="Times New Roman" pitchFamily="18" charset="0"/>
              </a:rPr>
            </a:br>
            <a:r>
              <a:rPr lang="pl-PL" altLang="pl-PL" sz="2000" b="1" dirty="0">
                <a:latin typeface="Times New Roman" pitchFamily="18" charset="0"/>
                <a:cs typeface="Times New Roman" pitchFamily="18" charset="0"/>
              </a:rPr>
              <a:t>e-mail. </a:t>
            </a:r>
            <a:r>
              <a:rPr lang="pl-PL" altLang="pl-PL" sz="2000" b="1" dirty="0" err="1">
                <a:latin typeface="Times New Roman" pitchFamily="18" charset="0"/>
                <a:cs typeface="Times New Roman" pitchFamily="18" charset="0"/>
                <a:hlinkClick r:id="rId4"/>
              </a:rPr>
              <a:t>punkt.konsultacyjny@wup.lublin.pl</a:t>
            </a:r>
            <a:r>
              <a:rPr lang="pl-PL" altLang="pl-PL" sz="2000" b="1" dirty="0">
                <a:latin typeface="Times New Roman" pitchFamily="18" charset="0"/>
                <a:cs typeface="Times New Roman" pitchFamily="18" charset="0"/>
                <a:hlinkClick r:id="rId4"/>
              </a:rPr>
              <a:t> </a:t>
            </a:r>
            <a:r>
              <a:rPr lang="pl-PL" altLang="pl-PL" sz="2000" b="1" dirty="0">
                <a:latin typeface="Times New Roman" pitchFamily="18" charset="0"/>
                <a:cs typeface="Times New Roman" pitchFamily="18" charset="0"/>
              </a:rPr>
              <a:t/>
            </a:r>
            <a:br>
              <a:rPr lang="pl-PL" altLang="pl-PL" sz="2000" b="1" dirty="0">
                <a:latin typeface="Times New Roman" pitchFamily="18" charset="0"/>
                <a:cs typeface="Times New Roman" pitchFamily="18" charset="0"/>
              </a:rPr>
            </a:br>
            <a:r>
              <a:rPr lang="pl-PL" altLang="pl-PL" sz="2000" b="1" dirty="0">
                <a:latin typeface="Times New Roman" pitchFamily="18" charset="0"/>
                <a:cs typeface="Times New Roman" pitchFamily="18" charset="0"/>
              </a:rPr>
              <a:t>tel. 81 46 35 363 </a:t>
            </a:r>
            <a:r>
              <a:rPr lang="pl-PL" altLang="pl-PL" sz="5400" b="1" dirty="0">
                <a:latin typeface="Times New Roman" pitchFamily="18" charset="0"/>
                <a:cs typeface="Times New Roman" pitchFamily="18" charset="0"/>
              </a:rPr>
              <a:t/>
            </a:r>
            <a:br>
              <a:rPr lang="pl-PL" altLang="pl-PL" sz="5400" b="1" dirty="0">
                <a:latin typeface="Times New Roman" pitchFamily="18" charset="0"/>
                <a:cs typeface="Times New Roman" pitchFamily="18" charset="0"/>
              </a:rPr>
            </a:br>
            <a:endParaRPr lang="pl-PL" sz="2000" dirty="0">
              <a:latin typeface="Ubuntu" panose="020B0504030602030204" pitchFamily="34" charset="0"/>
            </a:endParaRPr>
          </a:p>
        </p:txBody>
      </p:sp>
      <p:pic>
        <p:nvPicPr>
          <p:cNvPr id="24579" name="Obraz 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03225" y="4652963"/>
            <a:ext cx="833755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Symbol zastępczy numeru slajdu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fld id="{B962DFB5-3BFC-45D9-A9A9-CD0E1F46982B}" type="slidenum">
              <a:rPr lang="pl-PL" altLang="pl-PL" sz="1200">
                <a:solidFill>
                  <a:srgbClr val="898989"/>
                </a:solidFill>
              </a:rPr>
              <a:pPr>
                <a:lnSpc>
                  <a:spcPct val="100000"/>
                </a:lnSpc>
                <a:spcBef>
                  <a:spcPct val="0"/>
                </a:spcBef>
                <a:buSzTx/>
                <a:buFontTx/>
                <a:buNone/>
              </a:pPr>
              <a:t>21</a:t>
            </a:fld>
            <a:endParaRPr lang="pl-PL" altLang="pl-PL" sz="1200">
              <a:solidFill>
                <a:srgbClr val="898989"/>
              </a:solidFill>
            </a:endParaRPr>
          </a:p>
        </p:txBody>
      </p:sp>
    </p:spTree>
  </p:cSld>
  <p:clrMapOvr>
    <a:masterClrMapping/>
  </p:clrMapOvr>
  <p:transition spd="slow">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ytuł 1"/>
          <p:cNvSpPr>
            <a:spLocks noGrp="1"/>
          </p:cNvSpPr>
          <p:nvPr>
            <p:ph type="title"/>
          </p:nvPr>
        </p:nvSpPr>
        <p:spPr bwMode="auto">
          <a:xfrm>
            <a:off x="1835150" y="476250"/>
            <a:ext cx="6751638" cy="576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altLang="pl-PL" smtClean="0">
                <a:latin typeface="Calibri" panose="020F0502020204030204" pitchFamily="34" charset="0"/>
              </a:rPr>
              <a:t>Wskaźniki realizacji celu </a:t>
            </a:r>
          </a:p>
        </p:txBody>
      </p:sp>
      <p:sp>
        <p:nvSpPr>
          <p:cNvPr id="6147" name="Symbol zastępczy numeru slajdu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fld id="{038A5096-295A-4F69-92E4-A0EC3EEB078E}" type="slidenum">
              <a:rPr lang="pl-PL" altLang="pl-PL" sz="1200">
                <a:solidFill>
                  <a:srgbClr val="898989"/>
                </a:solidFill>
              </a:rPr>
              <a:pPr>
                <a:lnSpc>
                  <a:spcPct val="100000"/>
                </a:lnSpc>
                <a:spcBef>
                  <a:spcPct val="0"/>
                </a:spcBef>
                <a:buSzTx/>
                <a:buFontTx/>
                <a:buNone/>
              </a:pPr>
              <a:t>3</a:t>
            </a:fld>
            <a:endParaRPr lang="pl-PL" altLang="pl-PL" sz="1200">
              <a:solidFill>
                <a:srgbClr val="898989"/>
              </a:solidFill>
            </a:endParaRPr>
          </a:p>
        </p:txBody>
      </p:sp>
      <p:sp>
        <p:nvSpPr>
          <p:cNvPr id="6" name="Tytuł 1"/>
          <p:cNvSpPr txBox="1">
            <a:spLocks/>
          </p:cNvSpPr>
          <p:nvPr/>
        </p:nvSpPr>
        <p:spPr>
          <a:xfrm>
            <a:off x="1763713" y="115888"/>
            <a:ext cx="6823075" cy="936625"/>
          </a:xfrm>
          <a:prstGeom prst="rect">
            <a:avLst/>
          </a:prstGeom>
          <a:solidFill>
            <a:schemeClr val="tx2">
              <a:lumMod val="40000"/>
              <a:lumOff val="60000"/>
            </a:schemeClr>
          </a:solidFill>
          <a:ln w="28575">
            <a:solidFill>
              <a:schemeClr val="tx1"/>
            </a:solidFill>
          </a:ln>
        </p:spPr>
        <p:txBody>
          <a:bodyPr/>
          <a:lstStyle/>
          <a:p>
            <a:pPr algn="ctr">
              <a:lnSpc>
                <a:spcPct val="90000"/>
              </a:lnSpc>
              <a:defRPr/>
            </a:pPr>
            <a:r>
              <a:rPr lang="pl-PL" sz="3000" b="1" dirty="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Wskaźniki realizacji celu </a:t>
            </a:r>
            <a:br>
              <a:rPr lang="pl-PL" sz="3000" b="1" dirty="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br>
            <a:r>
              <a:rPr lang="pl-PL" sz="3000" b="1" dirty="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Działanie 9.1 Aktywizacja zawodowa</a:t>
            </a:r>
          </a:p>
        </p:txBody>
      </p:sp>
      <p:sp>
        <p:nvSpPr>
          <p:cNvPr id="10245" name="Symbol zastępczy zawartości 1"/>
          <p:cNvSpPr txBox="1">
            <a:spLocks noGrp="1"/>
          </p:cNvSpPr>
          <p:nvPr>
            <p:ph idx="1"/>
          </p:nvPr>
        </p:nvSpPr>
        <p:spPr>
          <a:xfrm>
            <a:off x="628650" y="1700213"/>
            <a:ext cx="7886700" cy="4476750"/>
          </a:xfrm>
        </p:spPr>
        <p:txBody>
          <a:bodyPr/>
          <a:lstStyle/>
          <a:p>
            <a:pPr marL="0" indent="0" algn="ctr">
              <a:buFont typeface="Arial" panose="020B0604020202020204" pitchFamily="34" charset="0"/>
              <a:buNone/>
              <a:defRPr/>
            </a:pPr>
            <a:r>
              <a:rPr altLang="pl-PL" sz="2000" b="1" dirty="0" smtClean="0">
                <a:latin typeface="Arial" panose="020B0604020202020204" pitchFamily="34" charset="0"/>
                <a:cs typeface="Arial" panose="020B0604020202020204" pitchFamily="34" charset="0"/>
              </a:rPr>
              <a:t>Wartość osiągnięta </a:t>
            </a:r>
            <a:r>
              <a:rPr altLang="pl-PL" sz="2000" b="1" dirty="0" err="1" smtClean="0">
                <a:latin typeface="Arial" panose="020B0604020202020204" pitchFamily="34" charset="0"/>
                <a:cs typeface="Arial" panose="020B0604020202020204" pitchFamily="34" charset="0"/>
              </a:rPr>
              <a:t>na</a:t>
            </a:r>
            <a:r>
              <a:rPr altLang="pl-PL" sz="2000" b="1" dirty="0" smtClean="0">
                <a:latin typeface="Arial" panose="020B0604020202020204" pitchFamily="34" charset="0"/>
                <a:cs typeface="Arial" panose="020B0604020202020204" pitchFamily="34" charset="0"/>
              </a:rPr>
              <a:t> </a:t>
            </a:r>
            <a:r>
              <a:rPr altLang="pl-PL" sz="2000" b="1" dirty="0" err="1" smtClean="0">
                <a:latin typeface="Arial" panose="020B0604020202020204" pitchFamily="34" charset="0"/>
                <a:cs typeface="Arial" panose="020B0604020202020204" pitchFamily="34" charset="0"/>
              </a:rPr>
              <a:t>podstawie</a:t>
            </a:r>
            <a:r>
              <a:rPr altLang="pl-PL" sz="2000" b="1" dirty="0" smtClean="0">
                <a:latin typeface="Arial" panose="020B0604020202020204" pitchFamily="34" charset="0"/>
                <a:cs typeface="Arial" panose="020B0604020202020204" pitchFamily="34" charset="0"/>
              </a:rPr>
              <a:t> </a:t>
            </a:r>
            <a:r>
              <a:rPr altLang="pl-PL" sz="2000" b="1" dirty="0" err="1" smtClean="0">
                <a:latin typeface="Arial" panose="020B0604020202020204" pitchFamily="34" charset="0"/>
                <a:cs typeface="Arial" panose="020B0604020202020204" pitchFamily="34" charset="0"/>
              </a:rPr>
              <a:t>wniosków</a:t>
            </a:r>
            <a:r>
              <a:rPr altLang="pl-PL" sz="2000" b="1" dirty="0" smtClean="0">
                <a:latin typeface="Arial" panose="020B0604020202020204" pitchFamily="34" charset="0"/>
                <a:cs typeface="Arial" panose="020B0604020202020204" pitchFamily="34" charset="0"/>
              </a:rPr>
              <a:t> o </a:t>
            </a:r>
            <a:r>
              <a:rPr altLang="pl-PL" sz="2000" b="1" dirty="0" err="1" smtClean="0">
                <a:latin typeface="Arial" panose="020B0604020202020204" pitchFamily="34" charset="0"/>
                <a:cs typeface="Arial" panose="020B0604020202020204" pitchFamily="34" charset="0"/>
              </a:rPr>
              <a:t>płatność</a:t>
            </a:r>
            <a:r>
              <a:rPr altLang="pl-PL" sz="2000" b="1" dirty="0" smtClean="0">
                <a:latin typeface="Arial" panose="020B0604020202020204" pitchFamily="34" charset="0"/>
                <a:cs typeface="Arial" panose="020B0604020202020204" pitchFamily="34" charset="0"/>
              </a:rPr>
              <a:t> oraz danych dotyczących uczestników projektów.</a:t>
            </a:r>
          </a:p>
          <a:p>
            <a:pPr marL="0" indent="0">
              <a:buFont typeface="Arial" panose="020B0604020202020204" pitchFamily="34" charset="0"/>
              <a:buNone/>
              <a:defRPr/>
            </a:pPr>
            <a:endParaRPr altLang="pl-PL" sz="2000" b="1" dirty="0" smtClean="0">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altLang="pl-PL" sz="2000" b="1" dirty="0" smtClean="0">
              <a:latin typeface="Arial" panose="020B0604020202020204" pitchFamily="34" charset="0"/>
              <a:cs typeface="Arial" panose="020B0604020202020204" pitchFamily="34" charset="0"/>
            </a:endParaRPr>
          </a:p>
          <a:p>
            <a:pPr>
              <a:defRPr/>
            </a:pPr>
            <a:r>
              <a:rPr altLang="pl-PL" sz="2000" dirty="0" smtClean="0">
                <a:latin typeface="Arial" panose="020B0604020202020204" pitchFamily="34" charset="0"/>
                <a:cs typeface="Arial" panose="020B0604020202020204" pitchFamily="34" charset="0"/>
              </a:rPr>
              <a:t>Liczba osób pracujących, łącznie z prowadzącymi działalność na własny rachunek, po opuszczeniu programu – </a:t>
            </a:r>
            <a:r>
              <a:rPr altLang="pl-PL" sz="2000" b="1" dirty="0" smtClean="0">
                <a:latin typeface="Arial" panose="020B0604020202020204" pitchFamily="34" charset="0"/>
                <a:cs typeface="Arial" panose="020B0604020202020204" pitchFamily="34" charset="0"/>
              </a:rPr>
              <a:t>739 osób.</a:t>
            </a:r>
          </a:p>
          <a:p>
            <a:pPr>
              <a:defRPr/>
            </a:pPr>
            <a:endParaRPr altLang="pl-PL" sz="2000" b="1" dirty="0" smtClean="0">
              <a:latin typeface="Arial" panose="020B0604020202020204" pitchFamily="34" charset="0"/>
              <a:cs typeface="Arial" panose="020B0604020202020204" pitchFamily="34" charset="0"/>
            </a:endParaRPr>
          </a:p>
          <a:p>
            <a:pPr>
              <a:defRPr/>
            </a:pPr>
            <a:r>
              <a:rPr altLang="pl-PL" sz="2000" dirty="0" smtClean="0">
                <a:latin typeface="Arial" panose="020B0604020202020204" pitchFamily="34" charset="0"/>
                <a:cs typeface="Arial" panose="020B0604020202020204" pitchFamily="34" charset="0"/>
              </a:rPr>
              <a:t>Liczba osób, które uzyskały kwalifikacje po opuszczeniu programu – </a:t>
            </a:r>
            <a:r>
              <a:rPr altLang="pl-PL" sz="2000" b="1" dirty="0" smtClean="0">
                <a:latin typeface="Arial" panose="020B0604020202020204" pitchFamily="34" charset="0"/>
                <a:cs typeface="Arial" panose="020B0604020202020204" pitchFamily="34" charset="0"/>
              </a:rPr>
              <a:t>1551 osób.</a:t>
            </a:r>
          </a:p>
          <a:p>
            <a:pPr>
              <a:defRPr/>
            </a:pPr>
            <a:endParaRPr altLang="pl-PL" sz="2000" b="1" dirty="0" smtClean="0">
              <a:latin typeface="Arial" panose="020B0604020202020204" pitchFamily="34" charset="0"/>
              <a:cs typeface="Arial" panose="020B0604020202020204" pitchFamily="34" charset="0"/>
            </a:endParaRPr>
          </a:p>
        </p:txBody>
      </p:sp>
    </p:spTree>
  </p:cSld>
  <p:clrMapOvr>
    <a:masterClrMapping/>
  </p:clrMapOvr>
  <p:transition spd="slow">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0088" y="1196975"/>
            <a:ext cx="7886700" cy="936625"/>
          </a:xfrm>
          <a:solidFill>
            <a:schemeClr val="tx2">
              <a:lumMod val="40000"/>
              <a:lumOff val="60000"/>
            </a:schemeClr>
          </a:solidFill>
          <a:ln>
            <a:solidFill>
              <a:schemeClr val="tx1"/>
            </a:solidFill>
          </a:ln>
        </p:spPr>
        <p:txBody>
          <a:bodyPr/>
          <a:lstStyle/>
          <a:p>
            <a:pPr algn="ctr">
              <a:defRPr/>
            </a:pPr>
            <a:r>
              <a:rPr b="1" dirty="0" smtClean="0">
                <a:latin typeface="Times New Roman" panose="02020603050405020304" pitchFamily="18" charset="0"/>
                <a:cs typeface="Times New Roman" panose="02020603050405020304" pitchFamily="18" charset="0"/>
              </a:rPr>
              <a:t>Wskaźniki produktu </a:t>
            </a:r>
            <a:br>
              <a:rPr b="1" dirty="0" smtClean="0">
                <a:latin typeface="Times New Roman" panose="02020603050405020304" pitchFamily="18" charset="0"/>
                <a:cs typeface="Times New Roman" panose="02020603050405020304" pitchFamily="18" charset="0"/>
              </a:rPr>
            </a:br>
            <a:r>
              <a:rPr b="1" dirty="0" smtClean="0">
                <a:latin typeface="Times New Roman" panose="02020603050405020304" pitchFamily="18" charset="0"/>
                <a:cs typeface="Times New Roman" panose="02020603050405020304" pitchFamily="18" charset="0"/>
              </a:rPr>
              <a:t>Działanie 9.1 Aktywizacja zawodowa</a:t>
            </a:r>
            <a:endParaRPr b="1" dirty="0">
              <a:latin typeface="Times New Roman" panose="02020603050405020304" pitchFamily="18" charset="0"/>
              <a:cs typeface="Times New Roman" panose="02020603050405020304" pitchFamily="18" charset="0"/>
            </a:endParaRPr>
          </a:p>
        </p:txBody>
      </p:sp>
      <p:sp>
        <p:nvSpPr>
          <p:cNvPr id="11267" name="Symbol zastępczy zawartości 2"/>
          <p:cNvSpPr txBox="1">
            <a:spLocks noGrp="1"/>
          </p:cNvSpPr>
          <p:nvPr>
            <p:ph idx="1"/>
          </p:nvPr>
        </p:nvSpPr>
        <p:spPr>
          <a:xfrm>
            <a:off x="628650" y="2276475"/>
            <a:ext cx="7886700" cy="3900488"/>
          </a:xfrm>
        </p:spPr>
        <p:txBody>
          <a:bodyPr/>
          <a:lstStyle/>
          <a:p>
            <a:pPr marL="0" indent="0" algn="ctr">
              <a:buFont typeface="Arial" panose="020B0604020202020204" pitchFamily="34" charset="0"/>
              <a:buNone/>
              <a:defRPr/>
            </a:pPr>
            <a:r>
              <a:rPr altLang="pl-PL" sz="2000" b="1" dirty="0">
                <a:latin typeface="+mn-lt"/>
                <a:cs typeface="Arial" panose="020B0604020202020204" pitchFamily="34" charset="0"/>
              </a:rPr>
              <a:t>Wartość osiągnięta na </a:t>
            </a:r>
            <a:r>
              <a:rPr altLang="pl-PL" sz="2000" b="1" dirty="0" err="1">
                <a:latin typeface="+mn-lt"/>
                <a:cs typeface="Arial" panose="020B0604020202020204" pitchFamily="34" charset="0"/>
              </a:rPr>
              <a:t>podstawie</a:t>
            </a:r>
            <a:r>
              <a:rPr altLang="pl-PL" sz="2000" b="1" dirty="0">
                <a:latin typeface="+mn-lt"/>
                <a:cs typeface="Arial" panose="020B0604020202020204" pitchFamily="34" charset="0"/>
              </a:rPr>
              <a:t> </a:t>
            </a:r>
            <a:r>
              <a:rPr altLang="pl-PL" sz="2000" b="1" dirty="0" err="1" smtClean="0">
                <a:latin typeface="+mn-lt"/>
                <a:cs typeface="Arial" panose="020B0604020202020204" pitchFamily="34" charset="0"/>
              </a:rPr>
              <a:t>wniosków</a:t>
            </a:r>
            <a:r>
              <a:rPr altLang="pl-PL" sz="2000" b="1" dirty="0" smtClean="0">
                <a:latin typeface="+mn-lt"/>
                <a:cs typeface="Arial" panose="020B0604020202020204" pitchFamily="34" charset="0"/>
              </a:rPr>
              <a:t> o </a:t>
            </a:r>
            <a:r>
              <a:rPr altLang="pl-PL" sz="2000" b="1" dirty="0" err="1" smtClean="0">
                <a:latin typeface="+mn-lt"/>
                <a:cs typeface="Arial" panose="020B0604020202020204" pitchFamily="34" charset="0"/>
              </a:rPr>
              <a:t>płatność</a:t>
            </a:r>
            <a:r>
              <a:rPr altLang="pl-PL" sz="2000" b="1" dirty="0" smtClean="0">
                <a:latin typeface="+mn-lt"/>
                <a:cs typeface="Arial" panose="020B0604020202020204" pitchFamily="34" charset="0"/>
              </a:rPr>
              <a:t> </a:t>
            </a:r>
            <a:r>
              <a:rPr altLang="pl-PL" sz="2000" b="1" dirty="0">
                <a:latin typeface="+mn-lt"/>
                <a:cs typeface="Arial" panose="020B0604020202020204" pitchFamily="34" charset="0"/>
              </a:rPr>
              <a:t>oraz danych dotyczących uczestników projektów</a:t>
            </a:r>
            <a:r>
              <a:rPr altLang="pl-PL" sz="2000" b="1" dirty="0" smtClean="0">
                <a:latin typeface="+mn-lt"/>
                <a:cs typeface="Arial" panose="020B0604020202020204" pitchFamily="34" charset="0"/>
              </a:rPr>
              <a:t>.</a:t>
            </a:r>
            <a:endParaRPr altLang="pl-PL" sz="2000" dirty="0">
              <a:latin typeface="Calibri" panose="020F0502020204030204" pitchFamily="34" charset="0"/>
            </a:endParaRPr>
          </a:p>
          <a:p>
            <a:pPr>
              <a:defRPr/>
            </a:pPr>
            <a:endParaRPr altLang="pl-PL" sz="2000" dirty="0" smtClean="0">
              <a:latin typeface="Calibri" panose="020F0502020204030204" pitchFamily="34" charset="0"/>
            </a:endParaRPr>
          </a:p>
          <a:p>
            <a:pPr>
              <a:defRPr/>
            </a:pPr>
            <a:r>
              <a:rPr altLang="pl-PL" sz="2000" dirty="0" smtClean="0">
                <a:latin typeface="Calibri" panose="020F0502020204030204" pitchFamily="34" charset="0"/>
              </a:rPr>
              <a:t>Liczba osób bezrobotnych, w tym długotrwale bezrobotnych, objętych wsparciem w programie – </a:t>
            </a:r>
            <a:r>
              <a:rPr altLang="pl-PL" sz="2000" b="1" dirty="0" smtClean="0">
                <a:latin typeface="Calibri" panose="020F0502020204030204" pitchFamily="34" charset="0"/>
              </a:rPr>
              <a:t>2 275 </a:t>
            </a:r>
            <a:r>
              <a:rPr altLang="pl-PL" sz="2000" b="1" dirty="0" err="1" smtClean="0">
                <a:latin typeface="Calibri" panose="020F0502020204030204" pitchFamily="34" charset="0"/>
              </a:rPr>
              <a:t>osób</a:t>
            </a:r>
            <a:r>
              <a:rPr altLang="pl-PL" sz="2000" b="1" dirty="0" smtClean="0">
                <a:latin typeface="Calibri" panose="020F0502020204030204" pitchFamily="34" charset="0"/>
              </a:rPr>
              <a:t>.</a:t>
            </a:r>
          </a:p>
          <a:p>
            <a:pPr>
              <a:buFont typeface="Arial" charset="0"/>
              <a:buChar char="•"/>
              <a:defRPr/>
            </a:pPr>
            <a:r>
              <a:rPr altLang="pl-PL" sz="2000" dirty="0" smtClean="0">
                <a:latin typeface="Calibri" panose="020F0502020204030204" pitchFamily="34" charset="0"/>
              </a:rPr>
              <a:t>Liczba osób bezrobotnych, w tym długotrwale bezrobotnych, objętych wsparciem w programie – </a:t>
            </a:r>
            <a:r>
              <a:rPr altLang="pl-PL" sz="2000" b="1" dirty="0" smtClean="0">
                <a:latin typeface="Calibri" panose="020F0502020204030204" pitchFamily="34" charset="0"/>
              </a:rPr>
              <a:t>10 362 osoby ( W ramach Działania 9.2 )</a:t>
            </a:r>
          </a:p>
          <a:p>
            <a:pPr>
              <a:defRPr/>
            </a:pPr>
            <a:r>
              <a:rPr altLang="pl-PL" sz="2000" dirty="0" smtClean="0">
                <a:latin typeface="Calibri" panose="020F0502020204030204" pitchFamily="34" charset="0"/>
              </a:rPr>
              <a:t>Liczba osób długotrwale bezrobotnych objętych wsparciem w programie – </a:t>
            </a:r>
            <a:r>
              <a:rPr altLang="pl-PL" sz="2000" b="1" dirty="0" smtClean="0">
                <a:latin typeface="Calibri" panose="020F0502020204030204" pitchFamily="34" charset="0"/>
              </a:rPr>
              <a:t>1 431 </a:t>
            </a:r>
            <a:r>
              <a:rPr altLang="pl-PL" sz="2000" b="1" dirty="0" err="1" smtClean="0">
                <a:latin typeface="Calibri" panose="020F0502020204030204" pitchFamily="34" charset="0"/>
              </a:rPr>
              <a:t>osób</a:t>
            </a:r>
            <a:r>
              <a:rPr altLang="pl-PL" sz="2000" b="1" dirty="0" smtClean="0">
                <a:latin typeface="Calibri" panose="020F0502020204030204" pitchFamily="34" charset="0"/>
              </a:rPr>
              <a:t>.</a:t>
            </a:r>
            <a:endParaRPr altLang="pl-PL" sz="2000" dirty="0" smtClean="0">
              <a:latin typeface="Calibri" panose="020F0502020204030204" pitchFamily="34" charset="0"/>
            </a:endParaRPr>
          </a:p>
          <a:p>
            <a:pPr>
              <a:defRPr/>
            </a:pPr>
            <a:r>
              <a:rPr altLang="pl-PL" sz="2000" dirty="0" smtClean="0">
                <a:latin typeface="Calibri" panose="020F0502020204030204" pitchFamily="34" charset="0"/>
              </a:rPr>
              <a:t>Liczba osób biernych zawodowo objętych wsparciem w programie</a:t>
            </a:r>
            <a:br>
              <a:rPr altLang="pl-PL" sz="2000" dirty="0" smtClean="0">
                <a:latin typeface="Calibri" panose="020F0502020204030204" pitchFamily="34" charset="0"/>
              </a:rPr>
            </a:br>
            <a:r>
              <a:rPr altLang="pl-PL" sz="2000" dirty="0" smtClean="0">
                <a:latin typeface="Calibri" panose="020F0502020204030204" pitchFamily="34" charset="0"/>
              </a:rPr>
              <a:t> – </a:t>
            </a:r>
            <a:r>
              <a:rPr altLang="pl-PL" sz="2000" b="1" dirty="0" smtClean="0">
                <a:latin typeface="Calibri" panose="020F0502020204030204" pitchFamily="34" charset="0"/>
              </a:rPr>
              <a:t>234 osób.</a:t>
            </a:r>
          </a:p>
        </p:txBody>
      </p:sp>
      <p:sp>
        <p:nvSpPr>
          <p:cNvPr id="7172" name="Symbol zastępczy numeru slajdu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fld id="{E7029455-9573-4E88-A057-02FC5CB6A0D3}" type="slidenum">
              <a:rPr lang="pl-PL" altLang="pl-PL" sz="1200">
                <a:solidFill>
                  <a:srgbClr val="898989"/>
                </a:solidFill>
              </a:rPr>
              <a:pPr>
                <a:lnSpc>
                  <a:spcPct val="100000"/>
                </a:lnSpc>
                <a:spcBef>
                  <a:spcPct val="0"/>
                </a:spcBef>
                <a:buSzTx/>
                <a:buFontTx/>
                <a:buNone/>
              </a:pPr>
              <a:t>4</a:t>
            </a:fld>
            <a:endParaRPr lang="pl-PL" altLang="pl-PL" sz="1200">
              <a:solidFill>
                <a:srgbClr val="898989"/>
              </a:solidFill>
            </a:endParaRPr>
          </a:p>
        </p:txBody>
      </p:sp>
    </p:spTree>
  </p:cSld>
  <p:clrMapOvr>
    <a:masterClrMapping/>
  </p:clrMapOvr>
  <p:transition spd="slow">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0088" y="1196975"/>
            <a:ext cx="7886700" cy="936625"/>
          </a:xfrm>
          <a:solidFill>
            <a:schemeClr val="tx2">
              <a:lumMod val="40000"/>
              <a:lumOff val="60000"/>
            </a:schemeClr>
          </a:solidFill>
          <a:ln w="19050">
            <a:solidFill>
              <a:schemeClr val="tx1"/>
            </a:solidFill>
          </a:ln>
        </p:spPr>
        <p:txBody>
          <a:bodyPr/>
          <a:lstStyle/>
          <a:p>
            <a:pPr algn="ctr">
              <a:defRPr/>
            </a:pPr>
            <a:r>
              <a:rPr b="1" dirty="0" smtClean="0">
                <a:latin typeface="Times New Roman" panose="02020603050405020304" pitchFamily="18" charset="0"/>
                <a:cs typeface="Times New Roman" panose="02020603050405020304" pitchFamily="18" charset="0"/>
              </a:rPr>
              <a:t>Wskaźniki produktu </a:t>
            </a:r>
            <a:br>
              <a:rPr b="1" dirty="0" smtClean="0">
                <a:latin typeface="Times New Roman" panose="02020603050405020304" pitchFamily="18" charset="0"/>
                <a:cs typeface="Times New Roman" panose="02020603050405020304" pitchFamily="18" charset="0"/>
              </a:rPr>
            </a:br>
            <a:r>
              <a:rPr b="1" dirty="0" smtClean="0">
                <a:latin typeface="Times New Roman" panose="02020603050405020304" pitchFamily="18" charset="0"/>
                <a:cs typeface="Times New Roman" panose="02020603050405020304" pitchFamily="18" charset="0"/>
              </a:rPr>
              <a:t>Działanie 9.1 Aktywizacja zawodowa</a:t>
            </a:r>
            <a:endParaRPr b="1"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628650" y="2349500"/>
            <a:ext cx="7886700" cy="3827463"/>
          </a:xfrm>
        </p:spPr>
        <p:txBody>
          <a:bodyPr/>
          <a:lstStyle/>
          <a:p>
            <a:pPr marL="0" indent="0" algn="ctr">
              <a:buFont typeface="Arial" panose="020B0604020202020204" pitchFamily="34" charset="0"/>
              <a:buNone/>
              <a:defRPr/>
            </a:pPr>
            <a:r>
              <a:rPr altLang="pl-PL" sz="2000" b="1" dirty="0">
                <a:cs typeface="Arial" panose="020B0604020202020204" pitchFamily="34" charset="0"/>
              </a:rPr>
              <a:t>Wartość osiągnięta na </a:t>
            </a:r>
            <a:r>
              <a:rPr altLang="pl-PL" sz="2000" b="1" dirty="0" err="1">
                <a:cs typeface="Arial" panose="020B0604020202020204" pitchFamily="34" charset="0"/>
              </a:rPr>
              <a:t>podstawie</a:t>
            </a:r>
            <a:r>
              <a:rPr altLang="pl-PL" sz="2000" b="1" dirty="0">
                <a:cs typeface="Arial" panose="020B0604020202020204" pitchFamily="34" charset="0"/>
              </a:rPr>
              <a:t> </a:t>
            </a:r>
            <a:r>
              <a:rPr altLang="pl-PL" sz="2000" b="1" dirty="0" err="1" smtClean="0">
                <a:cs typeface="Arial" panose="020B0604020202020204" pitchFamily="34" charset="0"/>
              </a:rPr>
              <a:t>wniosków</a:t>
            </a:r>
            <a:r>
              <a:rPr altLang="pl-PL" sz="2000" b="1" dirty="0" smtClean="0">
                <a:cs typeface="Arial" panose="020B0604020202020204" pitchFamily="34" charset="0"/>
              </a:rPr>
              <a:t> o </a:t>
            </a:r>
            <a:r>
              <a:rPr altLang="pl-PL" sz="2000" b="1" dirty="0" err="1" smtClean="0">
                <a:cs typeface="Arial" panose="020B0604020202020204" pitchFamily="34" charset="0"/>
              </a:rPr>
              <a:t>płatność</a:t>
            </a:r>
            <a:r>
              <a:rPr altLang="pl-PL" sz="2000" b="1" dirty="0" smtClean="0">
                <a:cs typeface="Arial" panose="020B0604020202020204" pitchFamily="34" charset="0"/>
              </a:rPr>
              <a:t> </a:t>
            </a:r>
            <a:r>
              <a:rPr altLang="pl-PL" sz="2000" b="1" dirty="0">
                <a:cs typeface="Arial" panose="020B0604020202020204" pitchFamily="34" charset="0"/>
              </a:rPr>
              <a:t>oraz danych dotyczących uczestników projektów.</a:t>
            </a:r>
            <a:endParaRPr altLang="pl-PL" sz="2000" dirty="0">
              <a:latin typeface="Calibri" panose="020F0502020204030204" pitchFamily="34" charset="0"/>
            </a:endParaRPr>
          </a:p>
          <a:p>
            <a:pPr>
              <a:defRPr/>
            </a:pPr>
            <a:r>
              <a:rPr altLang="pl-PL" sz="2000" dirty="0">
                <a:latin typeface="Calibri" panose="020F0502020204030204" pitchFamily="34" charset="0"/>
              </a:rPr>
              <a:t>Liczba osób z niepełnosprawnościami objętych wsparciem w programie – </a:t>
            </a:r>
            <a:r>
              <a:rPr altLang="pl-PL" sz="2000" b="1" dirty="0">
                <a:latin typeface="Calibri" panose="020F0502020204030204" pitchFamily="34" charset="0"/>
              </a:rPr>
              <a:t>711 osób.</a:t>
            </a:r>
          </a:p>
          <a:p>
            <a:pPr>
              <a:defRPr/>
            </a:pPr>
            <a:r>
              <a:rPr altLang="pl-PL" sz="2000" dirty="0" smtClean="0">
                <a:latin typeface="Calibri" panose="020F0502020204030204" pitchFamily="34" charset="0"/>
              </a:rPr>
              <a:t>Liczba </a:t>
            </a:r>
            <a:r>
              <a:rPr altLang="pl-PL" sz="2000" dirty="0">
                <a:latin typeface="Calibri" panose="020F0502020204030204" pitchFamily="34" charset="0"/>
              </a:rPr>
              <a:t>osób w wieku 50 lat i więcej objętych wsparciem w </a:t>
            </a:r>
            <a:r>
              <a:rPr altLang="pl-PL" sz="2000" dirty="0" smtClean="0">
                <a:latin typeface="Calibri" panose="020F0502020204030204" pitchFamily="34" charset="0"/>
              </a:rPr>
              <a:t>programie</a:t>
            </a:r>
            <a:br>
              <a:rPr altLang="pl-PL" sz="2000" dirty="0" smtClean="0">
                <a:latin typeface="Calibri" panose="020F0502020204030204" pitchFamily="34" charset="0"/>
              </a:rPr>
            </a:br>
            <a:r>
              <a:rPr altLang="pl-PL" sz="2000" dirty="0" smtClean="0">
                <a:latin typeface="Calibri" panose="020F0502020204030204" pitchFamily="34" charset="0"/>
              </a:rPr>
              <a:t> </a:t>
            </a:r>
            <a:r>
              <a:rPr altLang="pl-PL" sz="2000" dirty="0">
                <a:latin typeface="Calibri" panose="020F0502020204030204" pitchFamily="34" charset="0"/>
              </a:rPr>
              <a:t>– </a:t>
            </a:r>
            <a:r>
              <a:rPr altLang="pl-PL" sz="2000" b="1" dirty="0">
                <a:latin typeface="Calibri" panose="020F0502020204030204" pitchFamily="34" charset="0"/>
              </a:rPr>
              <a:t>839 osób.</a:t>
            </a:r>
          </a:p>
          <a:p>
            <a:pPr>
              <a:defRPr/>
            </a:pPr>
            <a:r>
              <a:rPr altLang="pl-PL" sz="2000" dirty="0">
                <a:latin typeface="Calibri" panose="020F0502020204030204" pitchFamily="34" charset="0"/>
              </a:rPr>
              <a:t>Liczba osób o niskich kwalifikacjach objętych wsparciem w programie </a:t>
            </a:r>
            <a:r>
              <a:rPr altLang="pl-PL" sz="2000" dirty="0" smtClean="0">
                <a:latin typeface="Calibri" panose="020F0502020204030204" pitchFamily="34" charset="0"/>
              </a:rPr>
              <a:t/>
            </a:r>
            <a:br>
              <a:rPr altLang="pl-PL" sz="2000" dirty="0" smtClean="0">
                <a:latin typeface="Calibri" panose="020F0502020204030204" pitchFamily="34" charset="0"/>
              </a:rPr>
            </a:br>
            <a:r>
              <a:rPr altLang="pl-PL" sz="2000" dirty="0" smtClean="0">
                <a:latin typeface="Calibri" panose="020F0502020204030204" pitchFamily="34" charset="0"/>
              </a:rPr>
              <a:t>– </a:t>
            </a:r>
            <a:r>
              <a:rPr altLang="pl-PL" sz="2000" b="1" dirty="0">
                <a:latin typeface="Calibri" panose="020F0502020204030204" pitchFamily="34" charset="0"/>
              </a:rPr>
              <a:t>2001 osób.</a:t>
            </a:r>
          </a:p>
          <a:p>
            <a:pPr>
              <a:defRPr/>
            </a:pPr>
            <a:r>
              <a:rPr altLang="pl-PL" sz="2000" dirty="0">
                <a:latin typeface="Calibri" panose="020F0502020204030204" pitchFamily="34" charset="0"/>
              </a:rPr>
              <a:t>Liczba osób odchodzących z rolnictwa objętych wsparciem w programie – </a:t>
            </a:r>
            <a:r>
              <a:rPr altLang="pl-PL" sz="2000" b="1" dirty="0">
                <a:latin typeface="Calibri" panose="020F0502020204030204" pitchFamily="34" charset="0"/>
              </a:rPr>
              <a:t>310 osób.</a:t>
            </a:r>
          </a:p>
          <a:p>
            <a:pPr>
              <a:defRPr/>
            </a:pPr>
            <a:endParaRPr dirty="0"/>
          </a:p>
        </p:txBody>
      </p:sp>
      <p:sp>
        <p:nvSpPr>
          <p:cNvPr id="8196" name="Symbol zastępczy numeru slajdu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fld id="{43944444-66D5-4A7A-B22F-80C0DD4D0124}" type="slidenum">
              <a:rPr lang="pl-PL" altLang="pl-PL" sz="1200">
                <a:solidFill>
                  <a:srgbClr val="898989"/>
                </a:solidFill>
              </a:rPr>
              <a:pPr>
                <a:lnSpc>
                  <a:spcPct val="100000"/>
                </a:lnSpc>
                <a:spcBef>
                  <a:spcPct val="0"/>
                </a:spcBef>
                <a:buSzTx/>
                <a:buFontTx/>
                <a:buNone/>
              </a:pPr>
              <a:t>5</a:t>
            </a:fld>
            <a:endParaRPr lang="pl-PL" altLang="pl-PL" sz="1200">
              <a:solidFill>
                <a:srgbClr val="898989"/>
              </a:solidFill>
            </a:endParaRPr>
          </a:p>
        </p:txBody>
      </p:sp>
    </p:spTree>
  </p:cSld>
  <p:clrMapOvr>
    <a:masterClrMapping/>
  </p:clrMapOvr>
  <p:transition spd="slow">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0088" y="1196975"/>
            <a:ext cx="7886700" cy="936625"/>
          </a:xfrm>
          <a:solidFill>
            <a:schemeClr val="tx2">
              <a:lumMod val="40000"/>
              <a:lumOff val="60000"/>
            </a:schemeClr>
          </a:solidFill>
          <a:ln w="19050">
            <a:solidFill>
              <a:schemeClr val="tx1"/>
            </a:solidFill>
          </a:ln>
        </p:spPr>
        <p:txBody>
          <a:bodyPr/>
          <a:lstStyle/>
          <a:p>
            <a:pPr algn="ctr">
              <a:defRPr/>
            </a:pPr>
            <a:r>
              <a:rPr b="1" dirty="0">
                <a:latin typeface="Times New Roman" panose="02020603050405020304" pitchFamily="18" charset="0"/>
                <a:cs typeface="Times New Roman" panose="02020603050405020304" pitchFamily="18" charset="0"/>
              </a:rPr>
              <a:t>Wskaźniki produktu </a:t>
            </a:r>
            <a:br>
              <a:rPr b="1" dirty="0">
                <a:latin typeface="Times New Roman" panose="02020603050405020304" pitchFamily="18" charset="0"/>
                <a:cs typeface="Times New Roman" panose="02020603050405020304" pitchFamily="18" charset="0"/>
              </a:rPr>
            </a:br>
            <a:r>
              <a:rPr b="1" dirty="0">
                <a:latin typeface="Times New Roman" panose="02020603050405020304" pitchFamily="18" charset="0"/>
                <a:cs typeface="Times New Roman" panose="02020603050405020304" pitchFamily="18" charset="0"/>
              </a:rPr>
              <a:t>Działanie </a:t>
            </a:r>
            <a:r>
              <a:rPr b="1" dirty="0" smtClean="0">
                <a:latin typeface="Times New Roman" panose="02020603050405020304" pitchFamily="18" charset="0"/>
                <a:cs typeface="Times New Roman" panose="02020603050405020304" pitchFamily="18" charset="0"/>
              </a:rPr>
              <a:t>11.1 Włączenie społeczne</a:t>
            </a:r>
            <a:endParaRPr dirty="0"/>
          </a:p>
        </p:txBody>
      </p:sp>
      <p:sp>
        <p:nvSpPr>
          <p:cNvPr id="13315" name="Symbol zastępczy zawartości 2"/>
          <p:cNvSpPr txBox="1">
            <a:spLocks noGrp="1"/>
          </p:cNvSpPr>
          <p:nvPr>
            <p:ph idx="1"/>
          </p:nvPr>
        </p:nvSpPr>
        <p:spPr>
          <a:xfrm>
            <a:off x="628650" y="2420938"/>
            <a:ext cx="7886700" cy="3756025"/>
          </a:xfrm>
        </p:spPr>
        <p:txBody>
          <a:bodyPr/>
          <a:lstStyle/>
          <a:p>
            <a:pPr marL="0" indent="0" algn="ctr">
              <a:buFont typeface="Arial" panose="020B0604020202020204" pitchFamily="34" charset="0"/>
              <a:buNone/>
              <a:defRPr/>
            </a:pPr>
            <a:r>
              <a:rPr altLang="pl-PL" sz="2000" b="1" dirty="0">
                <a:cs typeface="Arial" panose="020B0604020202020204" pitchFamily="34" charset="0"/>
              </a:rPr>
              <a:t>Wartość osiągnięta na </a:t>
            </a:r>
            <a:r>
              <a:rPr altLang="pl-PL" sz="2000" b="1" dirty="0" err="1">
                <a:cs typeface="Arial" panose="020B0604020202020204" pitchFamily="34" charset="0"/>
              </a:rPr>
              <a:t>podstawie</a:t>
            </a:r>
            <a:r>
              <a:rPr altLang="pl-PL" sz="2000" b="1" dirty="0">
                <a:cs typeface="Arial" panose="020B0604020202020204" pitchFamily="34" charset="0"/>
              </a:rPr>
              <a:t> </a:t>
            </a:r>
            <a:r>
              <a:rPr altLang="pl-PL" sz="2000" b="1" dirty="0" err="1" smtClean="0">
                <a:cs typeface="Arial" panose="020B0604020202020204" pitchFamily="34" charset="0"/>
              </a:rPr>
              <a:t>wniosków</a:t>
            </a:r>
            <a:r>
              <a:rPr altLang="pl-PL" sz="2000" b="1" dirty="0" smtClean="0">
                <a:cs typeface="Arial" panose="020B0604020202020204" pitchFamily="34" charset="0"/>
              </a:rPr>
              <a:t> o </a:t>
            </a:r>
            <a:r>
              <a:rPr altLang="pl-PL" sz="2000" b="1" dirty="0" err="1" smtClean="0">
                <a:cs typeface="Arial" panose="020B0604020202020204" pitchFamily="34" charset="0"/>
              </a:rPr>
              <a:t>płatność</a:t>
            </a:r>
            <a:r>
              <a:rPr altLang="pl-PL" sz="2000" b="1" dirty="0" smtClean="0">
                <a:cs typeface="Arial" panose="020B0604020202020204" pitchFamily="34" charset="0"/>
              </a:rPr>
              <a:t> </a:t>
            </a:r>
            <a:r>
              <a:rPr altLang="pl-PL" sz="2000" b="1" dirty="0">
                <a:cs typeface="Arial" panose="020B0604020202020204" pitchFamily="34" charset="0"/>
              </a:rPr>
              <a:t>oraz danych dotyczących uczestników projektów.</a:t>
            </a:r>
            <a:endParaRPr altLang="pl-PL" sz="2000" dirty="0">
              <a:latin typeface="Calibri" panose="020F0502020204030204" pitchFamily="34" charset="0"/>
            </a:endParaRPr>
          </a:p>
          <a:p>
            <a:pPr>
              <a:defRPr/>
            </a:pPr>
            <a:endParaRPr altLang="pl-PL" sz="2400" dirty="0" smtClean="0">
              <a:latin typeface="Calibri" panose="020F0502020204030204" pitchFamily="34" charset="0"/>
            </a:endParaRPr>
          </a:p>
          <a:p>
            <a:pPr>
              <a:defRPr/>
            </a:pPr>
            <a:r>
              <a:rPr altLang="pl-PL" sz="2000" dirty="0" smtClean="0">
                <a:latin typeface="+mj-lt"/>
                <a:cs typeface="Arial" panose="020B0604020202020204" pitchFamily="34" charset="0"/>
              </a:rPr>
              <a:t>Liczba osób zagrożonych ubóstwem lub wykluczeniem społecznym objętych wsparciem w programie – </a:t>
            </a:r>
            <a:r>
              <a:rPr altLang="pl-PL" sz="2000" b="1" dirty="0" smtClean="0">
                <a:latin typeface="+mj-lt"/>
                <a:cs typeface="Arial" panose="020B0604020202020204" pitchFamily="34" charset="0"/>
              </a:rPr>
              <a:t>1551 osób.</a:t>
            </a:r>
          </a:p>
          <a:p>
            <a:pPr marL="0" indent="0">
              <a:buFont typeface="Arial" panose="020B0604020202020204" pitchFamily="34" charset="0"/>
              <a:buNone/>
              <a:defRPr/>
            </a:pPr>
            <a:endParaRPr altLang="pl-PL" sz="2000" dirty="0" smtClean="0">
              <a:latin typeface="+mj-lt"/>
              <a:cs typeface="Arial" panose="020B0604020202020204" pitchFamily="34" charset="0"/>
            </a:endParaRPr>
          </a:p>
          <a:p>
            <a:pPr>
              <a:defRPr/>
            </a:pPr>
            <a:r>
              <a:rPr altLang="pl-PL" sz="2000" dirty="0" smtClean="0">
                <a:latin typeface="+mj-lt"/>
                <a:cs typeface="Arial" panose="020B0604020202020204" pitchFamily="34" charset="0"/>
              </a:rPr>
              <a:t>Liczba osób z niepełnosprawnościami objętych wsparciem w programie – </a:t>
            </a:r>
            <a:r>
              <a:rPr altLang="pl-PL" sz="2000" b="1" dirty="0" smtClean="0">
                <a:latin typeface="+mj-lt"/>
                <a:cs typeface="Arial" panose="020B0604020202020204" pitchFamily="34" charset="0"/>
              </a:rPr>
              <a:t>843 osoby.</a:t>
            </a:r>
          </a:p>
        </p:txBody>
      </p:sp>
      <p:sp>
        <p:nvSpPr>
          <p:cNvPr id="9220" name="Symbol zastępczy numeru slajdu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fld id="{0A26BDA1-8CDF-4D43-9A1E-82AA4047AB2E}" type="slidenum">
              <a:rPr lang="pl-PL" altLang="pl-PL" sz="1200">
                <a:solidFill>
                  <a:srgbClr val="898989"/>
                </a:solidFill>
              </a:rPr>
              <a:pPr>
                <a:lnSpc>
                  <a:spcPct val="100000"/>
                </a:lnSpc>
                <a:spcBef>
                  <a:spcPct val="0"/>
                </a:spcBef>
                <a:buSzTx/>
                <a:buFontTx/>
                <a:buNone/>
              </a:pPr>
              <a:t>6</a:t>
            </a:fld>
            <a:endParaRPr lang="pl-PL" altLang="pl-PL" sz="1200">
              <a:solidFill>
                <a:srgbClr val="898989"/>
              </a:solidFill>
            </a:endParaRPr>
          </a:p>
        </p:txBody>
      </p:sp>
    </p:spTree>
  </p:cSld>
  <p:clrMapOvr>
    <a:masterClrMapping/>
  </p:clrMapOvr>
  <p:transition spd="slow">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fld id="{3A8BC41D-22E6-4A7C-A024-EB45E5A2384C}" type="slidenum">
              <a:rPr lang="pl-PL" altLang="pl-PL" sz="1200">
                <a:solidFill>
                  <a:srgbClr val="898989"/>
                </a:solidFill>
              </a:rPr>
              <a:pPr>
                <a:lnSpc>
                  <a:spcPct val="100000"/>
                </a:lnSpc>
                <a:spcBef>
                  <a:spcPct val="0"/>
                </a:spcBef>
                <a:buSzTx/>
                <a:buFontTx/>
                <a:buNone/>
              </a:pPr>
              <a:t>7</a:t>
            </a:fld>
            <a:endParaRPr lang="pl-PL" altLang="pl-PL" sz="1200">
              <a:solidFill>
                <a:srgbClr val="898989"/>
              </a:solidFill>
            </a:endParaRPr>
          </a:p>
        </p:txBody>
      </p:sp>
      <p:sp>
        <p:nvSpPr>
          <p:cNvPr id="10243" name="pole tekstowe 8"/>
          <p:cNvSpPr txBox="1">
            <a:spLocks noChangeArrowheads="1"/>
          </p:cNvSpPr>
          <p:nvPr/>
        </p:nvSpPr>
        <p:spPr bwMode="auto">
          <a:xfrm>
            <a:off x="684213" y="1125538"/>
            <a:ext cx="7991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gn="ctr">
              <a:lnSpc>
                <a:spcPct val="100000"/>
              </a:lnSpc>
              <a:spcBef>
                <a:spcPct val="0"/>
              </a:spcBef>
              <a:buSzTx/>
              <a:buFontTx/>
              <a:buNone/>
            </a:pPr>
            <a:r>
              <a:rPr lang="pl-PL" altLang="pl-PL" sz="3200" b="1">
                <a:solidFill>
                  <a:schemeClr val="tx1"/>
                </a:solidFill>
              </a:rPr>
              <a:t>Koncepcja uniwersalnego projektowania</a:t>
            </a:r>
          </a:p>
        </p:txBody>
      </p:sp>
      <p:sp>
        <p:nvSpPr>
          <p:cNvPr id="10" name="pole tekstowe 9"/>
          <p:cNvSpPr txBox="1"/>
          <p:nvPr/>
        </p:nvSpPr>
        <p:spPr>
          <a:xfrm>
            <a:off x="468313" y="1916113"/>
            <a:ext cx="8280400" cy="4370387"/>
          </a:xfrm>
          <a:prstGeom prst="rect">
            <a:avLst/>
          </a:prstGeom>
          <a:noFill/>
        </p:spPr>
        <p:txBody>
          <a:bodyPr>
            <a:spAutoFit/>
          </a:bodyPr>
          <a:lstStyle/>
          <a:p>
            <a:pPr marL="285750" indent="-285750" algn="just">
              <a:buFontTx/>
              <a:buBlip>
                <a:blip r:embed="rId2"/>
              </a:buBlip>
              <a:defRPr/>
            </a:pPr>
            <a:r>
              <a:rPr lang="pl-PL" sz="2000" dirty="0"/>
              <a:t>Projektowanie produktów, środowiska, programów i usług w taki sposób, by były użyteczne dla wszystkich, w możliwie największym stopniu, bez potrzeby adaptacji lub specjalistycznego projektowania.</a:t>
            </a:r>
          </a:p>
          <a:p>
            <a:pPr marL="285750" indent="-285750">
              <a:buFontTx/>
              <a:buBlip>
                <a:blip r:embed="rId2"/>
              </a:buBlip>
              <a:defRPr/>
            </a:pPr>
            <a:endParaRPr lang="pl-PL" sz="2000" dirty="0"/>
          </a:p>
          <a:p>
            <a:pPr marL="285750" indent="-285750" algn="just">
              <a:buFontTx/>
              <a:buBlip>
                <a:blip r:embed="rId2"/>
              </a:buBlip>
              <a:defRPr/>
            </a:pPr>
            <a:r>
              <a:rPr lang="pl-PL" sz="2000" dirty="0"/>
              <a:t>Jest to taki sposób projektowania produktów, środowiska, programów </a:t>
            </a:r>
            <a:br>
              <a:rPr lang="pl-PL" sz="2000" dirty="0"/>
            </a:br>
            <a:r>
              <a:rPr lang="pl-PL" sz="2000" dirty="0"/>
              <a:t>i usług, aby służyły jak największej liczbie osób, w tym seniorom, matkom </a:t>
            </a:r>
            <a:br>
              <a:rPr lang="pl-PL" sz="2000" dirty="0"/>
            </a:br>
            <a:r>
              <a:rPr lang="pl-PL" sz="2000" dirty="0"/>
              <a:t>i ojcom z wózkami dziecięcymi i wszystkim tym, którzy mają różne potrzeby funkcjonalne, wynikające np. z otyłości, kontuzji na stoku, ciąży czy </a:t>
            </a:r>
            <a:br>
              <a:rPr lang="pl-PL" sz="2000" dirty="0"/>
            </a:br>
            <a:r>
              <a:rPr lang="pl-PL" sz="2000" dirty="0"/>
              <a:t>z okazałego wzrostu.</a:t>
            </a:r>
          </a:p>
          <a:p>
            <a:pPr marL="285750" indent="-285750">
              <a:buFontTx/>
              <a:buBlip>
                <a:blip r:embed="rId2"/>
              </a:buBlip>
              <a:defRPr/>
            </a:pPr>
            <a:endParaRPr lang="pl-PL" sz="2000" dirty="0"/>
          </a:p>
          <a:p>
            <a:pPr marL="285750" indent="-285750" algn="just">
              <a:buFontTx/>
              <a:buBlip>
                <a:blip r:embed="rId2"/>
              </a:buBlip>
              <a:defRPr/>
            </a:pPr>
            <a:r>
              <a:rPr lang="pl-PL" sz="2000" dirty="0"/>
              <a:t>Uniwersalne projektowanie nie wyklucza możliwości zapewniania dodatkowych udogodnień dla szczególnych grup osób </a:t>
            </a:r>
            <a:br>
              <a:rPr lang="pl-PL" sz="2000" dirty="0"/>
            </a:br>
            <a:r>
              <a:rPr lang="pl-PL" sz="2000" dirty="0"/>
              <a:t>z niepełnosprawnościami, jeżeli jest to potrzebne.</a:t>
            </a:r>
          </a:p>
          <a:p>
            <a:pPr>
              <a:defRPr/>
            </a:pPr>
            <a:endParaRPr lang="pl-PL" dirty="0"/>
          </a:p>
        </p:txBody>
      </p:sp>
    </p:spTree>
  </p:cSld>
  <p:clrMapOvr>
    <a:masterClrMapping/>
  </p:clrMapOvr>
  <p:transition spd="slow">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numeru slajdu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fld id="{52761B0C-616B-4CEC-B825-6AC445326599}" type="slidenum">
              <a:rPr lang="pl-PL" altLang="pl-PL" sz="1200">
                <a:solidFill>
                  <a:srgbClr val="898989"/>
                </a:solidFill>
              </a:rPr>
              <a:pPr>
                <a:lnSpc>
                  <a:spcPct val="100000"/>
                </a:lnSpc>
                <a:spcBef>
                  <a:spcPct val="0"/>
                </a:spcBef>
                <a:buSzTx/>
                <a:buFontTx/>
                <a:buNone/>
              </a:pPr>
              <a:t>8</a:t>
            </a:fld>
            <a:endParaRPr lang="pl-PL" altLang="pl-PL" sz="1200">
              <a:solidFill>
                <a:srgbClr val="898989"/>
              </a:solidFill>
            </a:endParaRPr>
          </a:p>
        </p:txBody>
      </p:sp>
      <p:sp>
        <p:nvSpPr>
          <p:cNvPr id="11267" name="pole tekstowe 4"/>
          <p:cNvSpPr txBox="1">
            <a:spLocks noChangeArrowheads="1"/>
          </p:cNvSpPr>
          <p:nvPr/>
        </p:nvSpPr>
        <p:spPr bwMode="auto">
          <a:xfrm>
            <a:off x="827088" y="1700213"/>
            <a:ext cx="7596187"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gn="ctr">
              <a:lnSpc>
                <a:spcPct val="100000"/>
              </a:lnSpc>
              <a:spcBef>
                <a:spcPct val="0"/>
              </a:spcBef>
              <a:buSzTx/>
              <a:buFontTx/>
              <a:buNone/>
            </a:pPr>
            <a:r>
              <a:rPr lang="pl-PL" altLang="pl-PL" sz="2000" b="1">
                <a:solidFill>
                  <a:schemeClr val="tx1"/>
                </a:solidFill>
              </a:rPr>
              <a:t>Mechanizm racjonalnych usprawnień</a:t>
            </a:r>
          </a:p>
          <a:p>
            <a:pPr algn="ctr">
              <a:lnSpc>
                <a:spcPct val="100000"/>
              </a:lnSpc>
              <a:spcBef>
                <a:spcPct val="0"/>
              </a:spcBef>
              <a:buSzTx/>
              <a:buFontTx/>
              <a:buNone/>
            </a:pPr>
            <a:endParaRPr lang="pl-PL" altLang="pl-PL" sz="2000" b="1">
              <a:solidFill>
                <a:schemeClr val="tx1"/>
              </a:solidFill>
            </a:endParaRPr>
          </a:p>
          <a:p>
            <a:pPr algn="ctr">
              <a:lnSpc>
                <a:spcPct val="100000"/>
              </a:lnSpc>
              <a:spcBef>
                <a:spcPct val="0"/>
              </a:spcBef>
              <a:buSzTx/>
              <a:buFontTx/>
              <a:buNone/>
            </a:pPr>
            <a:endParaRPr lang="pl-PL" altLang="pl-PL" sz="2000">
              <a:solidFill>
                <a:schemeClr val="tx1"/>
              </a:solidFill>
            </a:endParaRPr>
          </a:p>
          <a:p>
            <a:pPr algn="just">
              <a:lnSpc>
                <a:spcPct val="100000"/>
              </a:lnSpc>
              <a:spcBef>
                <a:spcPct val="0"/>
              </a:spcBef>
              <a:buSzTx/>
              <a:buFontTx/>
              <a:buNone/>
            </a:pPr>
            <a:r>
              <a:rPr lang="pl-PL" altLang="pl-PL" sz="2000">
                <a:solidFill>
                  <a:schemeClr val="tx1"/>
                </a:solidFill>
              </a:rPr>
              <a:t>„W odniesieniu do projektów realizowanych ze środków EFS czy EFRR </a:t>
            </a:r>
            <a:br>
              <a:rPr lang="pl-PL" altLang="pl-PL" sz="2000">
                <a:solidFill>
                  <a:schemeClr val="tx1"/>
                </a:solidFill>
              </a:rPr>
            </a:br>
            <a:r>
              <a:rPr lang="pl-PL" altLang="pl-PL" sz="2000">
                <a:solidFill>
                  <a:schemeClr val="tx1"/>
                </a:solidFill>
              </a:rPr>
              <a:t>i FS oznacza to możliwość finansowania specyficznych usług dostosowawczych lub oddziaływania na szeroko pojętą infrastrukturę, </a:t>
            </a:r>
            <a:r>
              <a:rPr lang="pl-PL" altLang="pl-PL" sz="2000" u="sng">
                <a:solidFill>
                  <a:schemeClr val="tx1"/>
                </a:solidFill>
              </a:rPr>
              <a:t>nieprzewidzianych z góry we wniosku o dofinansowanie projektu</a:t>
            </a:r>
            <a:r>
              <a:rPr lang="pl-PL" altLang="pl-PL" sz="2000">
                <a:solidFill>
                  <a:schemeClr val="tx1"/>
                </a:solidFill>
              </a:rPr>
              <a:t>, </a:t>
            </a:r>
            <a:r>
              <a:rPr lang="pl-PL" altLang="pl-PL" sz="2000" u="sng">
                <a:solidFill>
                  <a:schemeClr val="tx1"/>
                </a:solidFill>
              </a:rPr>
              <a:t>lecz uruchamianych wraz z pojawieniem się w projekcie (w charakterze uczestnika lub personelu) osoby z niepełnosprawnością.” </a:t>
            </a:r>
          </a:p>
          <a:p>
            <a:pPr>
              <a:lnSpc>
                <a:spcPct val="100000"/>
              </a:lnSpc>
              <a:spcBef>
                <a:spcPct val="0"/>
              </a:spcBef>
              <a:buSzTx/>
              <a:buFontTx/>
              <a:buNone/>
            </a:pPr>
            <a:endParaRPr lang="pl-PL" altLang="pl-PL" sz="1800">
              <a:solidFill>
                <a:schemeClr val="tx1"/>
              </a:solidFill>
            </a:endParaRPr>
          </a:p>
        </p:txBody>
      </p:sp>
    </p:spTree>
  </p:cSld>
  <p:clrMapOvr>
    <a:masterClrMapping/>
  </p:clrMapOvr>
  <p:transition spd="slow">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nSpc>
                <a:spcPct val="100000"/>
              </a:lnSpc>
              <a:spcBef>
                <a:spcPct val="0"/>
              </a:spcBef>
              <a:buSzTx/>
              <a:buFontTx/>
              <a:buNone/>
            </a:pPr>
            <a:fld id="{7343A5E9-2941-4CEB-B443-F6461AE1BAF7}" type="slidenum">
              <a:rPr lang="pl-PL" altLang="pl-PL" sz="1200">
                <a:solidFill>
                  <a:srgbClr val="898989"/>
                </a:solidFill>
              </a:rPr>
              <a:pPr>
                <a:lnSpc>
                  <a:spcPct val="100000"/>
                </a:lnSpc>
                <a:spcBef>
                  <a:spcPct val="0"/>
                </a:spcBef>
                <a:buSzTx/>
                <a:buFontTx/>
                <a:buNone/>
              </a:pPr>
              <a:t>9</a:t>
            </a:fld>
            <a:endParaRPr lang="pl-PL" altLang="pl-PL" sz="1200">
              <a:solidFill>
                <a:srgbClr val="898989"/>
              </a:solidFill>
            </a:endParaRPr>
          </a:p>
        </p:txBody>
      </p:sp>
      <p:sp>
        <p:nvSpPr>
          <p:cNvPr id="12291" name="pole tekstowe 3"/>
          <p:cNvSpPr txBox="1">
            <a:spLocks noChangeArrowheads="1"/>
          </p:cNvSpPr>
          <p:nvPr/>
        </p:nvSpPr>
        <p:spPr bwMode="auto">
          <a:xfrm>
            <a:off x="755650" y="1628775"/>
            <a:ext cx="7704138"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algn="just">
              <a:lnSpc>
                <a:spcPct val="100000"/>
              </a:lnSpc>
              <a:spcBef>
                <a:spcPct val="0"/>
              </a:spcBef>
              <a:buSzTx/>
              <a:buFontTx/>
              <a:buNone/>
            </a:pPr>
            <a:r>
              <a:rPr lang="pl-PL" altLang="pl-PL" sz="2000">
                <a:solidFill>
                  <a:schemeClr val="tx1"/>
                </a:solidFill>
              </a:rPr>
              <a:t>„W projektach dedykowanych, w tym zorientowanych wyłącznie lub przede wszystkim na osoby z niepełnosprawnościami (np. osoby </a:t>
            </a:r>
            <a:br>
              <a:rPr lang="pl-PL" altLang="pl-PL" sz="2000">
                <a:solidFill>
                  <a:schemeClr val="tx1"/>
                </a:solidFill>
              </a:rPr>
            </a:br>
            <a:r>
              <a:rPr lang="pl-PL" altLang="pl-PL" sz="2000">
                <a:solidFill>
                  <a:schemeClr val="tx1"/>
                </a:solidFill>
              </a:rPr>
              <a:t>z niepełnosprawnościami sprzężonymi) oraz projektach skierowanych do zamkniętej grupy uczestników (np. dzieci określonego ośrodka wychowania przedszkolnego), wydatki na sfinansowanie mechanizmu racjonalnych usprawnień mogą być wskazane we wniosku </a:t>
            </a:r>
            <a:br>
              <a:rPr lang="pl-PL" altLang="pl-PL" sz="2000">
                <a:solidFill>
                  <a:schemeClr val="tx1"/>
                </a:solidFill>
              </a:rPr>
            </a:br>
            <a:r>
              <a:rPr lang="pl-PL" altLang="pl-PL" sz="2000">
                <a:solidFill>
                  <a:schemeClr val="tx1"/>
                </a:solidFill>
              </a:rPr>
              <a:t>o dofinansowanie projektu”.</a:t>
            </a:r>
          </a:p>
          <a:p>
            <a:pPr>
              <a:lnSpc>
                <a:spcPct val="100000"/>
              </a:lnSpc>
              <a:spcBef>
                <a:spcPct val="0"/>
              </a:spcBef>
              <a:buSzTx/>
              <a:buFontTx/>
              <a:buNone/>
            </a:pPr>
            <a:endParaRPr lang="pl-PL" altLang="pl-PL" sz="1800">
              <a:solidFill>
                <a:schemeClr val="tx1"/>
              </a:solidFill>
            </a:endParaRPr>
          </a:p>
        </p:txBody>
      </p:sp>
    </p:spTree>
  </p:cSld>
  <p:clrMapOvr>
    <a:masterClrMapping/>
  </p:clrMapOvr>
  <p:transition spd="slow">
    <p:pull dir="d"/>
  </p:transition>
</p:sld>
</file>

<file path=ppt/theme/theme1.xml><?xml version="1.0" encoding="utf-8"?>
<a:theme xmlns:a="http://schemas.openxmlformats.org/drawingml/2006/main" name="Programy Regionaln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8662</TotalTime>
  <Words>758</Words>
  <Application>Microsoft Office PowerPoint</Application>
  <PresentationFormat>Pokaz na ekranie (4:3)</PresentationFormat>
  <Paragraphs>150</Paragraphs>
  <Slides>21</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21</vt:i4>
      </vt:variant>
    </vt:vector>
  </HeadingPairs>
  <TitlesOfParts>
    <vt:vector size="27" baseType="lpstr">
      <vt:lpstr>Calibri</vt:lpstr>
      <vt:lpstr>Arial</vt:lpstr>
      <vt:lpstr>Times New Roman</vt:lpstr>
      <vt:lpstr>Arial Black</vt:lpstr>
      <vt:lpstr>Ubuntu</vt:lpstr>
      <vt:lpstr>Programy Regionalne</vt:lpstr>
      <vt:lpstr>Dotychczasowe efekty wdrażania RPO WL  z uwzględnieniem zasady równości szans  i niedyskryminacji  </vt:lpstr>
      <vt:lpstr>Prezentacja programu PowerPoint</vt:lpstr>
      <vt:lpstr>Wskaźniki realizacji celu </vt:lpstr>
      <vt:lpstr>Wskaźniki produktu  Działanie 9.1 Aktywizacja zawodowa</vt:lpstr>
      <vt:lpstr>Wskaźniki produktu  Działanie 9.1 Aktywizacja zawodowa</vt:lpstr>
      <vt:lpstr>Wskaźniki produktu  Działanie 11.1 Włączenie społeczne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Magdalena Lis</dc:creator>
  <cp:lastModifiedBy>Malgorzata Klin</cp:lastModifiedBy>
  <cp:revision>562</cp:revision>
  <cp:lastPrinted>2017-11-30T14:16:48Z</cp:lastPrinted>
  <dcterms:created xsi:type="dcterms:W3CDTF">2015-01-21T09:01:28Z</dcterms:created>
  <dcterms:modified xsi:type="dcterms:W3CDTF">2017-12-08T11:19:24Z</dcterms:modified>
</cp:coreProperties>
</file>