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873" r:id="rId2"/>
  </p:sldMasterIdLst>
  <p:notesMasterIdLst>
    <p:notesMasterId r:id="rId24"/>
  </p:notesMasterIdLst>
  <p:handoutMasterIdLst>
    <p:handoutMasterId r:id="rId25"/>
  </p:handoutMasterIdLst>
  <p:sldIdLst>
    <p:sldId id="309" r:id="rId3"/>
    <p:sldId id="397" r:id="rId4"/>
    <p:sldId id="395" r:id="rId5"/>
    <p:sldId id="416" r:id="rId6"/>
    <p:sldId id="402" r:id="rId7"/>
    <p:sldId id="421" r:id="rId8"/>
    <p:sldId id="422" r:id="rId9"/>
    <p:sldId id="423" r:id="rId10"/>
    <p:sldId id="424" r:id="rId11"/>
    <p:sldId id="427" r:id="rId12"/>
    <p:sldId id="430" r:id="rId13"/>
    <p:sldId id="431" r:id="rId14"/>
    <p:sldId id="442" r:id="rId15"/>
    <p:sldId id="443" r:id="rId16"/>
    <p:sldId id="444" r:id="rId17"/>
    <p:sldId id="445" r:id="rId18"/>
    <p:sldId id="446" r:id="rId19"/>
    <p:sldId id="447" r:id="rId20"/>
    <p:sldId id="448" r:id="rId21"/>
    <p:sldId id="449" r:id="rId22"/>
    <p:sldId id="450" r:id="rId23"/>
  </p:sldIdLst>
  <p:sldSz cx="9144000" cy="6858000" type="screen4x3"/>
  <p:notesSz cx="6797675" cy="9928225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99CC00"/>
    <a:srgbClr val="00CC66"/>
    <a:srgbClr val="00CC99"/>
    <a:srgbClr val="800080"/>
    <a:srgbClr val="6600FF"/>
    <a:srgbClr val="6666FF"/>
    <a:srgbClr val="F109D5"/>
    <a:srgbClr val="CCFFF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yl pośredni 4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660B408-B3CF-4A94-85FC-2B1E0A45F4A2}" styleName="Styl ciemny 2 - Akcent 1/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2838BEF-8BB2-4498-84A7-C5851F593DF1}" styleName="Styl pośredni 4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3" autoAdjust="0"/>
    <p:restoredTop sz="94645" autoAdjust="0"/>
  </p:normalViewPr>
  <p:slideViewPr>
    <p:cSldViewPr>
      <p:cViewPr>
        <p:scale>
          <a:sx n="106" d="100"/>
          <a:sy n="106" d="100"/>
        </p:scale>
        <p:origin x="-1752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72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90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96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687" tIns="46344" rIns="92687" bIns="46344" numCol="1" anchor="t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 bwMode="auto">
          <a:xfrm>
            <a:off x="3849688" y="0"/>
            <a:ext cx="2946400" cy="49696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687" tIns="46344" rIns="92687" bIns="46344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pPr>
              <a:defRPr/>
            </a:pPr>
            <a:fld id="{3DA71F98-D298-4EC2-A011-6D1CFCE8EBE3}" type="datetimeFigureOut">
              <a:rPr lang="pl-PL" altLang="pl-PL"/>
              <a:pPr>
                <a:defRPr/>
              </a:pPr>
              <a:t>07.12.2017</a:t>
            </a:fld>
            <a:endParaRPr lang="pl-PL" alt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 bwMode="auto">
          <a:xfrm>
            <a:off x="0" y="9429671"/>
            <a:ext cx="2946400" cy="49696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687" tIns="46344" rIns="92687" bIns="46344" numCol="1" anchor="b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 bwMode="auto">
          <a:xfrm>
            <a:off x="3849688" y="9429671"/>
            <a:ext cx="2946400" cy="49696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687" tIns="46344" rIns="92687" bIns="46344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pPr>
              <a:defRPr/>
            </a:pPr>
            <a:fld id="{1DE4C519-2336-4C63-9BDF-E3879D46AA0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200349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96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687" tIns="46344" rIns="92687" bIns="46344" numCol="1" anchor="t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 bwMode="auto">
          <a:xfrm>
            <a:off x="3849688" y="0"/>
            <a:ext cx="2946400" cy="49696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687" tIns="46344" rIns="92687" bIns="46344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pPr>
              <a:defRPr/>
            </a:pPr>
            <a:fld id="{46A00BA9-B7A0-47C7-B056-6A9F2C08CA52}" type="datetimeFigureOut">
              <a:rPr lang="pl-PL" altLang="pl-PL"/>
              <a:pPr>
                <a:defRPr/>
              </a:pPr>
              <a:t>07.12.2017</a:t>
            </a:fld>
            <a:endParaRPr lang="pl-PL" alt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70" tIns="45985" rIns="91970" bIns="45985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 bwMode="auto">
          <a:xfrm>
            <a:off x="679450" y="4715629"/>
            <a:ext cx="5438775" cy="4467939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687" tIns="46344" rIns="92687" bIns="46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 bwMode="auto">
          <a:xfrm>
            <a:off x="0" y="9429671"/>
            <a:ext cx="2946400" cy="49696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687" tIns="46344" rIns="92687" bIns="46344" numCol="1" anchor="b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29671"/>
            <a:ext cx="2946400" cy="49696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687" tIns="46344" rIns="92687" bIns="46344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pPr>
              <a:defRPr/>
            </a:pPr>
            <a:fld id="{6E51B53F-0B13-4530-9965-38A495A362D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015781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Symbol zastępczy notatek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l-PL" smtClean="0"/>
          </a:p>
        </p:txBody>
      </p:sp>
      <p:sp>
        <p:nvSpPr>
          <p:cNvPr id="25604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F586C45-1362-4CCE-81E4-4504B0BADC43}" type="slidenum">
              <a:rPr lang="pl-PL" altLang="pl-PL" smtClean="0"/>
              <a:pPr/>
              <a:t>1</a:t>
            </a:fld>
            <a:endParaRPr lang="pl-PL" alt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ytułu 1"/>
          <p:cNvSpPr txBox="1">
            <a:spLocks noChangeArrowheads="1"/>
          </p:cNvSpPr>
          <p:nvPr/>
        </p:nvSpPr>
        <p:spPr bwMode="auto">
          <a:xfrm>
            <a:off x="109538" y="4652963"/>
            <a:ext cx="7886700" cy="922337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lnSpc>
                <a:spcPct val="90000"/>
              </a:lnSpc>
              <a:defRPr/>
            </a:pPr>
            <a:endParaRPr lang="pl-PL" altLang="pl-PL" sz="4100" dirty="0" smtClean="0">
              <a:solidFill>
                <a:srgbClr val="FFFFFF"/>
              </a:solidFill>
            </a:endParaRPr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328613"/>
            <a:ext cx="45545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ymbol zastępczy tekstu 7"/>
          <p:cNvSpPr txBox="1">
            <a:spLocks noGrp="1"/>
          </p:cNvSpPr>
          <p:nvPr>
            <p:ph idx="4294967295"/>
          </p:nvPr>
        </p:nvSpPr>
        <p:spPr>
          <a:xfrm>
            <a:off x="628650" y="5756742"/>
            <a:ext cx="7886700" cy="420221"/>
          </a:xfrm>
        </p:spPr>
        <p:txBody>
          <a:bodyPr/>
          <a:lstStyle>
            <a:lvl1pPr marL="0" indent="0" algn="r"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pl-PL"/>
              <a:t>Kliknij, aby dodać podtytuł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07955-BD59-4F14-A98B-6CD676F867BE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64258"/>
            <a:ext cx="2949178" cy="1129085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264258"/>
            <a:ext cx="4629150" cy="45967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4"/>
            <a:ext cx="2949178" cy="347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5" name="Slide Number Placeholder 5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4CD26-4ACD-4915-B305-8718A1E0ED6D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56306"/>
            <a:ext cx="2949178" cy="1137037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256306"/>
            <a:ext cx="4629150" cy="460474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3"/>
            <a:ext cx="2949178" cy="3475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5" name="Slide Number Placeholder 5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D1B32-CA79-4167-86BA-55F1D53CA5E3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ytułu 1"/>
          <p:cNvSpPr txBox="1">
            <a:spLocks noChangeArrowheads="1"/>
          </p:cNvSpPr>
          <p:nvPr/>
        </p:nvSpPr>
        <p:spPr bwMode="auto">
          <a:xfrm>
            <a:off x="109538" y="4652963"/>
            <a:ext cx="7886700" cy="922337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lnSpc>
                <a:spcPct val="90000"/>
              </a:lnSpc>
              <a:defRPr/>
            </a:pPr>
            <a:endParaRPr lang="pl-PL" altLang="pl-PL" sz="4100" dirty="0" smtClean="0">
              <a:solidFill>
                <a:srgbClr val="FFFFFF"/>
              </a:solidFill>
            </a:endParaRPr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328613"/>
            <a:ext cx="45545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ymbol zastępczy tekstu 7"/>
          <p:cNvSpPr txBox="1">
            <a:spLocks noGrp="1"/>
          </p:cNvSpPr>
          <p:nvPr>
            <p:ph idx="4294967295"/>
          </p:nvPr>
        </p:nvSpPr>
        <p:spPr>
          <a:xfrm>
            <a:off x="628650" y="5756742"/>
            <a:ext cx="7886700" cy="420221"/>
          </a:xfrm>
        </p:spPr>
        <p:txBody>
          <a:bodyPr/>
          <a:lstStyle>
            <a:lvl1pPr marL="0" indent="0" algn="r"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pl-PL"/>
              <a:t>Kliknij, aby dodać podtytuł</a:t>
            </a:r>
          </a:p>
        </p:txBody>
      </p:sp>
    </p:spTree>
    <p:extLst>
      <p:ext uri="{BB962C8B-B14F-4D97-AF65-F5344CB8AC3E}">
        <p14:creationId xmlns:p14="http://schemas.microsoft.com/office/powerpoint/2010/main" val="597074517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ytułu 1"/>
          <p:cNvSpPr txBox="1">
            <a:spLocks noChangeArrowheads="1"/>
          </p:cNvSpPr>
          <p:nvPr/>
        </p:nvSpPr>
        <p:spPr bwMode="auto">
          <a:xfrm>
            <a:off x="628650" y="4833938"/>
            <a:ext cx="7886700" cy="922337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lnSpc>
                <a:spcPct val="90000"/>
              </a:lnSpc>
              <a:defRPr/>
            </a:pPr>
            <a:endParaRPr lang="pl-PL" altLang="pl-PL" sz="4100" dirty="0" smtClean="0">
              <a:solidFill>
                <a:srgbClr val="FFFFFF"/>
              </a:solidFill>
            </a:endParaRPr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298450"/>
            <a:ext cx="45545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ymbol zastępczy tekstu 7"/>
          <p:cNvSpPr txBox="1">
            <a:spLocks noGrp="1"/>
          </p:cNvSpPr>
          <p:nvPr>
            <p:ph idx="4294967295"/>
          </p:nvPr>
        </p:nvSpPr>
        <p:spPr>
          <a:xfrm>
            <a:off x="628650" y="5756742"/>
            <a:ext cx="7886700" cy="420221"/>
          </a:xfrm>
        </p:spPr>
        <p:txBody>
          <a:bodyPr/>
          <a:lstStyle>
            <a:lvl1pPr marL="0" indent="0" algn="r"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pl-PL"/>
              <a:t>Kliknij, aby dodać podtytuł</a:t>
            </a:r>
          </a:p>
        </p:txBody>
      </p:sp>
    </p:spTree>
    <p:extLst>
      <p:ext uri="{BB962C8B-B14F-4D97-AF65-F5344CB8AC3E}">
        <p14:creationId xmlns:p14="http://schemas.microsoft.com/office/powerpoint/2010/main" val="55293721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00088" y="1196752"/>
            <a:ext cx="7886700" cy="93610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28650" y="4797152"/>
            <a:ext cx="7886700" cy="137981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Slide Number Placeholder 5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52088-690F-461D-AC8D-B1FD8FE33742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28200512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Slide Number Placeholder 5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8C7AE-6716-4E59-B883-3D8FA91EB970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1223284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58847"/>
            <a:ext cx="7886700" cy="933453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Slide Number Placeholder 5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A173C-1665-4F73-9F19-B721EA9B6E51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40692038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lide Number Placeholder 5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5C3FA-C2B6-449C-96AF-65A41E49DB9E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28862420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1621"/>
            <a:ext cx="7886700" cy="850679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Slide Number Placeholder 5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B29CA-9D7A-4F6E-8F52-99A5C9E14E4B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5104717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ytułu 1"/>
          <p:cNvSpPr txBox="1">
            <a:spLocks noChangeArrowheads="1"/>
          </p:cNvSpPr>
          <p:nvPr/>
        </p:nvSpPr>
        <p:spPr bwMode="auto">
          <a:xfrm>
            <a:off x="628650" y="4833938"/>
            <a:ext cx="7886700" cy="922337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lnSpc>
                <a:spcPct val="90000"/>
              </a:lnSpc>
              <a:defRPr/>
            </a:pPr>
            <a:endParaRPr lang="pl-PL" altLang="pl-PL" sz="4100" dirty="0" smtClean="0">
              <a:solidFill>
                <a:srgbClr val="FFFFFF"/>
              </a:solidFill>
            </a:endParaRPr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298450"/>
            <a:ext cx="45545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ymbol zastępczy tekstu 7"/>
          <p:cNvSpPr txBox="1">
            <a:spLocks noGrp="1"/>
          </p:cNvSpPr>
          <p:nvPr>
            <p:ph idx="4294967295"/>
          </p:nvPr>
        </p:nvSpPr>
        <p:spPr>
          <a:xfrm>
            <a:off x="628650" y="5756742"/>
            <a:ext cx="7886700" cy="420221"/>
          </a:xfrm>
        </p:spPr>
        <p:txBody>
          <a:bodyPr/>
          <a:lstStyle>
            <a:lvl1pPr marL="0" indent="0" algn="r"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pl-PL"/>
              <a:t>Kliknij, aby dodać podtytuł</a:t>
            </a:r>
          </a:p>
        </p:txBody>
      </p:sp>
    </p:spTree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04817"/>
            <a:ext cx="7886700" cy="72063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815921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639833"/>
            <a:ext cx="3868340" cy="35498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815921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639833"/>
            <a:ext cx="3887391" cy="35498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1FA1C-0420-428E-9B18-89B37D1274F4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21515757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58847"/>
            <a:ext cx="7886700" cy="933453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lide Number Placeholder 5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5F621-AB5E-4DE8-B7E5-462690B1CC7E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2697782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033A0-F42B-4048-8B65-5F1AE803213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5814516"/>
      </p:ext>
    </p:extLst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64258"/>
            <a:ext cx="2949178" cy="1129085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264258"/>
            <a:ext cx="4629150" cy="45967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4"/>
            <a:ext cx="2949178" cy="347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5" name="Slide Number Placeholder 5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16535-E857-4693-9740-1833CC31FD5D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28313948"/>
      </p:ext>
    </p:extLst>
  </p:cSld>
  <p:clrMapOvr>
    <a:masterClrMapping/>
  </p:clrMapOvr>
  <p:transition spd="slow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56306"/>
            <a:ext cx="2949178" cy="1137037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256306"/>
            <a:ext cx="4629150" cy="460474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3"/>
            <a:ext cx="2949178" cy="3475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5" name="Slide Number Placeholder 5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74D5A-231D-4816-BD10-EE72F4B66A75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7232968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00088" y="1196752"/>
            <a:ext cx="7886700" cy="93610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28650" y="4797152"/>
            <a:ext cx="7886700" cy="137981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Slide Number Placeholder 5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DBF46-6927-481C-AE67-064AC3E0D3ED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Slide Number Placeholder 5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31B86-BF80-474B-9CD1-5191BA748355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58847"/>
            <a:ext cx="7886700" cy="933453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Slide Number Placeholder 5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15434-3C75-443E-9F22-33D4D31F36AB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lide Number Placeholder 5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591B3-B916-4FFC-BFAE-EF363D0EE04B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1621"/>
            <a:ext cx="7886700" cy="850679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Slide Number Placeholder 5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11902-C234-420A-A3CD-DDCA4744C0D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04817"/>
            <a:ext cx="7886700" cy="72063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815921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639833"/>
            <a:ext cx="3868340" cy="35498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815921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639833"/>
            <a:ext cx="3887391" cy="35498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6504C-03DE-4C6D-AD29-1410610B9F21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58847"/>
            <a:ext cx="7886700" cy="933453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lide Number Placeholder 5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3800D-7720-4190-8DEB-75AC9DB84C4B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 txBox="1">
            <a:spLocks noGrp="1"/>
          </p:cNvSpPr>
          <p:nvPr>
            <p:ph type="body" idx="1"/>
          </p:nvPr>
        </p:nvSpPr>
        <p:spPr bwMode="auto">
          <a:xfrm>
            <a:off x="628650" y="2463800"/>
            <a:ext cx="7886700" cy="371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  <a:endParaRPr lang="en-US" altLang="pl-PL" smtClean="0"/>
          </a:p>
        </p:txBody>
      </p:sp>
      <p:sp>
        <p:nvSpPr>
          <p:cNvPr id="4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cs typeface="+mn-cs"/>
              </a:defRPr>
            </a:lvl1pPr>
          </a:lstStyle>
          <a:p>
            <a:pPr>
              <a:defRPr/>
            </a:pPr>
            <a:fld id="{0516DE38-3455-4436-81C0-EC655A267FA1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pl-PL" sz="3000" kern="1200">
          <a:solidFill>
            <a:srgbClr val="000000"/>
          </a:solidFill>
          <a:latin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Calibri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Calibri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Calibri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Calibri" pitchFamily="34" charset="0"/>
        </a:defRPr>
      </a:lvl5pPr>
      <a:lvl6pPr marL="457200" algn="l" rtl="0" eaLnBrk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6pPr>
      <a:lvl7pPr marL="914400" algn="l" rtl="0" eaLnBrk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7pPr>
      <a:lvl8pPr marL="1371600" algn="l" rtl="0" eaLnBrk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8pPr>
      <a:lvl9pPr marL="1828800" algn="l" rtl="0" eaLnBrk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charset="0"/>
        <a:buChar char="•"/>
        <a:defRPr lang="pl-PL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charset="0"/>
        <a:buChar char="•"/>
        <a:defRPr lang="pl-PL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charset="0"/>
        <a:buChar char="•"/>
        <a:defRPr lang="pl-PL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charset="0"/>
        <a:buChar char="•"/>
        <a:defRPr lang="pl-PL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charset="0"/>
        <a:buChar char="•"/>
        <a:defRPr lang="pl-PL" kern="1200">
          <a:solidFill>
            <a:srgbClr val="000000"/>
          </a:solidFill>
          <a:latin typeface="Calibri"/>
        </a:defRPr>
      </a:lvl5pPr>
      <a:lvl6pPr marL="2514600" indent="-228600" algn="l" rtl="0" eaLnBrk="0" fontAlgn="base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charset="0"/>
        <a:buChar char="•"/>
        <a:defRPr lang="pl-PL" kern="1200">
          <a:solidFill>
            <a:srgbClr val="000000"/>
          </a:solidFill>
          <a:latin typeface="Calibri"/>
        </a:defRPr>
      </a:lvl6pPr>
      <a:lvl7pPr marL="2971800" indent="-228600" algn="l" rtl="0" eaLnBrk="0" fontAlgn="base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charset="0"/>
        <a:buChar char="•"/>
        <a:defRPr lang="pl-PL" kern="1200">
          <a:solidFill>
            <a:srgbClr val="000000"/>
          </a:solidFill>
          <a:latin typeface="Calibri"/>
        </a:defRPr>
      </a:lvl7pPr>
      <a:lvl8pPr marL="3429000" indent="-228600" algn="l" rtl="0" eaLnBrk="0" fontAlgn="base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charset="0"/>
        <a:buChar char="•"/>
        <a:defRPr lang="pl-PL" kern="1200">
          <a:solidFill>
            <a:srgbClr val="000000"/>
          </a:solidFill>
          <a:latin typeface="Calibri"/>
        </a:defRPr>
      </a:lvl8pPr>
      <a:lvl9pPr marL="3886200" indent="-228600" algn="l" rtl="0" eaLnBrk="0" fontAlgn="base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charset="0"/>
        <a:buChar char="•"/>
        <a:defRPr lang="pl-PL" kern="1200">
          <a:solidFill>
            <a:srgbClr val="000000"/>
          </a:solidFill>
          <a:latin typeface="Calibri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lum/>
          </a:blip>
          <a:srcRect/>
          <a:stretch>
            <a:fillRect l="-2000" t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 txBox="1">
            <a:spLocks noGrp="1"/>
          </p:cNvSpPr>
          <p:nvPr>
            <p:ph type="body" idx="1"/>
          </p:nvPr>
        </p:nvSpPr>
        <p:spPr bwMode="auto">
          <a:xfrm>
            <a:off x="628650" y="2463800"/>
            <a:ext cx="7886700" cy="371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  <a:endParaRPr lang="en-US" altLang="pl-PL" smtClean="0"/>
          </a:p>
        </p:txBody>
      </p:sp>
      <p:sp>
        <p:nvSpPr>
          <p:cNvPr id="4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cs typeface="+mn-cs"/>
              </a:defRPr>
            </a:lvl1pPr>
          </a:lstStyle>
          <a:p>
            <a:pPr>
              <a:defRPr/>
            </a:pPr>
            <a:fld id="{0DF2898A-C4E0-42A3-9DEA-8CA32A73ACE7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6072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  <p:sldLayoutId id="2147483885" r:id="rId12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pl-PL" sz="3000" kern="1200">
          <a:solidFill>
            <a:srgbClr val="000000"/>
          </a:solidFill>
          <a:latin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Calibri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Calibri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Calibri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Calibri" pitchFamily="34" charset="0"/>
        </a:defRPr>
      </a:lvl5pPr>
      <a:lvl6pPr marL="457200" algn="l" rtl="0" eaLnBrk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6pPr>
      <a:lvl7pPr marL="914400" algn="l" rtl="0" eaLnBrk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7pPr>
      <a:lvl8pPr marL="1371600" algn="l" rtl="0" eaLnBrk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8pPr>
      <a:lvl9pPr marL="1828800" algn="l" rtl="0" eaLnBrk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charset="0"/>
        <a:buChar char="•"/>
        <a:defRPr lang="pl-PL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charset="0"/>
        <a:buChar char="•"/>
        <a:defRPr lang="pl-PL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charset="0"/>
        <a:buChar char="•"/>
        <a:defRPr lang="pl-PL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charset="0"/>
        <a:buChar char="•"/>
        <a:defRPr lang="pl-PL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charset="0"/>
        <a:buChar char="•"/>
        <a:defRPr lang="pl-PL" kern="1200">
          <a:solidFill>
            <a:srgbClr val="000000"/>
          </a:solidFill>
          <a:latin typeface="Calibri"/>
        </a:defRPr>
      </a:lvl5pPr>
      <a:lvl6pPr marL="2514600" indent="-228600" algn="l" rtl="0" eaLnBrk="0" fontAlgn="base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charset="0"/>
        <a:buChar char="•"/>
        <a:defRPr lang="pl-PL" kern="1200">
          <a:solidFill>
            <a:srgbClr val="000000"/>
          </a:solidFill>
          <a:latin typeface="Calibri"/>
        </a:defRPr>
      </a:lvl6pPr>
      <a:lvl7pPr marL="2971800" indent="-228600" algn="l" rtl="0" eaLnBrk="0" fontAlgn="base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charset="0"/>
        <a:buChar char="•"/>
        <a:defRPr lang="pl-PL" kern="1200">
          <a:solidFill>
            <a:srgbClr val="000000"/>
          </a:solidFill>
          <a:latin typeface="Calibri"/>
        </a:defRPr>
      </a:lvl7pPr>
      <a:lvl8pPr marL="3429000" indent="-228600" algn="l" rtl="0" eaLnBrk="0" fontAlgn="base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charset="0"/>
        <a:buChar char="•"/>
        <a:defRPr lang="pl-PL" kern="1200">
          <a:solidFill>
            <a:srgbClr val="000000"/>
          </a:solidFill>
          <a:latin typeface="Calibri"/>
        </a:defRPr>
      </a:lvl8pPr>
      <a:lvl9pPr marL="3886200" indent="-228600" algn="l" rtl="0" eaLnBrk="0" fontAlgn="base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charset="0"/>
        <a:buChar char="•"/>
        <a:defRPr lang="pl-PL" kern="1200">
          <a:solidFill>
            <a:srgbClr val="000000"/>
          </a:solidFill>
          <a:latin typeface="Calibri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unduszeeuropejskie.gov.pl/" TargetMode="External"/><Relationship Id="rId2" Type="http://schemas.openxmlformats.org/officeDocument/2006/relationships/hyperlink" Target="http://www.rpo.lubelskie.pl/wup" TargetMode="Externa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5.jpeg"/><Relationship Id="rId4" Type="http://schemas.openxmlformats.org/officeDocument/2006/relationships/hyperlink" Target="mailto:punkt.konsultacyjny@wup.lublin.p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"/>
          <p:cNvSpPr>
            <a:spLocks noGrp="1"/>
          </p:cNvSpPr>
          <p:nvPr>
            <p:ph type="title"/>
          </p:nvPr>
        </p:nvSpPr>
        <p:spPr bwMode="auto">
          <a:xfrm>
            <a:off x="468313" y="765175"/>
            <a:ext cx="8351837" cy="55435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sz="2100" b="1" dirty="0" smtClean="0">
                <a:latin typeface="Arial Black" pitchFamily="34" charset="0"/>
                <a:cs typeface="Times New Roman" pitchFamily="18" charset="0"/>
              </a:rPr>
              <a:t>Wojewódzki Urząd Pracy w Lublinie </a:t>
            </a:r>
            <a:br>
              <a:rPr sz="2100" b="1" dirty="0" smtClean="0">
                <a:latin typeface="Arial Black" pitchFamily="34" charset="0"/>
                <a:cs typeface="Times New Roman" pitchFamily="18" charset="0"/>
              </a:rPr>
            </a:br>
            <a:r>
              <a:rPr sz="2100" b="1" dirty="0" smtClean="0">
                <a:latin typeface="Arial Black" pitchFamily="34" charset="0"/>
                <a:cs typeface="Times New Roman" pitchFamily="18" charset="0"/>
              </a:rPr>
              <a:t>Instytucja Pośrednicząca w ramach RPO WL 2014-2020</a:t>
            </a:r>
            <a:r>
              <a:rPr sz="1800" b="1" dirty="0" smtClean="0">
                <a:latin typeface="Arial Black" pitchFamily="34" charset="0"/>
                <a:cs typeface="Times New Roman" pitchFamily="18" charset="0"/>
              </a:rPr>
              <a:t/>
            </a:r>
            <a:br>
              <a:rPr sz="1800" b="1" dirty="0" smtClean="0">
                <a:latin typeface="Arial Black" pitchFamily="34" charset="0"/>
                <a:cs typeface="Times New Roman" pitchFamily="18" charset="0"/>
              </a:rPr>
            </a:br>
            <a:r>
              <a:rPr sz="1800" dirty="0" smtClean="0">
                <a:latin typeface="Arial Black" pitchFamily="34" charset="0"/>
                <a:cs typeface="Times New Roman" pitchFamily="18" charset="0"/>
              </a:rPr>
              <a:t/>
            </a:r>
            <a:br>
              <a:rPr sz="1800" dirty="0" smtClean="0">
                <a:latin typeface="Arial Black" pitchFamily="34" charset="0"/>
                <a:cs typeface="Times New Roman" pitchFamily="18" charset="0"/>
              </a:rPr>
            </a:br>
            <a:r>
              <a:rPr lang="pl-PL" altLang="pl-PL" sz="2400" b="1" u="sng" dirty="0" smtClean="0">
                <a:latin typeface="Times New Roman" pitchFamily="18" charset="0"/>
                <a:cs typeface="Times New Roman" pitchFamily="18" charset="0"/>
              </a:rPr>
              <a:t>Spotkanie dla Wnioskodawców </a:t>
            </a:r>
            <a:r>
              <a:rPr lang="pl-PL" altLang="pl-PL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alt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altLang="pl-PL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alt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altLang="pl-PL" sz="2400" b="1" dirty="0" smtClean="0">
                <a:latin typeface="Times New Roman" pitchFamily="18" charset="0"/>
                <a:cs typeface="Times New Roman" pitchFamily="18" charset="0"/>
              </a:rPr>
              <a:t>W ramach Osi Priorytetowej </a:t>
            </a:r>
            <a:br>
              <a:rPr lang="pl-PL" alt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altLang="pl-PL" sz="2400" b="1" i="1" dirty="0" smtClean="0">
                <a:latin typeface="Times New Roman" pitchFamily="18" charset="0"/>
                <a:cs typeface="Times New Roman" pitchFamily="18" charset="0"/>
              </a:rPr>
              <a:t>11 Włączenie społeczne </a:t>
            </a:r>
            <a:r>
              <a:rPr lang="pl-PL" altLang="pl-PL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alt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altLang="pl-PL" sz="2400" b="1" dirty="0" smtClean="0">
                <a:latin typeface="Times New Roman" pitchFamily="18" charset="0"/>
                <a:cs typeface="Times New Roman" pitchFamily="18" charset="0"/>
              </a:rPr>
              <a:t>Regionalnego Programu Operacyjnego Województwa Lubelskiego na lata 2014-2020, </a:t>
            </a:r>
            <a:br>
              <a:rPr lang="pl-PL" alt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sz="2400" b="1" i="1" dirty="0" smtClean="0">
                <a:latin typeface="Times New Roman" pitchFamily="18" charset="0"/>
                <a:cs typeface="Times New Roman" pitchFamily="18" charset="0"/>
              </a:rPr>
              <a:t>Działanie 11.4: „</a:t>
            </a:r>
            <a:r>
              <a:rPr lang="pl-PL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Aktywne włączenie w ramach Zintegrowanych Inwestycji Terytorialnych Lubelskiego Obszaru Funkcjonalnego</a:t>
            </a:r>
            <a:r>
              <a:rPr sz="2400" b="1" i="1" dirty="0" smtClean="0">
                <a:latin typeface="Times New Roman" pitchFamily="18" charset="0"/>
                <a:cs typeface="Times New Roman" pitchFamily="18" charset="0"/>
              </a:rPr>
              <a:t>’’ </a:t>
            </a:r>
            <a:r>
              <a:rPr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800" b="1" i="1" dirty="0" smtClean="0">
                <a:latin typeface="Times New Roman" pitchFamily="18" charset="0"/>
                <a:cs typeface="Times New Roman" pitchFamily="18" charset="0"/>
              </a:rPr>
              <a:t>Konkurs zamknięty nr </a:t>
            </a:r>
            <a:br>
              <a:rPr lang="pl-PL" sz="1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RPLU.11.04.00-IP.02-06-001/17</a:t>
            </a:r>
            <a:r>
              <a:rPr lang="pl-PL" sz="1800" b="1" dirty="0" smtClean="0"/>
              <a:t/>
            </a:r>
            <a:br>
              <a:rPr lang="pl-PL" sz="1800" b="1" dirty="0" smtClean="0"/>
            </a:br>
            <a:r>
              <a:rPr lang="pl-PL" sz="1800" b="1" dirty="0" smtClean="0"/>
              <a:t> 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sz="1400" dirty="0" smtClean="0">
                <a:latin typeface="Times New Roman" pitchFamily="18" charset="0"/>
                <a:cs typeface="Times New Roman" pitchFamily="18" charset="0"/>
              </a:rPr>
              <a:t>Lublin, dn. 07.12.2017</a:t>
            </a:r>
            <a:r>
              <a:rPr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sz="1800" dirty="0" smtClean="0">
                <a:latin typeface="Times New Roman" pitchFamily="18" charset="0"/>
                <a:cs typeface="Times New Roman" pitchFamily="18" charset="0"/>
              </a:rPr>
            </a:br>
            <a:endParaRPr sz="1800" dirty="0" smtClean="0">
              <a:latin typeface="Calibri" pitchFamily="34" charset="0"/>
            </a:endParaRPr>
          </a:p>
        </p:txBody>
      </p:sp>
      <p:sp>
        <p:nvSpPr>
          <p:cNvPr id="4099" name="Symbol zastępczy tekstu 3"/>
          <p:cNvSpPr txBox="1">
            <a:spLocks noGrp="1"/>
          </p:cNvSpPr>
          <p:nvPr>
            <p:ph type="body" idx="1"/>
          </p:nvPr>
        </p:nvSpPr>
        <p:spPr>
          <a:xfrm>
            <a:off x="8658225" y="765175"/>
            <a:ext cx="485775" cy="360363"/>
          </a:xfrm>
        </p:spPr>
        <p:txBody>
          <a:bodyPr/>
          <a:lstStyle/>
          <a:p>
            <a:endParaRPr smtClean="0">
              <a:latin typeface="Calibri" pitchFamily="34" charset="0"/>
            </a:endParaRPr>
          </a:p>
          <a:p>
            <a:endParaRPr smtClean="0">
              <a:latin typeface="Calibri" pitchFamily="34" charset="0"/>
            </a:endParaRPr>
          </a:p>
          <a:p>
            <a:endParaRPr smtClean="0">
              <a:latin typeface="Calibri" pitchFamily="34" charset="0"/>
            </a:endParaRPr>
          </a:p>
          <a:p>
            <a:endParaRPr smtClean="0">
              <a:latin typeface="Calibri" pitchFamily="34" charset="0"/>
            </a:endParaRPr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CB1FD6-D23D-479B-B0B0-221DDF547C98}" type="slidenum">
              <a:rPr smtClean="0"/>
              <a:pPr>
                <a:defRPr/>
              </a:pPr>
              <a:t>1</a:t>
            </a:fld>
            <a:endParaRPr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35696" y="188640"/>
            <a:ext cx="6662192" cy="1440159"/>
          </a:xfrm>
        </p:spPr>
        <p:txBody>
          <a:bodyPr/>
          <a:lstStyle/>
          <a:p>
            <a:pPr algn="ctr">
              <a:defRPr/>
            </a:pPr>
            <a:r>
              <a:rPr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 czym należy pamiętać podczas wypełniania wniosku o dofinansowanie</a:t>
            </a:r>
            <a:br>
              <a:rPr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dirty="0">
              <a:solidFill>
                <a:schemeClr val="tx1"/>
              </a:solidFill>
            </a:endParaRPr>
          </a:p>
        </p:txBody>
      </p:sp>
      <p:sp>
        <p:nvSpPr>
          <p:cNvPr id="9219" name="Symbol zastępczy zawartości 2"/>
          <p:cNvSpPr txBox="1">
            <a:spLocks noGrp="1"/>
          </p:cNvSpPr>
          <p:nvPr>
            <p:ph idx="1"/>
          </p:nvPr>
        </p:nvSpPr>
        <p:spPr>
          <a:xfrm>
            <a:off x="467544" y="980728"/>
            <a:ext cx="7777361" cy="4536157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pl-PL" sz="2400" b="1" dirty="0" smtClean="0">
              <a:latin typeface="+mj-lt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2400" b="1" dirty="0" smtClean="0">
                <a:latin typeface="+mj-lt"/>
                <a:ea typeface="Calibri"/>
                <a:cs typeface="Times New Roman"/>
              </a:rPr>
              <a:t>Budżet projektu: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2000" dirty="0" smtClean="0">
                <a:latin typeface="Arial"/>
                <a:ea typeface="Calibri"/>
                <a:cs typeface="Times New Roman"/>
              </a:rPr>
              <a:t>Część </a:t>
            </a:r>
            <a:r>
              <a:rPr lang="pl-PL" sz="2000" dirty="0">
                <a:latin typeface="Arial"/>
                <a:ea typeface="Calibri"/>
                <a:cs typeface="Times New Roman"/>
              </a:rPr>
              <a:t>finansowa jest niezwykle ważna w ubieganiu się o dotacje. Musi być wypełniona rzetelnie, wszystkie zawarte w niej informacje i prognozy muszą opierać się na dokładnych </a:t>
            </a:r>
            <a:r>
              <a:rPr lang="pl-PL" sz="2000" dirty="0" smtClean="0">
                <a:latin typeface="Arial"/>
                <a:ea typeface="Calibri"/>
                <a:cs typeface="Times New Roman"/>
              </a:rPr>
              <a:t>obliczeniach - </a:t>
            </a:r>
            <a:r>
              <a:rPr lang="pl-PL" sz="2000" dirty="0">
                <a:latin typeface="Arial"/>
                <a:ea typeface="Calibri"/>
                <a:cs typeface="Times New Roman"/>
              </a:rPr>
              <a:t>wszystkie wyliczenia muszą być oparte o realne i rzetelne dane, </a:t>
            </a:r>
            <a:r>
              <a:rPr lang="pl-PL" sz="2000" dirty="0" smtClean="0">
                <a:latin typeface="Arial"/>
                <a:ea typeface="Calibri"/>
                <a:cs typeface="Times New Roman"/>
              </a:rPr>
              <a:t> odzwierciedlające stawki rynkowe.</a:t>
            </a:r>
            <a:endParaRPr lang="pl-PL" sz="2000" dirty="0">
              <a:latin typeface="Arial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pl-PL" sz="2400" dirty="0" smtClean="0">
              <a:latin typeface="Arial"/>
              <a:ea typeface="Calibri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sz="2400" dirty="0" smtClean="0">
                <a:latin typeface="+mj-lt"/>
                <a:cs typeface="Times New Roman" pitchFamily="18" charset="0"/>
              </a:rPr>
              <a:t>		</a:t>
            </a:r>
            <a:r>
              <a:rPr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sz="1400" dirty="0" smtClean="0">
                <a:latin typeface="Times New Roman" pitchFamily="18" charset="0"/>
                <a:cs typeface="Times New Roman" pitchFamily="18" charset="0"/>
              </a:rPr>
            </a:br>
            <a:endParaRPr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298071-539C-4DAE-909C-9BD4C7397AAA}" type="slidenum">
              <a:rPr smtClean="0"/>
              <a:pPr>
                <a:defRPr/>
              </a:pPr>
              <a:t>10</a:t>
            </a:fld>
            <a:endParaRPr/>
          </a:p>
        </p:txBody>
      </p:sp>
      <p:sp>
        <p:nvSpPr>
          <p:cNvPr id="5125" name="Prostokąt 4"/>
          <p:cNvSpPr>
            <a:spLocks noChangeArrowheads="1"/>
          </p:cNvSpPr>
          <p:nvPr/>
        </p:nvSpPr>
        <p:spPr bwMode="auto">
          <a:xfrm>
            <a:off x="250825" y="6021388"/>
            <a:ext cx="51133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pl-PL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endParaRPr lang="pl-PL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01601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35696" y="188640"/>
            <a:ext cx="6662192" cy="1440159"/>
          </a:xfrm>
        </p:spPr>
        <p:txBody>
          <a:bodyPr/>
          <a:lstStyle/>
          <a:p>
            <a:pPr algn="ctr">
              <a:defRPr/>
            </a:pPr>
            <a:r>
              <a:rPr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 czym należy pamiętać podczas wypełniania wniosku o dofinansowanie</a:t>
            </a:r>
            <a:br>
              <a:rPr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dirty="0">
              <a:solidFill>
                <a:schemeClr val="tx1"/>
              </a:solidFill>
            </a:endParaRPr>
          </a:p>
        </p:txBody>
      </p:sp>
      <p:sp>
        <p:nvSpPr>
          <p:cNvPr id="9219" name="Symbol zastępczy zawartości 2"/>
          <p:cNvSpPr txBox="1">
            <a:spLocks noGrp="1"/>
          </p:cNvSpPr>
          <p:nvPr>
            <p:ph idx="1"/>
          </p:nvPr>
        </p:nvSpPr>
        <p:spPr>
          <a:xfrm>
            <a:off x="467544" y="980728"/>
            <a:ext cx="7777361" cy="4536157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pl-PL" sz="2400" b="1" dirty="0" smtClean="0">
              <a:latin typeface="+mj-lt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2400" b="1" dirty="0">
                <a:latin typeface="+mj-lt"/>
                <a:ea typeface="Calibri"/>
                <a:cs typeface="Times New Roman"/>
              </a:rPr>
              <a:t>Budżet projektu </a:t>
            </a:r>
            <a:r>
              <a:rPr lang="pl-PL" sz="2400" b="1" dirty="0" smtClean="0">
                <a:latin typeface="+mj-lt"/>
                <a:ea typeface="Calibri"/>
                <a:cs typeface="Times New Roman"/>
              </a:rPr>
              <a:t>c.d.: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2000" dirty="0" smtClean="0">
                <a:latin typeface="+mj-lt"/>
                <a:ea typeface="Calibri"/>
                <a:cs typeface="Times New Roman"/>
              </a:rPr>
              <a:t>- </a:t>
            </a:r>
            <a:r>
              <a:rPr lang="pl-PL" sz="2000" dirty="0">
                <a:latin typeface="+mj-lt"/>
                <a:ea typeface="Calibri"/>
                <a:cs typeface="Times New Roman"/>
              </a:rPr>
              <a:t>nie należy zawyżać stawek wynagrodzenia i kosztów jednostkowych </a:t>
            </a:r>
            <a:r>
              <a:rPr lang="pl-PL" sz="2000" dirty="0" smtClean="0">
                <a:latin typeface="+mj-lt"/>
                <a:ea typeface="Calibri"/>
                <a:cs typeface="Times New Roman"/>
              </a:rPr>
              <a:t>szkoleń; </a:t>
            </a:r>
            <a:endParaRPr lang="pl-PL" sz="2000" dirty="0">
              <a:latin typeface="+mj-lt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2000" dirty="0">
                <a:latin typeface="+mj-lt"/>
                <a:ea typeface="Calibri"/>
                <a:cs typeface="Times New Roman"/>
              </a:rPr>
              <a:t> </a:t>
            </a:r>
            <a:r>
              <a:rPr lang="pl-PL" sz="2000" dirty="0" smtClean="0">
                <a:latin typeface="+mj-lt"/>
                <a:ea typeface="Calibri"/>
                <a:cs typeface="Times New Roman"/>
              </a:rPr>
              <a:t>Należy </a:t>
            </a:r>
            <a:r>
              <a:rPr lang="pl-PL" sz="2000" dirty="0">
                <a:latin typeface="+mj-lt"/>
                <a:ea typeface="Calibri"/>
                <a:cs typeface="Times New Roman"/>
              </a:rPr>
              <a:t>w sposób jasny i nie budzący wątpliwości uzasadnić </a:t>
            </a:r>
            <a:r>
              <a:rPr lang="pl-PL" sz="2000" dirty="0" smtClean="0">
                <a:latin typeface="+mj-lt"/>
                <a:ea typeface="Calibri"/>
                <a:cs typeface="Times New Roman"/>
              </a:rPr>
              <a:t>konieczność </a:t>
            </a:r>
            <a:r>
              <a:rPr lang="pl-PL" sz="2000" dirty="0">
                <a:latin typeface="+mj-lt"/>
                <a:ea typeface="Calibri"/>
                <a:cs typeface="Times New Roman"/>
              </a:rPr>
              <a:t>poniesienia wskazanych w projekcie </a:t>
            </a:r>
            <a:r>
              <a:rPr lang="pl-PL" sz="2000" dirty="0" smtClean="0">
                <a:latin typeface="+mj-lt"/>
                <a:ea typeface="Calibri"/>
                <a:cs typeface="Times New Roman"/>
              </a:rPr>
              <a:t>wydatków w oparciu o realne stawki wynagradzania i koszty jednostkowe szkoleń. </a:t>
            </a:r>
            <a:r>
              <a:rPr lang="pl-PL" sz="2000" b="1" dirty="0" smtClean="0">
                <a:latin typeface="+mj-lt"/>
                <a:ea typeface="Calibri"/>
                <a:cs typeface="Times New Roman"/>
              </a:rPr>
              <a:t>Oceniający weryfikują określone rodzaje wsparcia pod kątem oferty dostępnej publicznie. </a:t>
            </a:r>
            <a:endParaRPr lang="pl-PL" sz="2000" b="1" dirty="0">
              <a:latin typeface="+mj-lt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pl-PL" sz="2400" b="1" dirty="0" smtClean="0">
              <a:latin typeface="+mj-lt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pl-PL" sz="2400" dirty="0" smtClean="0">
              <a:latin typeface="Arial"/>
              <a:ea typeface="Calibri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sz="2400" dirty="0" smtClean="0">
                <a:latin typeface="+mj-lt"/>
                <a:cs typeface="Times New Roman" pitchFamily="18" charset="0"/>
              </a:rPr>
              <a:t>		</a:t>
            </a:r>
            <a:r>
              <a:rPr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sz="1400" dirty="0" smtClean="0">
                <a:latin typeface="Times New Roman" pitchFamily="18" charset="0"/>
                <a:cs typeface="Times New Roman" pitchFamily="18" charset="0"/>
              </a:rPr>
            </a:br>
            <a:endParaRPr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298071-539C-4DAE-909C-9BD4C7397AAA}" type="slidenum">
              <a:rPr smtClean="0"/>
              <a:pPr>
                <a:defRPr/>
              </a:pPr>
              <a:t>11</a:t>
            </a:fld>
            <a:endParaRPr/>
          </a:p>
        </p:txBody>
      </p:sp>
      <p:sp>
        <p:nvSpPr>
          <p:cNvPr id="5125" name="Prostokąt 4"/>
          <p:cNvSpPr>
            <a:spLocks noChangeArrowheads="1"/>
          </p:cNvSpPr>
          <p:nvPr/>
        </p:nvSpPr>
        <p:spPr bwMode="auto">
          <a:xfrm>
            <a:off x="250825" y="6021388"/>
            <a:ext cx="51133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pl-PL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endParaRPr lang="pl-PL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8679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35696" y="188640"/>
            <a:ext cx="6662192" cy="1440159"/>
          </a:xfrm>
        </p:spPr>
        <p:txBody>
          <a:bodyPr/>
          <a:lstStyle/>
          <a:p>
            <a:pPr algn="ctr">
              <a:defRPr/>
            </a:pPr>
            <a:r>
              <a:rPr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 czym należy pamiętać podczas wypełniania wniosku o dofinansowanie</a:t>
            </a:r>
            <a:br>
              <a:rPr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dirty="0">
              <a:solidFill>
                <a:schemeClr val="tx1"/>
              </a:solidFill>
            </a:endParaRPr>
          </a:p>
        </p:txBody>
      </p:sp>
      <p:sp>
        <p:nvSpPr>
          <p:cNvPr id="9219" name="Symbol zastępczy zawartości 2"/>
          <p:cNvSpPr txBox="1">
            <a:spLocks noGrp="1"/>
          </p:cNvSpPr>
          <p:nvPr>
            <p:ph idx="1"/>
          </p:nvPr>
        </p:nvSpPr>
        <p:spPr>
          <a:xfrm>
            <a:off x="467544" y="980728"/>
            <a:ext cx="7777361" cy="4536157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pl-PL" sz="2400" b="1" dirty="0" smtClean="0">
              <a:latin typeface="+mj-lt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2400" b="1" dirty="0">
                <a:latin typeface="+mj-lt"/>
                <a:ea typeface="Calibri"/>
                <a:cs typeface="Times New Roman"/>
              </a:rPr>
              <a:t>Budżet projektu </a:t>
            </a:r>
            <a:r>
              <a:rPr lang="pl-PL" sz="2400" b="1" dirty="0" smtClean="0">
                <a:latin typeface="+mj-lt"/>
                <a:ea typeface="Calibri"/>
                <a:cs typeface="Times New Roman"/>
              </a:rPr>
              <a:t>c.d.: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2000" dirty="0">
                <a:latin typeface="+mj-lt"/>
                <a:ea typeface="Calibri"/>
                <a:cs typeface="Times New Roman"/>
              </a:rPr>
              <a:t>- n</a:t>
            </a:r>
            <a:r>
              <a:rPr lang="pl-PL" sz="2000" dirty="0" smtClean="0">
                <a:latin typeface="+mj-lt"/>
                <a:ea typeface="Calibri"/>
                <a:cs typeface="Times New Roman"/>
              </a:rPr>
              <a:t>ależy poprawnie oznaczyć koszty związane </a:t>
            </a:r>
            <a:r>
              <a:rPr lang="pl-PL" sz="2000" dirty="0">
                <a:latin typeface="+mj-lt"/>
                <a:ea typeface="Calibri"/>
                <a:cs typeface="Times New Roman"/>
              </a:rPr>
              <a:t>ze środkami trwałymi </a:t>
            </a:r>
            <a:r>
              <a:rPr lang="pl-PL" sz="2000" dirty="0" smtClean="0">
                <a:latin typeface="+mj-lt"/>
                <a:ea typeface="Calibri"/>
                <a:cs typeface="Times New Roman"/>
              </a:rPr>
              <a:t/>
            </a:r>
            <a:br>
              <a:rPr lang="pl-PL" sz="2000" dirty="0" smtClean="0">
                <a:latin typeface="+mj-lt"/>
                <a:ea typeface="Calibri"/>
                <a:cs typeface="Times New Roman"/>
              </a:rPr>
            </a:br>
            <a:r>
              <a:rPr lang="pl-PL" sz="2000" dirty="0" smtClean="0">
                <a:latin typeface="+mj-lt"/>
                <a:ea typeface="Calibri"/>
                <a:cs typeface="Times New Roman"/>
              </a:rPr>
              <a:t>    oraz cross-</a:t>
            </a:r>
            <a:r>
              <a:rPr lang="pl-PL" sz="2000" dirty="0" err="1" smtClean="0">
                <a:latin typeface="+mj-lt"/>
                <a:ea typeface="Calibri"/>
                <a:cs typeface="Times New Roman"/>
              </a:rPr>
              <a:t>financingiem</a:t>
            </a:r>
            <a:r>
              <a:rPr lang="pl-PL" sz="2000" dirty="0" smtClean="0">
                <a:latin typeface="+mj-lt"/>
                <a:ea typeface="Calibri"/>
                <a:cs typeface="Times New Roman"/>
              </a:rPr>
              <a:t>; </a:t>
            </a:r>
            <a:endParaRPr lang="pl-PL" sz="2000" dirty="0">
              <a:latin typeface="+mj-lt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2000" dirty="0" smtClean="0">
                <a:latin typeface="+mj-lt"/>
                <a:ea typeface="Calibri"/>
                <a:cs typeface="Times New Roman"/>
              </a:rPr>
              <a:t>- należy właściwie określić limit </a:t>
            </a:r>
            <a:r>
              <a:rPr lang="pl-PL" sz="2000" dirty="0">
                <a:latin typeface="+mj-lt"/>
                <a:ea typeface="Calibri"/>
                <a:cs typeface="Times New Roman"/>
              </a:rPr>
              <a:t>kosztów </a:t>
            </a:r>
            <a:r>
              <a:rPr lang="pl-PL" sz="2000" dirty="0" smtClean="0">
                <a:latin typeface="+mj-lt"/>
                <a:ea typeface="Calibri"/>
                <a:cs typeface="Times New Roman"/>
              </a:rPr>
              <a:t>pośrednich; </a:t>
            </a:r>
            <a:endParaRPr lang="pl-PL" sz="2000" dirty="0">
              <a:latin typeface="+mj-lt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2000" dirty="0" smtClean="0">
                <a:latin typeface="+mj-lt"/>
                <a:ea typeface="Calibri"/>
                <a:cs typeface="Times New Roman"/>
              </a:rPr>
              <a:t>- należy wskazać  </a:t>
            </a:r>
            <a:r>
              <a:rPr lang="pl-PL" sz="2000" dirty="0">
                <a:latin typeface="+mj-lt"/>
                <a:ea typeface="Calibri"/>
                <a:cs typeface="Times New Roman"/>
              </a:rPr>
              <a:t>uzasadnienia wydatków pod </a:t>
            </a:r>
            <a:r>
              <a:rPr lang="pl-PL" sz="2000" dirty="0" smtClean="0">
                <a:latin typeface="+mj-lt"/>
                <a:ea typeface="Calibri"/>
                <a:cs typeface="Times New Roman"/>
              </a:rPr>
              <a:t>budżetem. </a:t>
            </a:r>
            <a:endParaRPr lang="pl-PL" sz="2000" dirty="0">
              <a:latin typeface="+mj-lt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pl-PL" sz="2400" b="1" dirty="0" smtClean="0">
              <a:latin typeface="+mj-lt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pl-PL" sz="2400" dirty="0" smtClean="0">
              <a:latin typeface="Arial"/>
              <a:ea typeface="Calibri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sz="2400" dirty="0" smtClean="0">
                <a:latin typeface="+mj-lt"/>
                <a:cs typeface="Times New Roman" pitchFamily="18" charset="0"/>
              </a:rPr>
              <a:t>		</a:t>
            </a:r>
            <a:r>
              <a:rPr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sz="1400" dirty="0" smtClean="0">
                <a:latin typeface="Times New Roman" pitchFamily="18" charset="0"/>
                <a:cs typeface="Times New Roman" pitchFamily="18" charset="0"/>
              </a:rPr>
            </a:br>
            <a:endParaRPr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298071-539C-4DAE-909C-9BD4C7397AAA}" type="slidenum">
              <a:rPr smtClean="0"/>
              <a:pPr>
                <a:defRPr/>
              </a:pPr>
              <a:t>12</a:t>
            </a:fld>
            <a:endParaRPr/>
          </a:p>
        </p:txBody>
      </p:sp>
      <p:sp>
        <p:nvSpPr>
          <p:cNvPr id="5125" name="Prostokąt 4"/>
          <p:cNvSpPr>
            <a:spLocks noChangeArrowheads="1"/>
          </p:cNvSpPr>
          <p:nvPr/>
        </p:nvSpPr>
        <p:spPr bwMode="auto">
          <a:xfrm>
            <a:off x="250825" y="6021388"/>
            <a:ext cx="51133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pl-PL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endParaRPr lang="pl-PL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5876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80920" cy="532859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800" b="1" dirty="0" smtClean="0"/>
              <a:t>Kwestie problemowe:</a:t>
            </a:r>
            <a:br>
              <a:rPr lang="pl-PL" sz="2800" b="1" dirty="0" smtClean="0"/>
            </a:br>
            <a:r>
              <a:rPr lang="pl-PL" sz="2800" dirty="0" smtClean="0"/>
              <a:t>Zgodnie z zapisami </a:t>
            </a:r>
            <a:r>
              <a:rPr lang="pl-PL" sz="2800" i="1" dirty="0" smtClean="0"/>
              <a:t>Wytycznych w zakresie realizacji przedsięwzięć w obszarze włączenia społecznego </a:t>
            </a:r>
            <a:br>
              <a:rPr lang="pl-PL" sz="2800" i="1" dirty="0" smtClean="0"/>
            </a:br>
            <a:r>
              <a:rPr lang="pl-PL" sz="2800" i="1" dirty="0" smtClean="0"/>
              <a:t>i zwalczania ubóstwa z wykorzystaniem środków Europejskiego Funduszu Społecznego i Europejskiego Funduszu Rozwoju Regionalnego na lata 2014-2020 </a:t>
            </a:r>
            <a:r>
              <a:rPr lang="pl-PL" sz="2800" dirty="0" smtClean="0"/>
              <a:t>(Podrozdział 4.6) OPS i PCPR </a:t>
            </a:r>
            <a:r>
              <a:rPr lang="pl-PL" sz="2800" u="sng" dirty="0" smtClean="0"/>
              <a:t>nie wdrażają samodzielnie</a:t>
            </a:r>
            <a:r>
              <a:rPr lang="pl-PL" sz="2800" dirty="0" smtClean="0"/>
              <a:t> usług aktywnej integracji o charakterze zawodowym. Wdrożenie tych usług w ramach projektów ww. jednostek jest możliwe wyłącznie przez podmioty wyspecjalizowane w zakresie aktywizacji zawodowej, </a:t>
            </a:r>
            <a:br>
              <a:rPr lang="pl-PL" sz="2800" dirty="0" smtClean="0"/>
            </a:br>
            <a:r>
              <a:rPr lang="pl-PL" sz="2800" dirty="0" smtClean="0"/>
              <a:t>w szczególności:</a:t>
            </a:r>
            <a:br>
              <a:rPr lang="pl-PL" sz="2800" dirty="0" smtClean="0"/>
            </a:br>
            <a:endParaRPr lang="pl-PL" sz="2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A52088-690F-461D-AC8D-B1FD8FE33742}" type="slidenum">
              <a:rPr smtClean="0"/>
              <a:pPr>
                <a:defRPr/>
              </a:pPr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722445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8064896" cy="5256584"/>
          </a:xfrm>
        </p:spPr>
        <p:txBody>
          <a:bodyPr/>
          <a:lstStyle/>
          <a:p>
            <a:r>
              <a:rPr lang="pl-PL" sz="2700" dirty="0" smtClean="0"/>
              <a:t>a) PUP i inne instytucje rynku pracy, o których mowa </a:t>
            </a:r>
            <a:br>
              <a:rPr lang="pl-PL" sz="2700" dirty="0" smtClean="0"/>
            </a:br>
            <a:r>
              <a:rPr lang="pl-PL" sz="2700" dirty="0" smtClean="0"/>
              <a:t>w ustawie z dnia 20 kwietnia 2004 r. o promocji zatrudnienia i instytucjach rynku pracy, w szczególności w ramach Programu Aktywizacja i Integracja;</a:t>
            </a:r>
            <a:br>
              <a:rPr lang="pl-PL" sz="2700" dirty="0" smtClean="0"/>
            </a:br>
            <a:r>
              <a:rPr lang="pl-PL" sz="2700" dirty="0" smtClean="0"/>
              <a:t/>
            </a:r>
            <a:br>
              <a:rPr lang="pl-PL" sz="2700" dirty="0" smtClean="0"/>
            </a:br>
            <a:r>
              <a:rPr lang="pl-PL" sz="2700" dirty="0" smtClean="0"/>
              <a:t>b) CIS i KIS;</a:t>
            </a:r>
            <a:br>
              <a:rPr lang="pl-PL" sz="2700" dirty="0" smtClean="0"/>
            </a:br>
            <a:r>
              <a:rPr lang="pl-PL" sz="2700" dirty="0" smtClean="0"/>
              <a:t/>
            </a:r>
            <a:br>
              <a:rPr lang="pl-PL" sz="2700" dirty="0" smtClean="0"/>
            </a:br>
            <a:r>
              <a:rPr lang="pl-PL" sz="2700" dirty="0" smtClean="0"/>
              <a:t>c) spółdzielnie socjalne, o których mowa w ustawie </a:t>
            </a:r>
            <a:br>
              <a:rPr lang="pl-PL" sz="2700" dirty="0" smtClean="0"/>
            </a:br>
            <a:r>
              <a:rPr lang="pl-PL" sz="2700" dirty="0" smtClean="0"/>
              <a:t>z dnia 27 kwietnia 2006 r. o spółdzielniach socjalnych;</a:t>
            </a:r>
            <a:br>
              <a:rPr lang="pl-PL" sz="2700" dirty="0" smtClean="0"/>
            </a:br>
            <a:r>
              <a:rPr lang="pl-PL" sz="2700" dirty="0" smtClean="0"/>
              <a:t/>
            </a:r>
            <a:br>
              <a:rPr lang="pl-PL" sz="2700" dirty="0" smtClean="0"/>
            </a:br>
            <a:r>
              <a:rPr lang="pl-PL" sz="2700" dirty="0" smtClean="0"/>
              <a:t>d) organizacje pozarządowe, o których mowa w ustawie z dnia 24 kwietnia 2003 r. o działalności  pożytku publicznego i o wolontariacie.</a:t>
            </a:r>
            <a:r>
              <a:rPr lang="pl-PL" sz="3200" dirty="0" smtClean="0"/>
              <a:t/>
            </a:r>
            <a:br>
              <a:rPr lang="pl-PL" sz="3200" dirty="0" smtClean="0"/>
            </a:b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A52088-690F-461D-AC8D-B1FD8FE33742}" type="slidenum">
              <a:rPr smtClean="0"/>
              <a:pPr>
                <a:defRPr/>
              </a:pPr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54045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712968" cy="5400600"/>
          </a:xfrm>
        </p:spPr>
        <p:txBody>
          <a:bodyPr/>
          <a:lstStyle/>
          <a:p>
            <a:r>
              <a:rPr lang="pl-PL" sz="2200" dirty="0" smtClean="0"/>
              <a:t>		Usługi aktywnej integracji o charakterze zawodowym </a:t>
            </a:r>
            <a:br>
              <a:rPr lang="pl-PL" sz="2200" dirty="0" smtClean="0"/>
            </a:br>
            <a:r>
              <a:rPr lang="pl-PL" sz="2200" dirty="0" smtClean="0"/>
              <a:t>w ramach projektów OPS lub PCPR, w myśl zapisów przedmiotowych </a:t>
            </a:r>
            <a:r>
              <a:rPr lang="pl-PL" sz="2200" i="1" dirty="0" smtClean="0"/>
              <a:t>Wytycznych</a:t>
            </a:r>
            <a:r>
              <a:rPr lang="pl-PL" sz="2200" dirty="0" smtClean="0"/>
              <a:t>, są realizowane:</a:t>
            </a:r>
            <a:br>
              <a:rPr lang="pl-PL" sz="2200" dirty="0" smtClean="0"/>
            </a:b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 smtClean="0"/>
              <a:t>a) przez partnerów OPS lub PCPR w ramach projektów partnerskich;</a:t>
            </a:r>
            <a:br>
              <a:rPr lang="pl-PL" sz="2200" dirty="0" smtClean="0"/>
            </a:b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 smtClean="0"/>
              <a:t>b) przez PUP na podstawie porozumienia o realizacji Programu Aktywizacja i Integracja, o którym  mowa w ustawie z dnia 20 kwietnia 2004 r. </a:t>
            </a:r>
            <a:br>
              <a:rPr lang="pl-PL" sz="2200" dirty="0" smtClean="0"/>
            </a:br>
            <a:r>
              <a:rPr lang="pl-PL" sz="2200" dirty="0" smtClean="0"/>
              <a:t>o promocji zatrudnienia i instytucjach rynku pracy i na zasadach określonych w tej ustawie;</a:t>
            </a:r>
            <a:br>
              <a:rPr lang="pl-PL" sz="2200" dirty="0" smtClean="0"/>
            </a:b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 smtClean="0"/>
              <a:t>c) przez podmioty wybrane w ramach zlecenia zadania publicznego na zasadach określonych w ustawie z dnia 24 kwietnia 2003 r. o działalności pożytku publicznego i o wolontariacie;</a:t>
            </a:r>
            <a:br>
              <a:rPr lang="pl-PL" sz="2200" dirty="0" smtClean="0"/>
            </a:b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100" dirty="0" smtClean="0"/>
              <a:t>d) przez podmioty danej jednostki samorządu terytorialnego wyspecjalizowane w zakresie reintegracji zawodowej, o ile zostaną wskazane we </a:t>
            </a:r>
            <a:r>
              <a:rPr lang="pl-PL" sz="2100" smtClean="0"/>
              <a:t>wniosku o </a:t>
            </a:r>
            <a:r>
              <a:rPr lang="pl-PL" sz="2100" dirty="0" smtClean="0"/>
              <a:t>dofinansowanie projektu jako realizatorzy projektu.</a:t>
            </a:r>
            <a:r>
              <a:rPr lang="pl-PL" sz="2200" dirty="0" smtClean="0"/>
              <a:t/>
            </a:r>
            <a:br>
              <a:rPr lang="pl-PL" sz="2200" dirty="0" smtClean="0"/>
            </a:br>
            <a:endParaRPr lang="pl-PL" sz="22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A52088-690F-461D-AC8D-B1FD8FE33742}" type="slidenum">
              <a:rPr smtClean="0"/>
              <a:pPr>
                <a:defRPr/>
              </a:pPr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56966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1196752"/>
            <a:ext cx="7704856" cy="4032448"/>
          </a:xfrm>
        </p:spPr>
        <p:txBody>
          <a:bodyPr/>
          <a:lstStyle/>
          <a:p>
            <a:pPr algn="just"/>
            <a:r>
              <a:rPr lang="pl-PL" sz="2600" dirty="0" smtClean="0"/>
              <a:t>Należy mieć na uwadze, że zgodnie z zapisami ww. </a:t>
            </a:r>
            <a:r>
              <a:rPr lang="pl-PL" sz="2600" i="1" dirty="0" smtClean="0"/>
              <a:t>Wytycznych </a:t>
            </a:r>
            <a:r>
              <a:rPr lang="pl-PL" sz="2600" dirty="0" smtClean="0"/>
              <a:t>(Rozdział 3) usługi aktywnej integracji </a:t>
            </a:r>
            <a:br>
              <a:rPr lang="pl-PL" sz="2600" dirty="0" smtClean="0"/>
            </a:br>
            <a:r>
              <a:rPr lang="pl-PL" sz="2600" dirty="0" smtClean="0"/>
              <a:t>to usługi, których celem jest m.in. odbudowa i podtrzymanie zdolności do samodzielnego świadczenia pracy na rynku pracy (reintegracja zawodowa).</a:t>
            </a:r>
            <a:br>
              <a:rPr lang="pl-PL" sz="2600" dirty="0" smtClean="0"/>
            </a:br>
            <a:r>
              <a:rPr lang="pl-PL" sz="2600" dirty="0" smtClean="0"/>
              <a:t> </a:t>
            </a:r>
            <a:br>
              <a:rPr lang="pl-PL" sz="2600" dirty="0" smtClean="0"/>
            </a:br>
            <a:r>
              <a:rPr lang="pl-PL" sz="2600" dirty="0" smtClean="0"/>
              <a:t/>
            </a:r>
            <a:br>
              <a:rPr lang="pl-PL" sz="2600" dirty="0" smtClean="0"/>
            </a:br>
            <a:r>
              <a:rPr lang="pl-PL" sz="2600" dirty="0" smtClean="0"/>
              <a:t>W ramach Działania </a:t>
            </a:r>
            <a:r>
              <a:rPr lang="pl-PL" sz="2600" dirty="0" smtClean="0"/>
              <a:t>11.4 </a:t>
            </a:r>
            <a:r>
              <a:rPr lang="pl-PL" sz="2600" dirty="0" smtClean="0"/>
              <a:t>RPO WL na lata 2014-2020 organizację i finansowanie </a:t>
            </a:r>
            <a:r>
              <a:rPr lang="pl-PL" sz="2600" u="sng" dirty="0" smtClean="0"/>
              <a:t>staży zawodowych </a:t>
            </a:r>
            <a:r>
              <a:rPr lang="pl-PL" sz="2600" dirty="0" smtClean="0"/>
              <a:t/>
            </a:r>
            <a:br>
              <a:rPr lang="pl-PL" sz="2600" dirty="0" smtClean="0"/>
            </a:br>
            <a:r>
              <a:rPr lang="pl-PL" sz="2600" dirty="0" smtClean="0"/>
              <a:t>w projekcie należy traktować jako usługę aktywnej integracji o charakterze zawodowym. </a:t>
            </a:r>
            <a:endParaRPr lang="pl-PL" sz="26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A52088-690F-461D-AC8D-B1FD8FE33742}" type="slidenum">
              <a:rPr smtClean="0"/>
              <a:pPr>
                <a:defRPr/>
              </a:pPr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6594045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196752"/>
            <a:ext cx="7886700" cy="4980211"/>
          </a:xfrm>
        </p:spPr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Realizacja projektu w partnerstwie oznacza konieczność zachowania wymogów dotyczących wyboru partnera określonych dla jednostek sektora finansów publicznych </a:t>
            </a:r>
            <a:r>
              <a:rPr lang="pl-PL" i="1" dirty="0" smtClean="0"/>
              <a:t>art. 33 ustawy wdrożeniowej</a:t>
            </a:r>
          </a:p>
          <a:p>
            <a:pPr marL="0" indent="0" algn="just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A52088-690F-461D-AC8D-B1FD8FE33742}" type="slidenum">
              <a:rPr smtClean="0"/>
              <a:pPr>
                <a:defRPr/>
              </a:pPr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455879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0088" y="332656"/>
            <a:ext cx="7886700" cy="1800199"/>
          </a:xfrm>
        </p:spPr>
        <p:txBody>
          <a:bodyPr/>
          <a:lstStyle/>
          <a:p>
            <a:pPr algn="just"/>
            <a:r>
              <a:rPr lang="pl-PL" sz="2400" dirty="0" smtClean="0"/>
              <a:t>	</a:t>
            </a:r>
            <a:br>
              <a:rPr lang="pl-PL" sz="2400" dirty="0" smtClean="0"/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Celem</a:t>
            </a:r>
            <a:r>
              <a:rPr lang="pl-PL" sz="2000" dirty="0" smtClean="0"/>
              <a:t> </a:t>
            </a:r>
            <a:r>
              <a:rPr lang="pl-PL" sz="2400" dirty="0"/>
              <a:t>projektu partnerskiego powinno być osiągnięcie </a:t>
            </a:r>
            <a:r>
              <a:rPr lang="pl-PL" sz="2400" dirty="0" smtClean="0"/>
              <a:t>znaczącej </a:t>
            </a:r>
            <a:r>
              <a:rPr lang="pl-PL" sz="2400" dirty="0"/>
              <a:t>wartości dodanej poprzez podział realizacji zadań </a:t>
            </a:r>
            <a:r>
              <a:rPr lang="pl-PL" sz="2400" dirty="0" smtClean="0"/>
              <a:t>pomiędzy podmioty </a:t>
            </a:r>
            <a:r>
              <a:rPr lang="pl-PL" sz="2400" dirty="0"/>
              <a:t>o różnorodnej specyfice, wypracowanie wspólnych rozwiązań </a:t>
            </a:r>
            <a:r>
              <a:rPr lang="pl-PL" sz="2400" dirty="0" smtClean="0"/>
              <a:t>problemów. Wszyscy </a:t>
            </a:r>
            <a:r>
              <a:rPr lang="pl-PL" sz="2400" dirty="0"/>
              <a:t>partnerzy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w </a:t>
            </a:r>
            <a:r>
              <a:rPr lang="pl-PL" sz="2400" dirty="0"/>
              <a:t>projekcie powinni ingerować w przedmiot realizowanych zadań i z założenia są w stosunku do lidera równorzędnymi podmiotami, a lider i partnerzy powinni współpracować ze sobą na wszystkich etapach realizacji projektu.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A52088-690F-461D-AC8D-B1FD8FE33742}" type="slidenum">
              <a:rPr smtClean="0"/>
              <a:pPr>
                <a:defRPr/>
              </a:pPr>
              <a:t>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6203982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424936" cy="5400600"/>
          </a:xfrm>
        </p:spPr>
        <p:txBody>
          <a:bodyPr/>
          <a:lstStyle/>
          <a:p>
            <a:pPr algn="just"/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Dla każdego uczestnika w projekcie może zostać zaplanowana forma wparcia </a:t>
            </a:r>
            <a:r>
              <a:rPr lang="pl-PL" sz="2400" err="1" smtClean="0"/>
              <a:t>np</a:t>
            </a:r>
            <a:r>
              <a:rPr lang="pl-PL" sz="2400" smtClean="0"/>
              <a:t>. w </a:t>
            </a:r>
            <a:r>
              <a:rPr lang="pl-PL" sz="2400" dirty="0" smtClean="0"/>
              <a:t>postaci szkolenia i/lub stażu uzależniona </a:t>
            </a:r>
            <a:br>
              <a:rPr lang="pl-PL" sz="2400" dirty="0" smtClean="0"/>
            </a:br>
            <a:r>
              <a:rPr lang="pl-PL" sz="2400" dirty="0" smtClean="0"/>
              <a:t>od indywidualnej diagnozy przeprowadzonej uprzednio przez Wnioskodawcę. Uwzględniając treść </a:t>
            </a:r>
            <a:r>
              <a:rPr lang="pl-PL" sz="2400" i="1" dirty="0" smtClean="0"/>
              <a:t>Wytycznych w zakresie realizacji przedsięwzięć z udziałem środków Europejskiego Funduszu Społecznego w obszarze rynku pracy na lata 2014 – 2020,</a:t>
            </a:r>
            <a:r>
              <a:rPr lang="pl-PL" sz="2400" dirty="0" smtClean="0"/>
              <a:t> osobom uczestniczącym w </a:t>
            </a:r>
            <a:r>
              <a:rPr lang="pl-PL" sz="2400" u="sng" dirty="0" smtClean="0"/>
              <a:t>szkoleniach</a:t>
            </a:r>
            <a:r>
              <a:rPr lang="pl-PL" sz="2400" dirty="0" smtClean="0"/>
              <a:t> przysługuje stypendium w wysokości </a:t>
            </a:r>
            <a:r>
              <a:rPr lang="pl-PL" sz="2400" u="sng" dirty="0" smtClean="0"/>
              <a:t>nie większej niż 120% zasiłku</a:t>
            </a:r>
            <a:r>
              <a:rPr lang="pl-PL" sz="2400" dirty="0" smtClean="0"/>
              <a:t>, o którym mowa w art. 72 ust. 1 pkt 1 ustawy o promocji zatrudnienia </a:t>
            </a:r>
            <a:br>
              <a:rPr lang="pl-PL" sz="2400" dirty="0" smtClean="0"/>
            </a:br>
            <a:r>
              <a:rPr lang="pl-PL" sz="2400" dirty="0" smtClean="0"/>
              <a:t>i instytucjach rynku pracy.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A52088-690F-461D-AC8D-B1FD8FE33742}" type="slidenum">
              <a:rPr smtClean="0"/>
              <a:pPr>
                <a:defRPr/>
              </a:pPr>
              <a:t>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3223983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35696" y="188640"/>
            <a:ext cx="6662192" cy="1440159"/>
          </a:xfrm>
        </p:spPr>
        <p:txBody>
          <a:bodyPr/>
          <a:lstStyle/>
          <a:p>
            <a:pPr algn="ctr">
              <a:defRPr/>
            </a:pPr>
            <a:r>
              <a:rPr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 czym należy pamiętać podczas wypełniania wniosku o dofinansowanie</a:t>
            </a:r>
            <a:br>
              <a:rPr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dirty="0">
              <a:solidFill>
                <a:schemeClr val="tx1"/>
              </a:solidFill>
            </a:endParaRPr>
          </a:p>
        </p:txBody>
      </p:sp>
      <p:sp>
        <p:nvSpPr>
          <p:cNvPr id="9219" name="Symbol zastępczy zawartości 2"/>
          <p:cNvSpPr txBox="1">
            <a:spLocks noGrp="1"/>
          </p:cNvSpPr>
          <p:nvPr>
            <p:ph idx="1"/>
          </p:nvPr>
        </p:nvSpPr>
        <p:spPr>
          <a:xfrm>
            <a:off x="467544" y="1196752"/>
            <a:ext cx="7777361" cy="4536157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pl-PL" sz="2400" b="1" dirty="0" smtClean="0">
                <a:latin typeface="+mj-lt"/>
                <a:cs typeface="Times New Roman" pitchFamily="18" charset="0"/>
              </a:rPr>
              <a:t>	CZĘŚĆ A. KRYTERIA OGÓLNE ZEROJEDYNKOWE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pl-PL" sz="2400" b="1" dirty="0" smtClean="0">
                <a:latin typeface="+mj-lt"/>
                <a:cs typeface="Times New Roman" pitchFamily="18" charset="0"/>
              </a:rPr>
              <a:t/>
            </a:r>
            <a:br>
              <a:rPr lang="pl-PL" sz="2400" b="1" dirty="0" smtClean="0">
                <a:latin typeface="+mj-lt"/>
                <a:cs typeface="Times New Roman" pitchFamily="18" charset="0"/>
              </a:rPr>
            </a:br>
            <a:r>
              <a:rPr lang="pl-PL" sz="2400" b="1" dirty="0" smtClean="0">
                <a:latin typeface="+mj-lt"/>
                <a:cs typeface="Times New Roman" pitchFamily="18" charset="0"/>
              </a:rPr>
              <a:t>Zgodność </a:t>
            </a:r>
            <a:r>
              <a:rPr lang="pl-PL" sz="2400" b="1" dirty="0">
                <a:latin typeface="+mj-lt"/>
                <a:cs typeface="Times New Roman" pitchFamily="18" charset="0"/>
              </a:rPr>
              <a:t>projektu z zasadą równości szans kobiet </a:t>
            </a:r>
            <a:br>
              <a:rPr lang="pl-PL" sz="2400" b="1" dirty="0">
                <a:latin typeface="+mj-lt"/>
                <a:cs typeface="Times New Roman" pitchFamily="18" charset="0"/>
              </a:rPr>
            </a:br>
            <a:r>
              <a:rPr lang="pl-PL" sz="2400" b="1" dirty="0" smtClean="0">
                <a:latin typeface="+mj-lt"/>
                <a:cs typeface="Times New Roman" pitchFamily="18" charset="0"/>
              </a:rPr>
              <a:t>i </a:t>
            </a:r>
            <a:r>
              <a:rPr lang="pl-PL" sz="2400" b="1" dirty="0">
                <a:latin typeface="+mj-lt"/>
                <a:cs typeface="Times New Roman" pitchFamily="18" charset="0"/>
              </a:rPr>
              <a:t>mężczyzn (na podstawie standardu minimum</a:t>
            </a:r>
            <a:r>
              <a:rPr lang="pl-PL" sz="2400" b="1" dirty="0" smtClean="0">
                <a:latin typeface="+mj-lt"/>
                <a:cs typeface="Times New Roman" pitchFamily="18" charset="0"/>
              </a:rPr>
              <a:t>):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pl-PL" sz="2400" b="1" dirty="0">
              <a:latin typeface="+mj-lt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pl-PL" sz="2000" dirty="0">
                <a:latin typeface="+mj-lt"/>
                <a:cs typeface="Times New Roman" pitchFamily="18" charset="0"/>
              </a:rPr>
              <a:t>- należy zwrócić uwagę na uwzględnienie w treści projektu kwestii </a:t>
            </a:r>
            <a:r>
              <a:rPr lang="pl-PL" sz="2000" dirty="0" smtClean="0">
                <a:latin typeface="+mj-lt"/>
                <a:cs typeface="Times New Roman" pitchFamily="18" charset="0"/>
              </a:rPr>
              <a:t>równościowych;</a:t>
            </a:r>
            <a:endParaRPr lang="pl-PL" sz="2000" dirty="0">
              <a:latin typeface="+mj-lt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pl-PL" sz="2000" dirty="0">
                <a:latin typeface="+mj-lt"/>
                <a:cs typeface="Times New Roman" pitchFamily="18" charset="0"/>
              </a:rPr>
              <a:t>- analiza problemowa powinna umożliwiać odpowiedź na pytanie, w jaki sposób realizacja projektu – a szczególnie jego rezultaty i produkty – mogą wpływać na codzienne życie kobiet i </a:t>
            </a:r>
            <a:r>
              <a:rPr lang="pl-PL" sz="2000" dirty="0" smtClean="0">
                <a:latin typeface="+mj-lt"/>
                <a:cs typeface="Times New Roman" pitchFamily="18" charset="0"/>
              </a:rPr>
              <a:t>mężczyzn;</a:t>
            </a:r>
            <a:endParaRPr lang="pl-PL" sz="2000" dirty="0">
              <a:latin typeface="+mj-lt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pl-PL" sz="2000" dirty="0">
                <a:latin typeface="+mj-lt"/>
                <a:cs typeface="Times New Roman" pitchFamily="18" charset="0"/>
              </a:rPr>
              <a:t>- </a:t>
            </a:r>
            <a:r>
              <a:rPr lang="pl-PL" sz="2000" dirty="0" smtClean="0">
                <a:latin typeface="+mj-lt"/>
                <a:cs typeface="Times New Roman" pitchFamily="18" charset="0"/>
              </a:rPr>
              <a:t>w </a:t>
            </a:r>
            <a:r>
              <a:rPr lang="pl-PL" sz="2000" dirty="0">
                <a:latin typeface="+mj-lt"/>
                <a:cs typeface="Times New Roman" pitchFamily="18" charset="0"/>
              </a:rPr>
              <a:t>analizie problemu istotny jest nie tylko stan bieżący, ale także poznanie jego przyczyn. Warto tutaj zwrócić szczególną uwagę na zjawiska czy trendy, które kształtują obecną sytuację kobiet i mężczyzn.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sz="2400" dirty="0" smtClean="0">
                <a:latin typeface="+mj-lt"/>
                <a:cs typeface="Times New Roman" pitchFamily="18" charset="0"/>
              </a:rPr>
              <a:t>		</a:t>
            </a:r>
            <a:r>
              <a:rPr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sz="1400" dirty="0" smtClean="0">
                <a:latin typeface="Times New Roman" pitchFamily="18" charset="0"/>
                <a:cs typeface="Times New Roman" pitchFamily="18" charset="0"/>
              </a:rPr>
            </a:br>
            <a:endParaRPr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298071-539C-4DAE-909C-9BD4C7397AAA}" type="slidenum">
              <a:rPr smtClean="0"/>
              <a:pPr>
                <a:defRPr/>
              </a:pPr>
              <a:t>2</a:t>
            </a:fld>
            <a:endParaRPr/>
          </a:p>
        </p:txBody>
      </p:sp>
      <p:sp>
        <p:nvSpPr>
          <p:cNvPr id="5125" name="Prostokąt 4"/>
          <p:cNvSpPr>
            <a:spLocks noChangeArrowheads="1"/>
          </p:cNvSpPr>
          <p:nvPr/>
        </p:nvSpPr>
        <p:spPr bwMode="auto">
          <a:xfrm>
            <a:off x="250825" y="6021388"/>
            <a:ext cx="51133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pl-PL" sz="1200" b="1" dirty="0">
                <a:latin typeface="Times New Roman" pitchFamily="18" charset="0"/>
                <a:cs typeface="Times New Roman" pitchFamily="18" charset="0"/>
              </a:rPr>
              <a:t>               </a:t>
            </a:r>
            <a:endParaRPr lang="pl-PL" sz="1200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0088" y="1052736"/>
            <a:ext cx="7886700" cy="4824536"/>
          </a:xfrm>
        </p:spPr>
        <p:txBody>
          <a:bodyPr/>
          <a:lstStyle/>
          <a:p>
            <a:pPr algn="ctr"/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 smtClean="0"/>
              <a:t>Przy wskaźniku </a:t>
            </a:r>
            <a:r>
              <a:rPr lang="pl-PL" sz="2800" i="1" dirty="0" smtClean="0"/>
              <a:t>Liczba osób zagrożonych ubóstwem lub wykluczeniem społecznym, które uzyskały kwalifikacje po opuszczeniu programu </a:t>
            </a:r>
            <a:r>
              <a:rPr lang="pl-PL" sz="2800" dirty="0" smtClean="0"/>
              <a:t>powinny zostać wykazane wszystkie osoby, które ukończą formy wsparcia prowadzące do nabycia kwalifikacji zgodnie z definicją zawartą </a:t>
            </a:r>
            <a:r>
              <a:rPr lang="pl-PL" sz="2800" dirty="0"/>
              <a:t>w Wytycznych w zakresie monitorowania postępu rzeczowego realizacji programów operacyjnych na lata 2014 – 2020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A52088-690F-461D-AC8D-B1FD8FE33742}" type="slidenum">
              <a:rPr smtClean="0"/>
              <a:pPr>
                <a:defRPr/>
              </a:pPr>
              <a:t>20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427033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ytuł 1"/>
          <p:cNvSpPr>
            <a:spLocks noGrp="1"/>
          </p:cNvSpPr>
          <p:nvPr>
            <p:ph type="title"/>
          </p:nvPr>
        </p:nvSpPr>
        <p:spPr bwMode="auto">
          <a:xfrm>
            <a:off x="0" y="476672"/>
            <a:ext cx="9144000" cy="5040189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altLang="pl-PL" sz="2800" b="1" dirty="0" smtClean="0">
                <a:latin typeface="Arial Black" pitchFamily="34" charset="0"/>
                <a:cs typeface="Times New Roman" pitchFamily="18" charset="0"/>
              </a:rPr>
              <a:t/>
            </a:r>
            <a:br>
              <a:rPr altLang="pl-PL" sz="2800" b="1" dirty="0" smtClean="0">
                <a:latin typeface="Arial Black" pitchFamily="34" charset="0"/>
                <a:cs typeface="Times New Roman" pitchFamily="18" charset="0"/>
              </a:rPr>
            </a:br>
            <a:r>
              <a:rPr altLang="pl-PL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DZIĘKUJĘ ZA UWAGĘ</a:t>
            </a:r>
            <a:r>
              <a:rPr altLang="pl-PL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altLang="pl-PL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altLang="pl-PL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altLang="pl-PL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altLang="pl-PL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altLang="pl-PL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altLang="pl-PL" sz="1600" b="1" dirty="0" smtClean="0">
                <a:latin typeface="Arial Black" pitchFamily="34" charset="0"/>
                <a:cs typeface="Times New Roman" pitchFamily="18" charset="0"/>
              </a:rPr>
              <a:t>Wojewódzki Urząd Pracy</a:t>
            </a:r>
            <a:br>
              <a:rPr altLang="pl-PL" sz="1600" b="1" dirty="0" smtClean="0">
                <a:latin typeface="Arial Black" pitchFamily="34" charset="0"/>
                <a:cs typeface="Times New Roman" pitchFamily="18" charset="0"/>
              </a:rPr>
            </a:br>
            <a:r>
              <a:rPr altLang="pl-PL" sz="1600" b="1" dirty="0" smtClean="0">
                <a:latin typeface="Arial Black" pitchFamily="34" charset="0"/>
                <a:cs typeface="Times New Roman" pitchFamily="18" charset="0"/>
              </a:rPr>
              <a:t> w Lublinie</a:t>
            </a:r>
            <a:br>
              <a:rPr altLang="pl-PL" sz="1600" b="1" dirty="0" smtClean="0">
                <a:latin typeface="Arial Black" pitchFamily="34" charset="0"/>
                <a:cs typeface="Times New Roman" pitchFamily="18" charset="0"/>
              </a:rPr>
            </a:br>
            <a:r>
              <a:rPr altLang="pl-PL" sz="1600" b="1" dirty="0" smtClean="0">
                <a:latin typeface="Arial Black" pitchFamily="34" charset="0"/>
                <a:cs typeface="Times New Roman" pitchFamily="18" charset="0"/>
              </a:rPr>
              <a:t>ul. Obywatelska 4</a:t>
            </a:r>
            <a:r>
              <a:rPr altLang="pl-PL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altLang="pl-PL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altLang="pl-PL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altLang="pl-PL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altLang="pl-PL" sz="16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www.rpo.lubelskie.pl/wup</a:t>
            </a:r>
            <a:r>
              <a:rPr altLang="pl-PL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altLang="pl-PL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altLang="pl-PL" sz="1600" b="1" dirty="0" smtClean="0">
                <a:latin typeface="Times New Roman" pitchFamily="18" charset="0"/>
                <a:cs typeface="Times New Roman" pitchFamily="18" charset="0"/>
                <a:hlinkClick r:id="rId3"/>
              </a:rPr>
              <a:t>www.funduszeeuropejskie.gov.pl</a:t>
            </a:r>
            <a:r>
              <a:rPr altLang="pl-PL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altLang="pl-PL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altLang="pl-PL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altLang="pl-PL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altLang="pl-PL" sz="1600" b="1" dirty="0" smtClean="0">
                <a:latin typeface="Times New Roman" pitchFamily="18" charset="0"/>
                <a:cs typeface="Times New Roman" pitchFamily="18" charset="0"/>
              </a:rPr>
              <a:t>e-mail. </a:t>
            </a:r>
            <a:r>
              <a:rPr altLang="pl-PL" sz="1600" b="1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punkt.konsultacyjny@wup.lublin.pl</a:t>
            </a:r>
            <a:r>
              <a:rPr altLang="pl-PL" sz="1600" b="1" dirty="0" smtClean="0">
                <a:latin typeface="Times New Roman" pitchFamily="18" charset="0"/>
                <a:cs typeface="Times New Roman" pitchFamily="18" charset="0"/>
                <a:hlinkClick r:id="rId4"/>
              </a:rPr>
              <a:t> </a:t>
            </a:r>
            <a:r>
              <a:rPr altLang="pl-PL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altLang="pl-PL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altLang="pl-PL" sz="1600" b="1" dirty="0" smtClean="0">
                <a:latin typeface="Times New Roman" pitchFamily="18" charset="0"/>
                <a:cs typeface="Times New Roman" pitchFamily="18" charset="0"/>
              </a:rPr>
              <a:t>tel. 81 46 35 363 </a:t>
            </a:r>
            <a:r>
              <a:rPr altLang="pl-PL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altLang="pl-PL" sz="4400" b="1" dirty="0" smtClean="0">
                <a:latin typeface="Times New Roman" pitchFamily="18" charset="0"/>
                <a:cs typeface="Times New Roman" pitchFamily="18" charset="0"/>
              </a:rPr>
            </a:br>
            <a:endParaRPr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Symbol zastępczy zawartości 2"/>
          <p:cNvSpPr txBox="1">
            <a:spLocks noGrp="1"/>
          </p:cNvSpPr>
          <p:nvPr>
            <p:ph idx="1"/>
          </p:nvPr>
        </p:nvSpPr>
        <p:spPr>
          <a:xfrm>
            <a:off x="0" y="0"/>
            <a:ext cx="46038" cy="46038"/>
          </a:xfrm>
        </p:spPr>
        <p:txBody>
          <a:bodyPr/>
          <a:lstStyle/>
          <a:p>
            <a:pPr algn="r">
              <a:buFont typeface="Arial" charset="0"/>
              <a:buNone/>
            </a:pPr>
            <a:endParaRPr sz="1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409B72-E062-49E9-B941-EE4AFB61F7D1}" type="slidenum">
              <a:rPr smtClean="0"/>
              <a:pPr>
                <a:defRPr/>
              </a:pPr>
              <a:t>21</a:t>
            </a:fld>
            <a:endParaRPr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41" y="4149080"/>
            <a:ext cx="8336518" cy="14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19334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ymbol zastępczy zawartości 2"/>
          <p:cNvSpPr txBox="1">
            <a:spLocks noGrp="1"/>
          </p:cNvSpPr>
          <p:nvPr>
            <p:ph idx="1"/>
          </p:nvPr>
        </p:nvSpPr>
        <p:spPr>
          <a:xfrm>
            <a:off x="251520" y="1700808"/>
            <a:ext cx="7886700" cy="4247877"/>
          </a:xfrm>
        </p:spPr>
        <p:txBody>
          <a:bodyPr/>
          <a:lstStyle/>
          <a:p>
            <a:pPr>
              <a:buNone/>
            </a:pPr>
            <a:r>
              <a:rPr lang="pl-PL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Zgodność 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projektu z zapisami Szczegółowego Opisu Osi Priorytetowych RPO WL na lata </a:t>
            </a:r>
            <a:r>
              <a:rPr lang="pl-PL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2014-2020: </a:t>
            </a:r>
            <a:endParaRPr lang="pl-PL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pl-PL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	-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pl-PL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pisy powinny być zgodne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z zapisami SZOOP RPO WL na lata </a:t>
            </a:r>
            <a:r>
              <a:rPr lang="pl-PL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2014-2020 w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zakresie typu projektu przewidzianego do realizacji w kontekście przedstawionej grupy docelowej zaplanowanej do udziału w </a:t>
            </a:r>
            <a:r>
              <a:rPr lang="pl-PL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przedsięwzięciu;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pl-PL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zaplanowana grupa docelowa do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udziału w </a:t>
            </a:r>
            <a:r>
              <a:rPr lang="pl-PL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projekcie powinna być zgodna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z wymaganiami typu projektu </a:t>
            </a:r>
            <a:r>
              <a:rPr lang="pl-PL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(np. projekt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skierowany </a:t>
            </a:r>
            <a:r>
              <a:rPr lang="pl-PL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do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osób </a:t>
            </a:r>
            <a:r>
              <a:rPr lang="pl-PL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z niepełnosprawnością, powinny one stanowić całość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grupy docelowej we wniosku).</a:t>
            </a:r>
          </a:p>
          <a:p>
            <a:pPr>
              <a:buFont typeface="Arial" charset="0"/>
              <a:buNone/>
            </a:pPr>
            <a:endParaRPr sz="2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39287D-A4F3-4AC2-B4CE-570FE06CBE13}" type="slidenum">
              <a:rPr smtClean="0"/>
              <a:pPr>
                <a:defRPr/>
              </a:pPr>
              <a:t>3</a:t>
            </a:fld>
            <a:endParaRPr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1835696" y="188640"/>
            <a:ext cx="6662192" cy="1440159"/>
          </a:xfrm>
        </p:spPr>
        <p:txBody>
          <a:bodyPr/>
          <a:lstStyle/>
          <a:p>
            <a:pPr algn="ctr">
              <a:defRPr/>
            </a:pPr>
            <a:r>
              <a:rPr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 czym należy pamiętać podczas wypełniania wniosku o dofinansowanie</a:t>
            </a:r>
            <a:br>
              <a:rPr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8DBF46-6927-481C-AE67-064AC3E0D3ED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827584" y="1988840"/>
            <a:ext cx="67687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/>
              <a:t>CZĘŚĆ B.  KRYTERIA OGÓLNE </a:t>
            </a:r>
            <a:r>
              <a:rPr lang="pl-PL" sz="2400" b="1" dirty="0" smtClean="0"/>
              <a:t>PUNKTOWE</a:t>
            </a:r>
          </a:p>
          <a:p>
            <a:endParaRPr lang="pl-PL" sz="2400" b="1" dirty="0" smtClean="0"/>
          </a:p>
          <a:p>
            <a:r>
              <a:rPr lang="pl-PL" sz="2400" b="1" dirty="0" smtClean="0"/>
              <a:t>Adekwatność </a:t>
            </a:r>
            <a:r>
              <a:rPr lang="pl-PL" sz="2400" b="1" dirty="0"/>
              <a:t>wskaźników </a:t>
            </a:r>
            <a:r>
              <a:rPr lang="pl-PL" sz="2400" b="1" dirty="0" smtClean="0"/>
              <a:t>(</a:t>
            </a:r>
            <a:r>
              <a:rPr lang="pl-PL" sz="2400" b="1" dirty="0"/>
              <a:t>wskaźników rezultatu </a:t>
            </a: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>i </a:t>
            </a:r>
            <a:r>
              <a:rPr lang="pl-PL" sz="2400" b="1" dirty="0"/>
              <a:t>produktu) do </a:t>
            </a:r>
            <a:r>
              <a:rPr lang="pl-PL" sz="2400" b="1" dirty="0" smtClean="0"/>
              <a:t>zadań i </a:t>
            </a:r>
            <a:r>
              <a:rPr lang="pl-PL" sz="2400" b="1" dirty="0"/>
              <a:t>właściwego </a:t>
            </a:r>
            <a:r>
              <a:rPr lang="pl-PL" sz="2400" b="1" dirty="0" smtClean="0"/>
              <a:t>celu szczegółowego </a:t>
            </a:r>
            <a:r>
              <a:rPr lang="pl-PL" sz="2400" b="1" dirty="0"/>
              <a:t>RPO </a:t>
            </a:r>
            <a:r>
              <a:rPr lang="pl-PL" sz="2400" b="1" dirty="0" smtClean="0"/>
              <a:t>WL:</a:t>
            </a:r>
          </a:p>
          <a:p>
            <a:endParaRPr lang="pl-PL" sz="2400" b="1" dirty="0" smtClean="0"/>
          </a:p>
          <a:p>
            <a:r>
              <a:rPr lang="pl-PL" sz="2000" dirty="0" smtClean="0"/>
              <a:t>- należy </a:t>
            </a:r>
            <a:r>
              <a:rPr lang="pl-PL" sz="2000" dirty="0"/>
              <a:t>wybrać wszystkie adekwatne do zakresu rzeczowego projektu wskaźniki produktu i rezultatu określone w załączniku nr 4 do </a:t>
            </a:r>
            <a:r>
              <a:rPr lang="pl-PL" sz="2000" i="1" dirty="0" smtClean="0"/>
              <a:t>Regulaminu konkursu</a:t>
            </a:r>
            <a:r>
              <a:rPr lang="pl-PL" sz="2000" dirty="0" smtClean="0"/>
              <a:t>;</a:t>
            </a:r>
          </a:p>
          <a:p>
            <a:r>
              <a:rPr lang="pl-PL" sz="2000" dirty="0"/>
              <a:t>- n</a:t>
            </a:r>
            <a:r>
              <a:rPr lang="pl-PL" sz="2000" dirty="0" smtClean="0"/>
              <a:t>ależy wskazać </a:t>
            </a:r>
            <a:r>
              <a:rPr lang="pl-PL" sz="2000" dirty="0"/>
              <a:t>wartości </a:t>
            </a:r>
            <a:r>
              <a:rPr lang="pl-PL" sz="2000" dirty="0" smtClean="0"/>
              <a:t>bazowe </a:t>
            </a:r>
            <a:r>
              <a:rPr lang="pl-PL" sz="2000" dirty="0"/>
              <a:t>dla wskaźników </a:t>
            </a:r>
            <a:r>
              <a:rPr lang="pl-PL" sz="2000" dirty="0" smtClean="0"/>
              <a:t>rezultatu;</a:t>
            </a:r>
          </a:p>
          <a:p>
            <a:r>
              <a:rPr lang="pl-PL" sz="2000" dirty="0"/>
              <a:t>- n</a:t>
            </a:r>
            <a:r>
              <a:rPr lang="pl-PL" sz="2000" dirty="0" smtClean="0"/>
              <a:t>ależy prawidłowo opisać </a:t>
            </a:r>
            <a:r>
              <a:rPr lang="pl-PL" sz="2000" dirty="0"/>
              <a:t>źródła i sposób </a:t>
            </a:r>
            <a:r>
              <a:rPr lang="pl-PL" sz="2000" dirty="0" smtClean="0"/>
              <a:t>pomiaru wybranych wskaźników;</a:t>
            </a:r>
            <a:endParaRPr lang="pl-PL" sz="2000" dirty="0"/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1475656" y="620688"/>
            <a:ext cx="7022232" cy="1224136"/>
          </a:xfrm>
        </p:spPr>
        <p:txBody>
          <a:bodyPr/>
          <a:lstStyle/>
          <a:p>
            <a:pPr algn="ctr">
              <a:defRPr/>
            </a:pPr>
            <a:r>
              <a:rPr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 czym należy pamiętać podczas wypełniania wniosku o dofinansowanie</a:t>
            </a:r>
            <a:br>
              <a:rPr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90495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ymbol zastępczy numeru slajdu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B049BD6-7164-49F8-870C-5722BE734DD8}" type="slidenum">
              <a:rPr lang="pl-PL" altLang="pl-PL"/>
              <a:pPr/>
              <a:t>5</a:t>
            </a:fld>
            <a:endParaRPr lang="pl-PL" altLang="pl-PL"/>
          </a:p>
        </p:txBody>
      </p:sp>
      <p:sp>
        <p:nvSpPr>
          <p:cNvPr id="14340" name="Prostokąt 6"/>
          <p:cNvSpPr>
            <a:spLocks noChangeArrowheads="1"/>
          </p:cNvSpPr>
          <p:nvPr/>
        </p:nvSpPr>
        <p:spPr bwMode="auto">
          <a:xfrm>
            <a:off x="250825" y="6021388"/>
            <a:ext cx="51133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 typeface="Arial" charset="0"/>
              <a:buNone/>
            </a:pPr>
            <a:r>
              <a:rPr lang="pl-PL" altLang="pl-PL" sz="1200" b="1" dirty="0"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sp>
        <p:nvSpPr>
          <p:cNvPr id="4" name="Prostokąt 3"/>
          <p:cNvSpPr/>
          <p:nvPr/>
        </p:nvSpPr>
        <p:spPr>
          <a:xfrm>
            <a:off x="1115616" y="1997839"/>
            <a:ext cx="626469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/>
              <a:t>Charakterystyka </a:t>
            </a:r>
            <a:r>
              <a:rPr lang="pl-PL" sz="2400" b="1" dirty="0"/>
              <a:t>grupy docelowej, tj. instytucji i/lub osób objętych wsparciem (liczebność, cechy specyficzne, status uczestników</a:t>
            </a:r>
            <a:r>
              <a:rPr lang="pl-PL" sz="2400" b="1" dirty="0" smtClean="0"/>
              <a:t>):</a:t>
            </a:r>
          </a:p>
          <a:p>
            <a:endParaRPr lang="pl-PL" sz="2400" b="1" dirty="0"/>
          </a:p>
          <a:p>
            <a:r>
              <a:rPr lang="pl-PL" sz="2000" dirty="0"/>
              <a:t>- n</a:t>
            </a:r>
            <a:r>
              <a:rPr lang="pl-PL" sz="2000" dirty="0" smtClean="0"/>
              <a:t>ależy dokonać pogłębionej </a:t>
            </a:r>
            <a:r>
              <a:rPr lang="pl-PL" sz="2000" dirty="0"/>
              <a:t>charakterystyki potencjalnych uczestników projektu (np. wiek, status osoby </a:t>
            </a:r>
            <a:r>
              <a:rPr lang="pl-PL" sz="2000" dirty="0" smtClean="0"/>
              <a:t>bezrobotnej, </a:t>
            </a:r>
            <a:r>
              <a:rPr lang="pl-PL" sz="2000" dirty="0"/>
              <a:t>fakt rejestracji w </a:t>
            </a:r>
            <a:r>
              <a:rPr lang="pl-PL" sz="2000" dirty="0" smtClean="0"/>
              <a:t>urzędzie pracy</a:t>
            </a:r>
            <a:r>
              <a:rPr lang="pl-PL" sz="2000" dirty="0"/>
              <a:t>, sprofilowanie osoby bezrobotnej, kwalifikacje lub ich brak</a:t>
            </a:r>
            <a:r>
              <a:rPr lang="pl-PL" sz="2000" dirty="0" smtClean="0"/>
              <a:t>).</a:t>
            </a:r>
            <a:endParaRPr lang="pl-PL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837" y="627748"/>
            <a:ext cx="6662737" cy="1433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35696" y="188640"/>
            <a:ext cx="6662192" cy="1440159"/>
          </a:xfrm>
        </p:spPr>
        <p:txBody>
          <a:bodyPr/>
          <a:lstStyle/>
          <a:p>
            <a:pPr algn="ctr">
              <a:defRPr/>
            </a:pPr>
            <a:r>
              <a:rPr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 czym należy pamiętać podczas wypełniania wniosku o dofinansowanie</a:t>
            </a:r>
            <a:br>
              <a:rPr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dirty="0">
              <a:solidFill>
                <a:schemeClr val="tx1"/>
              </a:solidFill>
            </a:endParaRPr>
          </a:p>
        </p:txBody>
      </p:sp>
      <p:sp>
        <p:nvSpPr>
          <p:cNvPr id="9219" name="Symbol zastępczy zawartości 2"/>
          <p:cNvSpPr txBox="1">
            <a:spLocks noGrp="1"/>
          </p:cNvSpPr>
          <p:nvPr>
            <p:ph idx="1"/>
          </p:nvPr>
        </p:nvSpPr>
        <p:spPr>
          <a:xfrm>
            <a:off x="467544" y="1196752"/>
            <a:ext cx="7777361" cy="4536157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2400" b="1" dirty="0">
                <a:latin typeface="+mj-lt"/>
                <a:ea typeface="Calibri"/>
                <a:cs typeface="Times New Roman"/>
              </a:rPr>
              <a:t>Sposób rekrutacji (w tym kryteria i narzędzia rekrutacji, </a:t>
            </a:r>
            <a:br>
              <a:rPr lang="pl-PL" sz="2400" b="1" dirty="0">
                <a:latin typeface="+mj-lt"/>
                <a:ea typeface="Calibri"/>
                <a:cs typeface="Times New Roman"/>
              </a:rPr>
            </a:br>
            <a:r>
              <a:rPr lang="pl-PL" sz="2400" b="1" dirty="0">
                <a:latin typeface="+mj-lt"/>
                <a:ea typeface="Calibri"/>
                <a:cs typeface="Times New Roman"/>
              </a:rPr>
              <a:t>z uwzględnieniem zasady równości szans w szczególności kwestii zapewnienia dostępności dla osób </a:t>
            </a:r>
            <a:r>
              <a:rPr lang="pl-PL" sz="2400" b="1" dirty="0" smtClean="0">
                <a:latin typeface="+mj-lt"/>
                <a:ea typeface="Calibri"/>
                <a:cs typeface="Times New Roman"/>
              </a:rPr>
              <a:t>z </a:t>
            </a:r>
            <a:r>
              <a:rPr lang="pl-PL" sz="2400" b="1" dirty="0">
                <a:latin typeface="+mj-lt"/>
                <a:ea typeface="Calibri"/>
                <a:cs typeface="Times New Roman"/>
              </a:rPr>
              <a:t>niepełnosprawnościami</a:t>
            </a:r>
            <a:r>
              <a:rPr lang="pl-PL" sz="2400" b="1" dirty="0" smtClean="0">
                <a:latin typeface="+mj-lt"/>
                <a:ea typeface="Calibri"/>
                <a:cs typeface="Times New Roman"/>
              </a:rPr>
              <a:t>) c.d.:</a:t>
            </a:r>
            <a:endParaRPr lang="pl-PL" sz="2400" b="1" dirty="0">
              <a:latin typeface="+mj-lt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2000" dirty="0" smtClean="0">
                <a:latin typeface="+mj-lt"/>
                <a:ea typeface="Calibri"/>
                <a:cs typeface="Times New Roman"/>
              </a:rPr>
              <a:t>- </a:t>
            </a:r>
            <a:r>
              <a:rPr lang="pl-PL" sz="2000" dirty="0">
                <a:latin typeface="+mj-lt"/>
                <a:ea typeface="Calibri"/>
                <a:cs typeface="Times New Roman"/>
              </a:rPr>
              <a:t>należy sprecyzować jakie ostateczne czynniki, w tym jaka liczba </a:t>
            </a:r>
            <a:r>
              <a:rPr lang="pl-PL" sz="2000" dirty="0" smtClean="0">
                <a:latin typeface="+mj-lt"/>
                <a:ea typeface="Calibri"/>
                <a:cs typeface="Times New Roman"/>
              </a:rPr>
              <a:t>punktów zadecyduje o </a:t>
            </a:r>
            <a:r>
              <a:rPr lang="pl-PL" sz="2000" dirty="0">
                <a:latin typeface="+mj-lt"/>
                <a:ea typeface="Calibri"/>
                <a:cs typeface="Times New Roman"/>
              </a:rPr>
              <a:t>przyjęciu do projektu np</a:t>
            </a:r>
            <a:r>
              <a:rPr lang="pl-PL" sz="2000" dirty="0" smtClean="0">
                <a:latin typeface="+mj-lt"/>
                <a:ea typeface="Calibri"/>
                <a:cs typeface="Times New Roman"/>
              </a:rPr>
              <a:t>.: niepełnosprawność</a:t>
            </a:r>
            <a:r>
              <a:rPr lang="pl-PL" sz="2000" dirty="0">
                <a:latin typeface="+mj-lt"/>
                <a:ea typeface="Calibri"/>
                <a:cs typeface="Times New Roman"/>
              </a:rPr>
              <a:t>, stopień </a:t>
            </a:r>
            <a:r>
              <a:rPr lang="pl-PL" sz="2000" dirty="0" smtClean="0">
                <a:latin typeface="+mj-lt"/>
                <a:ea typeface="Calibri"/>
                <a:cs typeface="Times New Roman"/>
              </a:rPr>
              <a:t>niepełnosprawności, </a:t>
            </a:r>
            <a:r>
              <a:rPr lang="pl-PL" sz="2000" dirty="0">
                <a:latin typeface="+mj-lt"/>
                <a:ea typeface="Calibri"/>
                <a:cs typeface="Times New Roman"/>
              </a:rPr>
              <a:t>bezrobocie, płeć, wykształcenie, wiek. 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2000" dirty="0">
                <a:latin typeface="+mj-lt"/>
                <a:ea typeface="Calibri"/>
                <a:cs typeface="Times New Roman"/>
              </a:rPr>
              <a:t>Nie należy zapominać o zaplanowaniu listy rezerwowej </a:t>
            </a:r>
            <a:r>
              <a:rPr lang="pl-PL" sz="2000" dirty="0" smtClean="0">
                <a:latin typeface="+mj-lt"/>
                <a:ea typeface="Calibri"/>
                <a:cs typeface="Times New Roman"/>
              </a:rPr>
              <a:t/>
            </a:r>
            <a:br>
              <a:rPr lang="pl-PL" sz="2000" dirty="0" smtClean="0">
                <a:latin typeface="+mj-lt"/>
                <a:ea typeface="Calibri"/>
                <a:cs typeface="Times New Roman"/>
              </a:rPr>
            </a:br>
            <a:r>
              <a:rPr lang="pl-PL" sz="2000" dirty="0" smtClean="0">
                <a:latin typeface="+mj-lt"/>
                <a:ea typeface="Calibri"/>
                <a:cs typeface="Times New Roman"/>
              </a:rPr>
              <a:t>i </a:t>
            </a:r>
            <a:r>
              <a:rPr lang="pl-PL" sz="2000" dirty="0">
                <a:latin typeface="+mj-lt"/>
                <a:ea typeface="Calibri"/>
                <a:cs typeface="Times New Roman"/>
              </a:rPr>
              <a:t>opracowaniu zasad jej tworzenia.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sz="2400" dirty="0" smtClean="0">
                <a:latin typeface="+mj-lt"/>
                <a:cs typeface="Times New Roman" pitchFamily="18" charset="0"/>
              </a:rPr>
              <a:t>		</a:t>
            </a:r>
            <a:r>
              <a:rPr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sz="1400" dirty="0" smtClean="0">
                <a:latin typeface="Times New Roman" pitchFamily="18" charset="0"/>
                <a:cs typeface="Times New Roman" pitchFamily="18" charset="0"/>
              </a:rPr>
            </a:br>
            <a:endParaRPr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298071-539C-4DAE-909C-9BD4C7397AAA}" type="slidenum">
              <a:rPr smtClean="0"/>
              <a:pPr>
                <a:defRPr/>
              </a:pPr>
              <a:t>6</a:t>
            </a:fld>
            <a:endParaRPr/>
          </a:p>
        </p:txBody>
      </p:sp>
      <p:sp>
        <p:nvSpPr>
          <p:cNvPr id="5125" name="Prostokąt 4"/>
          <p:cNvSpPr>
            <a:spLocks noChangeArrowheads="1"/>
          </p:cNvSpPr>
          <p:nvPr/>
        </p:nvSpPr>
        <p:spPr bwMode="auto">
          <a:xfrm>
            <a:off x="250825" y="6021388"/>
            <a:ext cx="51133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pl-PL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endParaRPr lang="pl-PL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57527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35696" y="188640"/>
            <a:ext cx="6662192" cy="1440159"/>
          </a:xfrm>
        </p:spPr>
        <p:txBody>
          <a:bodyPr/>
          <a:lstStyle/>
          <a:p>
            <a:pPr algn="ctr">
              <a:defRPr/>
            </a:pPr>
            <a:r>
              <a:rPr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 czym należy pamiętać podczas wypełniania wniosku o dofinansowanie</a:t>
            </a:r>
            <a:br>
              <a:rPr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dirty="0">
              <a:solidFill>
                <a:schemeClr val="tx1"/>
              </a:solidFill>
            </a:endParaRPr>
          </a:p>
        </p:txBody>
      </p:sp>
      <p:sp>
        <p:nvSpPr>
          <p:cNvPr id="9219" name="Symbol zastępczy zawartości 2"/>
          <p:cNvSpPr txBox="1">
            <a:spLocks noGrp="1"/>
          </p:cNvSpPr>
          <p:nvPr>
            <p:ph idx="1"/>
          </p:nvPr>
        </p:nvSpPr>
        <p:spPr>
          <a:xfrm>
            <a:off x="467544" y="980728"/>
            <a:ext cx="7777361" cy="4536157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pl-PL" sz="2400" b="1" dirty="0" smtClean="0">
              <a:latin typeface="+mj-lt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2400" b="1" dirty="0" smtClean="0">
                <a:latin typeface="+mj-lt"/>
                <a:ea typeface="Calibri"/>
                <a:cs typeface="Times New Roman"/>
              </a:rPr>
              <a:t>Opis </a:t>
            </a:r>
            <a:r>
              <a:rPr lang="pl-PL" sz="2400" b="1" dirty="0">
                <a:latin typeface="+mj-lt"/>
                <a:ea typeface="Calibri"/>
                <a:cs typeface="Times New Roman"/>
              </a:rPr>
              <a:t>zadań (zakres merytoryczny i organizacyjny), w tym uwzględnienie zasady równości </a:t>
            </a:r>
            <a:r>
              <a:rPr lang="pl-PL" sz="2400" b="1" dirty="0" smtClean="0">
                <a:latin typeface="+mj-lt"/>
                <a:ea typeface="Calibri"/>
                <a:cs typeface="Times New Roman"/>
              </a:rPr>
              <a:t>szans:</a:t>
            </a:r>
            <a:endParaRPr lang="pl-PL" sz="2400" b="1" dirty="0">
              <a:latin typeface="+mj-lt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2400" dirty="0">
                <a:latin typeface="+mj-lt"/>
                <a:ea typeface="Calibri"/>
                <a:cs typeface="Times New Roman"/>
              </a:rPr>
              <a:t>- należy dopasować szkolenia i staże adekwatnie do potrzeb, możliwości i stanu zdrowia  grupy </a:t>
            </a:r>
            <a:r>
              <a:rPr lang="pl-PL" sz="2400" dirty="0" smtClean="0">
                <a:latin typeface="+mj-lt"/>
                <a:ea typeface="Calibri"/>
                <a:cs typeface="Times New Roman"/>
              </a:rPr>
              <a:t>docelowej; </a:t>
            </a:r>
            <a:endParaRPr lang="pl-PL" sz="2400" dirty="0">
              <a:latin typeface="+mj-lt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2400" dirty="0">
                <a:latin typeface="+mj-lt"/>
                <a:ea typeface="Calibri"/>
                <a:cs typeface="Times New Roman"/>
              </a:rPr>
              <a:t>- zadania powinny być dopasowane do typu projektu który został wybrany przez Wnioskodawcę do </a:t>
            </a:r>
            <a:r>
              <a:rPr lang="pl-PL" sz="2400" dirty="0" smtClean="0">
                <a:latin typeface="+mj-lt"/>
                <a:ea typeface="Calibri"/>
                <a:cs typeface="Times New Roman"/>
              </a:rPr>
              <a:t>realizacji;</a:t>
            </a:r>
            <a:endParaRPr lang="pl-PL" sz="2400" dirty="0">
              <a:latin typeface="+mj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pl-PL" sz="2400" dirty="0" smtClean="0">
                <a:latin typeface="+mj-lt"/>
                <a:ea typeface="Calibri"/>
                <a:cs typeface="Times New Roman"/>
              </a:rPr>
              <a:t>należy </a:t>
            </a:r>
            <a:r>
              <a:rPr lang="pl-PL" sz="2400" dirty="0">
                <a:latin typeface="+mj-lt"/>
                <a:ea typeface="Calibri"/>
                <a:cs typeface="Times New Roman"/>
              </a:rPr>
              <a:t>dokładnie określić warunki organizacyjne poszczególnych form </a:t>
            </a:r>
            <a:r>
              <a:rPr lang="pl-PL" sz="2400" dirty="0" smtClean="0">
                <a:latin typeface="+mj-lt"/>
                <a:ea typeface="Calibri"/>
                <a:cs typeface="Times New Roman"/>
              </a:rPr>
              <a:t>wsparcia;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endParaRPr lang="pl-PL" sz="2400" dirty="0">
              <a:latin typeface="+mj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endParaRPr lang="pl-PL" sz="2400" dirty="0" smtClean="0">
              <a:latin typeface="+mj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endParaRPr lang="pl-PL" sz="2400" dirty="0">
              <a:latin typeface="+mj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endParaRPr lang="pl-PL" sz="2400" dirty="0" smtClean="0">
              <a:latin typeface="+mj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endParaRPr lang="pl-PL" sz="2400" dirty="0">
              <a:latin typeface="+mj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endParaRPr lang="pl-PL" sz="2400" dirty="0" smtClean="0">
              <a:latin typeface="+mj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endParaRPr lang="pl-PL" sz="2400" dirty="0">
              <a:latin typeface="+mj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endParaRPr lang="pl-PL" sz="2400" dirty="0" smtClean="0">
              <a:latin typeface="+mj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endParaRPr lang="pl-PL" sz="2400" dirty="0">
              <a:latin typeface="+mj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endParaRPr lang="pl-PL" sz="2400" dirty="0" smtClean="0">
              <a:latin typeface="+mj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endParaRPr lang="pl-PL" sz="2400" dirty="0">
              <a:latin typeface="+mj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endParaRPr lang="pl-PL" sz="2400" dirty="0" smtClean="0">
              <a:latin typeface="+mj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endParaRPr lang="pl-PL" sz="2400" dirty="0">
              <a:latin typeface="+mj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endParaRPr lang="pl-PL" sz="2400" dirty="0" smtClean="0">
              <a:latin typeface="+mj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endParaRPr lang="pl-PL" sz="2400" dirty="0">
              <a:latin typeface="+mj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endParaRPr lang="pl-PL" sz="2400" dirty="0" smtClean="0">
              <a:latin typeface="+mj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endParaRPr lang="pl-PL" sz="2400" dirty="0">
              <a:latin typeface="+mj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endParaRPr lang="pl-PL" sz="2400" dirty="0">
              <a:latin typeface="+mj-lt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2400" dirty="0">
                <a:latin typeface="Arial"/>
                <a:ea typeface="Calibri"/>
                <a:cs typeface="Times New Roman"/>
              </a:rPr>
              <a:t>- czas trwania wsparcia musi zostać oszacowany w sposób racjonalny i adekwatny do potrzeb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2400" dirty="0">
                <a:latin typeface="Arial"/>
                <a:ea typeface="Calibri"/>
                <a:cs typeface="Times New Roman"/>
              </a:rPr>
              <a:t>- jeśli na etapie pisania wniosku nie ma możliwości wskazania konkretnej tematyki szkoleń oraz programu staży, należy stworzyć ich przykładowy katalog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2400" dirty="0">
                <a:latin typeface="Arial"/>
                <a:ea typeface="Calibri"/>
                <a:cs typeface="Times New Roman"/>
              </a:rPr>
              <a:t> - należy wskazać osobę odpowiedzialną za poszczególne zadania,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2400" dirty="0">
                <a:latin typeface="Arial"/>
                <a:ea typeface="Calibri"/>
                <a:cs typeface="Times New Roman"/>
              </a:rPr>
              <a:t>- należy podać termin realizacji zadań, czas trwania i miejsce prowadzenia zajęć, odbywania stażu,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2400" dirty="0">
                <a:latin typeface="Arial"/>
                <a:ea typeface="Calibri"/>
                <a:cs typeface="Times New Roman"/>
              </a:rPr>
              <a:t>- należy w opisie uwzględnić zadania realizowane przez ewentualnego partnera oraz zakres jego odpowiedzialności za poszczególne formy wsparcia.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pl-PL" sz="2400" dirty="0" smtClean="0">
              <a:latin typeface="Arial"/>
              <a:ea typeface="Calibri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sz="2400" dirty="0" smtClean="0">
                <a:latin typeface="+mj-lt"/>
                <a:cs typeface="Times New Roman" pitchFamily="18" charset="0"/>
              </a:rPr>
              <a:t>		</a:t>
            </a:r>
            <a:r>
              <a:rPr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sz="1400" dirty="0" smtClean="0">
                <a:latin typeface="Times New Roman" pitchFamily="18" charset="0"/>
                <a:cs typeface="Times New Roman" pitchFamily="18" charset="0"/>
              </a:rPr>
            </a:br>
            <a:endParaRPr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298071-539C-4DAE-909C-9BD4C7397AAA}" type="slidenum">
              <a:rPr smtClean="0"/>
              <a:pPr>
                <a:defRPr/>
              </a:pPr>
              <a:t>7</a:t>
            </a:fld>
            <a:endParaRPr/>
          </a:p>
        </p:txBody>
      </p:sp>
      <p:sp>
        <p:nvSpPr>
          <p:cNvPr id="5125" name="Prostokąt 4"/>
          <p:cNvSpPr>
            <a:spLocks noChangeArrowheads="1"/>
          </p:cNvSpPr>
          <p:nvPr/>
        </p:nvSpPr>
        <p:spPr bwMode="auto">
          <a:xfrm>
            <a:off x="250825" y="6021388"/>
            <a:ext cx="51133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pl-PL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endParaRPr lang="pl-PL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766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35696" y="188640"/>
            <a:ext cx="6662192" cy="1440159"/>
          </a:xfrm>
        </p:spPr>
        <p:txBody>
          <a:bodyPr/>
          <a:lstStyle/>
          <a:p>
            <a:pPr algn="ctr">
              <a:defRPr/>
            </a:pPr>
            <a:r>
              <a:rPr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 czym należy pamiętać podczas wypełniania wniosku o dofinansowanie</a:t>
            </a:r>
            <a:br>
              <a:rPr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dirty="0">
              <a:solidFill>
                <a:schemeClr val="tx1"/>
              </a:solidFill>
            </a:endParaRPr>
          </a:p>
        </p:txBody>
      </p:sp>
      <p:sp>
        <p:nvSpPr>
          <p:cNvPr id="9219" name="Symbol zastępczy zawartości 2"/>
          <p:cNvSpPr txBox="1">
            <a:spLocks noGrp="1"/>
          </p:cNvSpPr>
          <p:nvPr>
            <p:ph idx="1"/>
          </p:nvPr>
        </p:nvSpPr>
        <p:spPr>
          <a:xfrm>
            <a:off x="467544" y="980728"/>
            <a:ext cx="7777361" cy="4536157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2400" b="1" dirty="0">
                <a:latin typeface="+mj-lt"/>
                <a:ea typeface="Calibri"/>
                <a:cs typeface="Times New Roman"/>
              </a:rPr>
              <a:t/>
            </a:r>
            <a:br>
              <a:rPr lang="pl-PL" sz="2400" b="1" dirty="0">
                <a:latin typeface="+mj-lt"/>
                <a:ea typeface="Calibri"/>
                <a:cs typeface="Times New Roman"/>
              </a:rPr>
            </a:br>
            <a:r>
              <a:rPr lang="pl-PL" sz="2400" b="1" dirty="0" smtClean="0">
                <a:latin typeface="+mj-lt"/>
                <a:ea typeface="Calibri"/>
                <a:cs typeface="Times New Roman"/>
              </a:rPr>
              <a:t>Opis </a:t>
            </a:r>
            <a:r>
              <a:rPr lang="pl-PL" sz="2400" b="1" dirty="0">
                <a:latin typeface="+mj-lt"/>
                <a:ea typeface="Calibri"/>
                <a:cs typeface="Times New Roman"/>
              </a:rPr>
              <a:t>zadań (zakres merytoryczny i organizacyjny), w tym uwzględnienie zasady równości </a:t>
            </a:r>
            <a:r>
              <a:rPr lang="pl-PL" sz="2400" b="1" dirty="0" smtClean="0">
                <a:latin typeface="+mj-lt"/>
                <a:ea typeface="Calibri"/>
                <a:cs typeface="Times New Roman"/>
              </a:rPr>
              <a:t>szans c.d.: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2000" dirty="0" smtClean="0">
                <a:latin typeface="+mj-lt"/>
                <a:ea typeface="Calibri"/>
                <a:cs typeface="Times New Roman"/>
              </a:rPr>
              <a:t>- </a:t>
            </a:r>
            <a:r>
              <a:rPr lang="pl-PL" sz="2000" dirty="0">
                <a:latin typeface="+mj-lt"/>
                <a:ea typeface="Calibri"/>
                <a:cs typeface="Times New Roman"/>
              </a:rPr>
              <a:t>czas trwania wsparcia musi zostać oszacowany w sposób racjonalny i </a:t>
            </a:r>
            <a:r>
              <a:rPr lang="pl-PL" sz="2000" dirty="0" smtClean="0">
                <a:latin typeface="+mj-lt"/>
                <a:ea typeface="Calibri"/>
                <a:cs typeface="Times New Roman"/>
              </a:rPr>
              <a:t>  adekwatny </a:t>
            </a:r>
            <a:r>
              <a:rPr lang="pl-PL" sz="2000" dirty="0">
                <a:latin typeface="+mj-lt"/>
                <a:ea typeface="Calibri"/>
                <a:cs typeface="Times New Roman"/>
              </a:rPr>
              <a:t>do </a:t>
            </a:r>
            <a:r>
              <a:rPr lang="pl-PL" sz="2000" dirty="0" smtClean="0">
                <a:latin typeface="+mj-lt"/>
                <a:ea typeface="Calibri"/>
                <a:cs typeface="Times New Roman"/>
              </a:rPr>
              <a:t>potrzeb;</a:t>
            </a:r>
            <a:endParaRPr lang="pl-PL" sz="2000" dirty="0">
              <a:latin typeface="+mj-lt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pl-PL" sz="2000" dirty="0" smtClean="0">
                <a:latin typeface="+mj-lt"/>
                <a:ea typeface="Calibri"/>
                <a:cs typeface="Times New Roman"/>
              </a:rPr>
              <a:t>jeśli </a:t>
            </a:r>
            <a:r>
              <a:rPr lang="pl-PL" sz="2000" dirty="0">
                <a:latin typeface="+mj-lt"/>
                <a:ea typeface="Calibri"/>
                <a:cs typeface="Times New Roman"/>
              </a:rPr>
              <a:t>na etapie pisania wniosku nie ma możliwości wskazania </a:t>
            </a:r>
            <a:r>
              <a:rPr lang="pl-PL" sz="2000" dirty="0" smtClean="0">
                <a:latin typeface="+mj-lt"/>
                <a:ea typeface="Calibri"/>
                <a:cs typeface="Times New Roman"/>
              </a:rPr>
              <a:t>konkretnej tematyki </a:t>
            </a:r>
            <a:r>
              <a:rPr lang="pl-PL" sz="2000" dirty="0">
                <a:latin typeface="+mj-lt"/>
                <a:ea typeface="Calibri"/>
                <a:cs typeface="Times New Roman"/>
              </a:rPr>
              <a:t>szkoleń oraz programu staży, należy stworzyć ich </a:t>
            </a:r>
            <a:r>
              <a:rPr lang="pl-PL" sz="2000" dirty="0" smtClean="0">
                <a:latin typeface="+mj-lt"/>
                <a:ea typeface="Calibri"/>
                <a:cs typeface="Times New Roman"/>
              </a:rPr>
              <a:t>przykładowy katalog;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2000" dirty="0">
                <a:latin typeface="+mj-lt"/>
                <a:ea typeface="Calibri"/>
                <a:cs typeface="Times New Roman"/>
              </a:rPr>
              <a:t>-</a:t>
            </a:r>
            <a:r>
              <a:rPr lang="pl-PL" sz="2000" dirty="0" smtClean="0">
                <a:latin typeface="+mj-lt"/>
                <a:ea typeface="Calibri"/>
                <a:cs typeface="Times New Roman"/>
              </a:rPr>
              <a:t> zadania powinny być adekwatne </a:t>
            </a:r>
            <a:r>
              <a:rPr lang="pl-PL" sz="2000" dirty="0">
                <a:latin typeface="+mj-lt"/>
                <a:ea typeface="Calibri"/>
                <a:cs typeface="Times New Roman"/>
              </a:rPr>
              <a:t>do przedstawionych problemów </a:t>
            </a:r>
            <a:r>
              <a:rPr lang="pl-PL" sz="2000" dirty="0" smtClean="0">
                <a:latin typeface="+mj-lt"/>
                <a:ea typeface="Calibri"/>
                <a:cs typeface="Times New Roman"/>
              </a:rPr>
              <a:t>oraz  celów projektu.</a:t>
            </a:r>
            <a:endParaRPr lang="pl-PL" sz="2000" dirty="0">
              <a:latin typeface="+mj-lt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2400" dirty="0">
                <a:latin typeface="+mj-lt"/>
                <a:ea typeface="Calibri"/>
                <a:cs typeface="Times New Roman"/>
              </a:rPr>
              <a:t> </a:t>
            </a:r>
            <a:endParaRPr lang="pl-PL" sz="2400" dirty="0" smtClean="0">
              <a:latin typeface="Arial"/>
              <a:ea typeface="Calibri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sz="2400" dirty="0" smtClean="0">
                <a:latin typeface="+mj-lt"/>
                <a:cs typeface="Times New Roman" pitchFamily="18" charset="0"/>
              </a:rPr>
              <a:t>		</a:t>
            </a:r>
            <a:r>
              <a:rPr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sz="1400" dirty="0" smtClean="0">
                <a:latin typeface="Times New Roman" pitchFamily="18" charset="0"/>
                <a:cs typeface="Times New Roman" pitchFamily="18" charset="0"/>
              </a:rPr>
            </a:br>
            <a:endParaRPr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298071-539C-4DAE-909C-9BD4C7397AAA}" type="slidenum">
              <a:rPr smtClean="0"/>
              <a:pPr>
                <a:defRPr/>
              </a:pPr>
              <a:t>8</a:t>
            </a:fld>
            <a:endParaRPr/>
          </a:p>
        </p:txBody>
      </p:sp>
      <p:sp>
        <p:nvSpPr>
          <p:cNvPr id="5125" name="Prostokąt 4"/>
          <p:cNvSpPr>
            <a:spLocks noChangeArrowheads="1"/>
          </p:cNvSpPr>
          <p:nvPr/>
        </p:nvSpPr>
        <p:spPr bwMode="auto">
          <a:xfrm>
            <a:off x="250825" y="6021388"/>
            <a:ext cx="51133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pl-PL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endParaRPr lang="pl-PL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96064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35696" y="188640"/>
            <a:ext cx="6662192" cy="1440159"/>
          </a:xfrm>
        </p:spPr>
        <p:txBody>
          <a:bodyPr/>
          <a:lstStyle/>
          <a:p>
            <a:pPr algn="ctr">
              <a:defRPr/>
            </a:pPr>
            <a:r>
              <a:rPr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 czym należy pamiętać podczas wypełniania wniosku o dofinansowanie</a:t>
            </a:r>
            <a:br>
              <a:rPr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dirty="0">
              <a:solidFill>
                <a:schemeClr val="tx1"/>
              </a:solidFill>
            </a:endParaRPr>
          </a:p>
        </p:txBody>
      </p:sp>
      <p:sp>
        <p:nvSpPr>
          <p:cNvPr id="9219" name="Symbol zastępczy zawartości 2"/>
          <p:cNvSpPr txBox="1">
            <a:spLocks noGrp="1"/>
          </p:cNvSpPr>
          <p:nvPr>
            <p:ph idx="1"/>
          </p:nvPr>
        </p:nvSpPr>
        <p:spPr>
          <a:xfrm>
            <a:off x="467544" y="980728"/>
            <a:ext cx="7777361" cy="4536157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pl-PL" sz="2400" b="1" dirty="0" smtClean="0">
              <a:latin typeface="+mj-lt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2400" b="1" dirty="0">
                <a:latin typeface="+mj-lt"/>
                <a:ea typeface="Calibri"/>
                <a:cs typeface="Times New Roman"/>
              </a:rPr>
              <a:t>Opis zadań (zakres merytoryczny i organizacyjny), w tym uwzględnienie zasady równości </a:t>
            </a:r>
            <a:r>
              <a:rPr lang="pl-PL" sz="2400" b="1" dirty="0" smtClean="0">
                <a:latin typeface="+mj-lt"/>
                <a:ea typeface="Calibri"/>
                <a:cs typeface="Times New Roman"/>
              </a:rPr>
              <a:t>szans c.d.: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2000" dirty="0" smtClean="0">
                <a:latin typeface="+mj-lt"/>
                <a:ea typeface="Calibri"/>
                <a:cs typeface="Times New Roman"/>
              </a:rPr>
              <a:t>- należy wskazać osobę odpowiedzialną za poszczególne zadania;</a:t>
            </a:r>
            <a:br>
              <a:rPr lang="pl-PL" sz="2000" dirty="0" smtClean="0">
                <a:latin typeface="+mj-lt"/>
                <a:ea typeface="Calibri"/>
                <a:cs typeface="Times New Roman"/>
              </a:rPr>
            </a:br>
            <a:r>
              <a:rPr lang="pl-PL" sz="2000" dirty="0" smtClean="0">
                <a:latin typeface="+mj-lt"/>
                <a:ea typeface="Calibri"/>
                <a:cs typeface="Times New Roman"/>
              </a:rPr>
              <a:t/>
            </a:r>
            <a:br>
              <a:rPr lang="pl-PL" sz="2000" dirty="0" smtClean="0">
                <a:latin typeface="+mj-lt"/>
                <a:ea typeface="Calibri"/>
                <a:cs typeface="Times New Roman"/>
              </a:rPr>
            </a:br>
            <a:r>
              <a:rPr lang="pl-PL" sz="2000" dirty="0" smtClean="0">
                <a:latin typeface="+mj-lt"/>
                <a:ea typeface="Calibri"/>
                <a:cs typeface="Times New Roman"/>
              </a:rPr>
              <a:t>- </a:t>
            </a:r>
            <a:r>
              <a:rPr lang="pl-PL" sz="2000" dirty="0">
                <a:latin typeface="+mj-lt"/>
                <a:ea typeface="Calibri"/>
                <a:cs typeface="Times New Roman"/>
              </a:rPr>
              <a:t>należy podać termin realizacji zadań, czas trwania i miejsce prowadzenia zajęć, odbywania </a:t>
            </a:r>
            <a:r>
              <a:rPr lang="pl-PL" sz="2000" dirty="0" smtClean="0">
                <a:latin typeface="+mj-lt"/>
                <a:ea typeface="Calibri"/>
                <a:cs typeface="Times New Roman"/>
              </a:rPr>
              <a:t>stażu;</a:t>
            </a:r>
            <a:endParaRPr lang="pl-PL" sz="2000" dirty="0">
              <a:latin typeface="+mj-lt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2000" dirty="0">
                <a:latin typeface="+mj-lt"/>
                <a:ea typeface="Calibri"/>
                <a:cs typeface="Times New Roman"/>
              </a:rPr>
              <a:t>- należy w opisie uwzględnić zadania realizowane przez ewentualnego partnera oraz zakres jego odpowiedzialności za poszczególne formy wsparcia.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pl-PL" sz="2400" dirty="0" smtClean="0">
              <a:latin typeface="Arial"/>
              <a:ea typeface="Calibri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sz="2400" dirty="0" smtClean="0">
                <a:latin typeface="+mj-lt"/>
                <a:cs typeface="Times New Roman" pitchFamily="18" charset="0"/>
              </a:rPr>
              <a:t>		</a:t>
            </a:r>
            <a:r>
              <a:rPr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sz="1400" dirty="0" smtClean="0">
                <a:latin typeface="Times New Roman" pitchFamily="18" charset="0"/>
                <a:cs typeface="Times New Roman" pitchFamily="18" charset="0"/>
              </a:rPr>
            </a:br>
            <a:endParaRPr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298071-539C-4DAE-909C-9BD4C7397AAA}" type="slidenum">
              <a:rPr smtClean="0"/>
              <a:pPr>
                <a:defRPr/>
              </a:pPr>
              <a:t>9</a:t>
            </a:fld>
            <a:endParaRPr/>
          </a:p>
        </p:txBody>
      </p:sp>
      <p:sp>
        <p:nvSpPr>
          <p:cNvPr id="5125" name="Prostokąt 4"/>
          <p:cNvSpPr>
            <a:spLocks noChangeArrowheads="1"/>
          </p:cNvSpPr>
          <p:nvPr/>
        </p:nvSpPr>
        <p:spPr bwMode="auto">
          <a:xfrm>
            <a:off x="250825" y="6021388"/>
            <a:ext cx="51133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pl-PL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endParaRPr lang="pl-PL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95918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gramy Regionaln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ogramy Regionaln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FunduszeEuropejskiePrezentacjaTemplate</Template>
  <TotalTime>10508</TotalTime>
  <Words>543</Words>
  <Application>Microsoft Office PowerPoint</Application>
  <PresentationFormat>Pokaz na ekranie (4:3)</PresentationFormat>
  <Paragraphs>141</Paragraphs>
  <Slides>21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21</vt:i4>
      </vt:variant>
    </vt:vector>
  </HeadingPairs>
  <TitlesOfParts>
    <vt:vector size="23" baseType="lpstr">
      <vt:lpstr>Programy Regionalne</vt:lpstr>
      <vt:lpstr>1_Programy Regionalne</vt:lpstr>
      <vt:lpstr>  Wojewódzki Urząd Pracy w Lublinie  Instytucja Pośrednicząca w ramach RPO WL 2014-2020  Spotkanie dla Wnioskodawców   W ramach Osi Priorytetowej  11 Włączenie społeczne  Regionalnego Programu Operacyjnego Województwa Lubelskiego na lata 2014-2020,   Działanie 11.4: „Aktywne włączenie w ramach Zintegrowanych Inwestycji Terytorialnych Lubelskiego Obszaru Funkcjonalnego’’  Konkurs zamknięty nr  RPLU.11.04.00-IP.02-06-001/17    Lublin, dn. 07.12.2017 </vt:lpstr>
      <vt:lpstr>O czym należy pamiętać podczas wypełniania wniosku o dofinansowanie  </vt:lpstr>
      <vt:lpstr>O czym należy pamiętać podczas wypełniania wniosku o dofinansowanie  </vt:lpstr>
      <vt:lpstr>O czym należy pamiętać podczas wypełniania wniosku o dofinansowanie  </vt:lpstr>
      <vt:lpstr>Prezentacja programu PowerPoint</vt:lpstr>
      <vt:lpstr>O czym należy pamiętać podczas wypełniania wniosku o dofinansowanie  </vt:lpstr>
      <vt:lpstr>O czym należy pamiętać podczas wypełniania wniosku o dofinansowanie  </vt:lpstr>
      <vt:lpstr>O czym należy pamiętać podczas wypełniania wniosku o dofinansowanie  </vt:lpstr>
      <vt:lpstr>O czym należy pamiętać podczas wypełniania wniosku o dofinansowanie  </vt:lpstr>
      <vt:lpstr>O czym należy pamiętać podczas wypełniania wniosku o dofinansowanie  </vt:lpstr>
      <vt:lpstr>O czym należy pamiętać podczas wypełniania wniosku o dofinansowanie  </vt:lpstr>
      <vt:lpstr>O czym należy pamiętać podczas wypełniania wniosku o dofinansowanie  </vt:lpstr>
      <vt:lpstr>Kwestie problemowe: Zgodnie z zapisami Wytycznych w zakresie realizacji przedsięwzięć w obszarze włączenia społecznego  i zwalczania ubóstwa z wykorzystaniem środków Europejskiego Funduszu Społecznego i Europejskiego Funduszu Rozwoju Regionalnego na lata 2014-2020 (Podrozdział 4.6) OPS i PCPR nie wdrażają samodzielnie usług aktywnej integracji o charakterze zawodowym. Wdrożenie tych usług w ramach projektów ww. jednostek jest możliwe wyłącznie przez podmioty wyspecjalizowane w zakresie aktywizacji zawodowej,  w szczególności: </vt:lpstr>
      <vt:lpstr>a) PUP i inne instytucje rynku pracy, o których mowa  w ustawie z dnia 20 kwietnia 2004 r. o promocji zatrudnienia i instytucjach rynku pracy, w szczególności w ramach Programu Aktywizacja i Integracja;  b) CIS i KIS;  c) spółdzielnie socjalne, o których mowa w ustawie  z dnia 27 kwietnia 2006 r. o spółdzielniach socjalnych;  d) organizacje pozarządowe, o których mowa w ustawie z dnia 24 kwietnia 2003 r. o działalności  pożytku publicznego i o wolontariacie. </vt:lpstr>
      <vt:lpstr>  Usługi aktywnej integracji o charakterze zawodowym  w ramach projektów OPS lub PCPR, w myśl zapisów przedmiotowych Wytycznych, są realizowane:  a) przez partnerów OPS lub PCPR w ramach projektów partnerskich;  b) przez PUP na podstawie porozumienia o realizacji Programu Aktywizacja i Integracja, o którym  mowa w ustawie z dnia 20 kwietnia 2004 r.  o promocji zatrudnienia i instytucjach rynku pracy i na zasadach określonych w tej ustawie;  c) przez podmioty wybrane w ramach zlecenia zadania publicznego na zasadach określonych w ustawie z dnia 24 kwietnia 2003 r. o działalności pożytku publicznego i o wolontariacie;  d) przez podmioty danej jednostki samorządu terytorialnego wyspecjalizowane w zakresie reintegracji zawodowej, o ile zostaną wskazane we wniosku o dofinansowanie projektu jako realizatorzy projektu. </vt:lpstr>
      <vt:lpstr>Należy mieć na uwadze, że zgodnie z zapisami ww. Wytycznych (Rozdział 3) usługi aktywnej integracji  to usługi, których celem jest m.in. odbudowa i podtrzymanie zdolności do samodzielnego świadczenia pracy na rynku pracy (reintegracja zawodowa).    W ramach Działania 11.4 RPO WL na lata 2014-2020 organizację i finansowanie staży zawodowych  w projekcie należy traktować jako usługę aktywnej integracji o charakterze zawodowym. </vt:lpstr>
      <vt:lpstr> </vt:lpstr>
      <vt:lpstr>    Celem projektu partnerskiego powinno być osiągnięcie znaczącej wartości dodanej poprzez podział realizacji zadań pomiędzy podmioty o różnorodnej specyfice, wypracowanie wspólnych rozwiązań problemów. Wszyscy partnerzy  w projekcie powinni ingerować w przedmiot realizowanych zadań i z założenia są w stosunku do lidera równorzędnymi podmiotami, a lider i partnerzy powinni współpracować ze sobą na wszystkich etapach realizacji projektu.</vt:lpstr>
      <vt:lpstr> Dla każdego uczestnika w projekcie może zostać zaplanowana forma wparcia np. w postaci szkolenia i/lub stażu uzależniona  od indywidualnej diagnozy przeprowadzonej uprzednio przez Wnioskodawcę. Uwzględniając treść Wytycznych w zakresie realizacji przedsięwzięć z udziałem środków Europejskiego Funduszu Społecznego w obszarze rynku pracy na lata 2014 – 2020, osobom uczestniczącym w szkoleniach przysługuje stypendium w wysokości nie większej niż 120% zasiłku, o którym mowa w art. 72 ust. 1 pkt 1 ustawy o promocji zatrudnienia  i instytucjach rynku pracy.</vt:lpstr>
      <vt:lpstr>  Przy wskaźniku Liczba osób zagrożonych ubóstwem lub wykluczeniem społecznym, które uzyskały kwalifikacje po opuszczeniu programu powinny zostać wykazane wszystkie osoby, które ukończą formy wsparcia prowadzące do nabycia kwalifikacji zgodnie z definicją zawartą w Wytycznych w zakresie monitorowania postępu rzeczowego realizacji programów operacyjnych na lata 2014 – 2020    </vt:lpstr>
      <vt:lpstr> DZIĘKUJĘ ZA UWAGĘ   Wojewódzki Urząd Pracy  w Lublinie ul. Obywatelska 4  www.rpo.lubelskie.pl/wup  www.funduszeeuropejskie.gov.pl   e-mail. punkt.konsultacyjny@wup.lublin.pl  tel. 81 46 35 363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Magdalena Lis</dc:creator>
  <cp:lastModifiedBy>Agnieszka Chróscik</cp:lastModifiedBy>
  <cp:revision>841</cp:revision>
  <cp:lastPrinted>2017-12-04T11:28:14Z</cp:lastPrinted>
  <dcterms:created xsi:type="dcterms:W3CDTF">2015-01-21T09:01:28Z</dcterms:created>
  <dcterms:modified xsi:type="dcterms:W3CDTF">2017-12-07T06:47:20Z</dcterms:modified>
</cp:coreProperties>
</file>