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2" r:id="rId3"/>
    <p:sldId id="280" r:id="rId4"/>
    <p:sldId id="262" r:id="rId5"/>
    <p:sldId id="257" r:id="rId6"/>
    <p:sldId id="271" r:id="rId7"/>
    <p:sldId id="272" r:id="rId8"/>
    <p:sldId id="278" r:id="rId9"/>
    <p:sldId id="270" r:id="rId10"/>
    <p:sldId id="274" r:id="rId11"/>
    <p:sldId id="258" r:id="rId12"/>
    <p:sldId id="260" r:id="rId13"/>
    <p:sldId id="261" r:id="rId14"/>
    <p:sldId id="263" r:id="rId15"/>
    <p:sldId id="273" r:id="rId16"/>
    <p:sldId id="275" r:id="rId17"/>
    <p:sldId id="281" r:id="rId18"/>
    <p:sldId id="283" r:id="rId19"/>
    <p:sldId id="285" r:id="rId20"/>
    <p:sldId id="284" r:id="rId21"/>
    <p:sldId id="264" r:id="rId22"/>
  </p:sldIdLst>
  <p:sldSz cx="10080625" cy="7559675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620" y="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1A27A3-5D4D-4357-B97C-DBEB6FD0113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983C73C-AB4D-4017-9A3D-58AED17CD32F}">
      <dgm:prSet phldrT="[Tekst]" custT="1"/>
      <dgm:spPr/>
      <dgm:t>
        <a:bodyPr/>
        <a:lstStyle/>
        <a:p>
          <a:r>
            <a:rPr lang="pl-PL" sz="1400" b="1"/>
            <a:t>Diagnoza obszaru funkcjonalnego</a:t>
          </a:r>
        </a:p>
        <a:p>
          <a:r>
            <a:rPr lang="pl-PL" sz="1400" b="1"/>
            <a:t> (krok 1)</a:t>
          </a:r>
        </a:p>
      </dgm:t>
    </dgm:pt>
    <dgm:pt modelId="{83C91987-A62C-42F1-97EC-7A78CA0D5DC6}" type="parTrans" cxnId="{50BBAD2E-BDF9-422E-A2CE-1AB63EE66C98}">
      <dgm:prSet/>
      <dgm:spPr/>
      <dgm:t>
        <a:bodyPr/>
        <a:lstStyle/>
        <a:p>
          <a:endParaRPr lang="pl-PL" sz="1400" b="1"/>
        </a:p>
      </dgm:t>
    </dgm:pt>
    <dgm:pt modelId="{15E396B2-5D78-4B3E-B85C-42C5EA4D3406}" type="sibTrans" cxnId="{50BBAD2E-BDF9-422E-A2CE-1AB63EE66C98}">
      <dgm:prSet/>
      <dgm:spPr/>
      <dgm:t>
        <a:bodyPr/>
        <a:lstStyle/>
        <a:p>
          <a:endParaRPr lang="pl-PL" sz="1400" b="1"/>
        </a:p>
      </dgm:t>
    </dgm:pt>
    <dgm:pt modelId="{04F9B680-574B-4C10-A45A-512C1C8223EE}">
      <dgm:prSet phldrT="[Tekst]" custT="1"/>
      <dgm:spPr/>
      <dgm:t>
        <a:bodyPr/>
        <a:lstStyle/>
        <a:p>
          <a:r>
            <a:rPr lang="pl-PL" sz="1400" b="1" dirty="0"/>
            <a:t>Identyfikacja problemów i potencjałów</a:t>
          </a:r>
        </a:p>
        <a:p>
          <a:r>
            <a:rPr lang="pl-PL" sz="1400" b="1" dirty="0"/>
            <a:t> (krok 2)</a:t>
          </a:r>
        </a:p>
      </dgm:t>
    </dgm:pt>
    <dgm:pt modelId="{94406A19-DBC6-4B45-BEAF-9E6503A86CE1}" type="parTrans" cxnId="{4B72D332-5C09-4BBB-BB51-262466F43673}">
      <dgm:prSet/>
      <dgm:spPr/>
      <dgm:t>
        <a:bodyPr/>
        <a:lstStyle/>
        <a:p>
          <a:endParaRPr lang="pl-PL" sz="1400" b="1"/>
        </a:p>
      </dgm:t>
    </dgm:pt>
    <dgm:pt modelId="{D6E6166C-AB0A-4016-83BE-C380EFD4F052}" type="sibTrans" cxnId="{4B72D332-5C09-4BBB-BB51-262466F43673}">
      <dgm:prSet/>
      <dgm:spPr/>
      <dgm:t>
        <a:bodyPr/>
        <a:lstStyle/>
        <a:p>
          <a:endParaRPr lang="pl-PL" sz="1400" b="1"/>
        </a:p>
      </dgm:t>
    </dgm:pt>
    <dgm:pt modelId="{0A8E6E46-1CD9-4729-AD6D-BE90A786F26A}">
      <dgm:prSet phldrT="[Tekst]" custT="1"/>
      <dgm:spPr/>
      <dgm:t>
        <a:bodyPr/>
        <a:lstStyle/>
        <a:p>
          <a:r>
            <a:rPr lang="pl-PL" sz="1400" b="1"/>
            <a:t>Zdefiniowanie Celów Rozwojowych</a:t>
          </a:r>
        </a:p>
        <a:p>
          <a:r>
            <a:rPr lang="pl-PL" sz="1400" b="1"/>
            <a:t>(krok 3)</a:t>
          </a:r>
        </a:p>
      </dgm:t>
    </dgm:pt>
    <dgm:pt modelId="{AB7C2B89-3125-4741-822B-8CF7D7DAB861}" type="parTrans" cxnId="{853EAFA5-D074-4313-8C06-4AA09B54A961}">
      <dgm:prSet/>
      <dgm:spPr/>
      <dgm:t>
        <a:bodyPr/>
        <a:lstStyle/>
        <a:p>
          <a:endParaRPr lang="pl-PL" sz="1400" b="1"/>
        </a:p>
      </dgm:t>
    </dgm:pt>
    <dgm:pt modelId="{FD087877-F5C3-4677-9771-3EF84FC893C7}" type="sibTrans" cxnId="{853EAFA5-D074-4313-8C06-4AA09B54A961}">
      <dgm:prSet/>
      <dgm:spPr/>
      <dgm:t>
        <a:bodyPr/>
        <a:lstStyle/>
        <a:p>
          <a:endParaRPr lang="pl-PL" sz="1400" b="1"/>
        </a:p>
      </dgm:t>
    </dgm:pt>
    <dgm:pt modelId="{00BA6487-5A85-438E-982E-1DBC90CAB79A}">
      <dgm:prSet custT="1"/>
      <dgm:spPr/>
      <dgm:t>
        <a:bodyPr/>
        <a:lstStyle/>
        <a:p>
          <a:r>
            <a:rPr lang="pl-PL" sz="1400" b="1" dirty="0"/>
            <a:t>Zdefiniowanie Priorytetów Rozwojowych</a:t>
          </a:r>
        </a:p>
        <a:p>
          <a:r>
            <a:rPr lang="pl-PL" sz="1400" b="1" dirty="0"/>
            <a:t>(krok 4)</a:t>
          </a:r>
        </a:p>
      </dgm:t>
    </dgm:pt>
    <dgm:pt modelId="{0DBD8CBB-F704-4259-9717-142F65EB4343}" type="parTrans" cxnId="{46C0E73E-ADEA-4437-BADB-9EE09481F469}">
      <dgm:prSet/>
      <dgm:spPr/>
      <dgm:t>
        <a:bodyPr/>
        <a:lstStyle/>
        <a:p>
          <a:endParaRPr lang="pl-PL" sz="1400" b="1"/>
        </a:p>
      </dgm:t>
    </dgm:pt>
    <dgm:pt modelId="{DCA39C77-1A9B-4B22-935A-ECBF97A9F53A}" type="sibTrans" cxnId="{46C0E73E-ADEA-4437-BADB-9EE09481F469}">
      <dgm:prSet/>
      <dgm:spPr/>
      <dgm:t>
        <a:bodyPr/>
        <a:lstStyle/>
        <a:p>
          <a:endParaRPr lang="pl-PL" sz="1400" b="1"/>
        </a:p>
      </dgm:t>
    </dgm:pt>
    <dgm:pt modelId="{C792CD4F-3449-47E9-88B6-6D39EDF37B5E}">
      <dgm:prSet custT="1"/>
      <dgm:spPr/>
      <dgm:t>
        <a:bodyPr/>
        <a:lstStyle/>
        <a:p>
          <a:r>
            <a:rPr lang="pl-PL" sz="1400" b="1"/>
            <a:t>Określenie systemu zarzadzania Strategią ZIT LOF </a:t>
          </a:r>
        </a:p>
        <a:p>
          <a:r>
            <a:rPr lang="pl-PL" sz="1400" b="1"/>
            <a:t>(krok 5)</a:t>
          </a:r>
        </a:p>
      </dgm:t>
    </dgm:pt>
    <dgm:pt modelId="{FD2025A3-AF4C-4109-9A4F-E0541031E64E}" type="parTrans" cxnId="{95FFD268-C26D-4FDA-AB5A-8F9BDB0BBDE6}">
      <dgm:prSet/>
      <dgm:spPr/>
      <dgm:t>
        <a:bodyPr/>
        <a:lstStyle/>
        <a:p>
          <a:endParaRPr lang="pl-PL" sz="1400" b="1"/>
        </a:p>
      </dgm:t>
    </dgm:pt>
    <dgm:pt modelId="{6D4FBFA4-4A7B-4F0D-8C43-4A69FF486A3E}" type="sibTrans" cxnId="{95FFD268-C26D-4FDA-AB5A-8F9BDB0BBDE6}">
      <dgm:prSet/>
      <dgm:spPr/>
      <dgm:t>
        <a:bodyPr/>
        <a:lstStyle/>
        <a:p>
          <a:endParaRPr lang="pl-PL" sz="1400" b="1"/>
        </a:p>
      </dgm:t>
    </dgm:pt>
    <dgm:pt modelId="{6F0F1A3E-458F-4F6C-9ACE-02D8034863B2}">
      <dgm:prSet custT="1"/>
      <dgm:spPr/>
      <dgm:t>
        <a:bodyPr/>
        <a:lstStyle/>
        <a:p>
          <a:r>
            <a:rPr lang="pl-PL" sz="1400" b="1"/>
            <a:t>Wybór Projektów</a:t>
          </a:r>
        </a:p>
        <a:p>
          <a:r>
            <a:rPr lang="pl-PL" sz="1400" b="1"/>
            <a:t>(krok 6)</a:t>
          </a:r>
        </a:p>
      </dgm:t>
    </dgm:pt>
    <dgm:pt modelId="{2B937490-3594-4BD0-881C-0968854BB707}" type="parTrans" cxnId="{0B201295-2CF7-42B6-B074-D6B29EEB2968}">
      <dgm:prSet/>
      <dgm:spPr/>
      <dgm:t>
        <a:bodyPr/>
        <a:lstStyle/>
        <a:p>
          <a:endParaRPr lang="pl-PL" sz="1400" b="1"/>
        </a:p>
      </dgm:t>
    </dgm:pt>
    <dgm:pt modelId="{3FE36698-39B4-4B45-B383-6C407CFEF8DC}" type="sibTrans" cxnId="{0B201295-2CF7-42B6-B074-D6B29EEB2968}">
      <dgm:prSet/>
      <dgm:spPr/>
      <dgm:t>
        <a:bodyPr/>
        <a:lstStyle/>
        <a:p>
          <a:endParaRPr lang="pl-PL" sz="1400" b="1"/>
        </a:p>
      </dgm:t>
    </dgm:pt>
    <dgm:pt modelId="{66D60896-0540-4DBA-99B5-76E6BFDF7595}" type="pres">
      <dgm:prSet presAssocID="{DC1A27A3-5D4D-4357-B97C-DBEB6FD01138}" presName="CompostProcess" presStyleCnt="0">
        <dgm:presLayoutVars>
          <dgm:dir/>
          <dgm:resizeHandles val="exact"/>
        </dgm:presLayoutVars>
      </dgm:prSet>
      <dgm:spPr/>
    </dgm:pt>
    <dgm:pt modelId="{5C9FEF48-F6A3-4C40-9826-8D0B8AFFD5A3}" type="pres">
      <dgm:prSet presAssocID="{DC1A27A3-5D4D-4357-B97C-DBEB6FD01138}" presName="arrow" presStyleLbl="bgShp" presStyleIdx="0" presStyleCnt="1" custScaleX="117647"/>
      <dgm:spPr/>
    </dgm:pt>
    <dgm:pt modelId="{141EC561-0D0E-4FE1-BEAF-10301462FEA4}" type="pres">
      <dgm:prSet presAssocID="{DC1A27A3-5D4D-4357-B97C-DBEB6FD01138}" presName="linearProcess" presStyleCnt="0"/>
      <dgm:spPr/>
    </dgm:pt>
    <dgm:pt modelId="{A6CE76B9-4040-402A-A22C-3977F280BF61}" type="pres">
      <dgm:prSet presAssocID="{0983C73C-AB4D-4017-9A3D-58AED17CD32F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83FB9B4-D525-46D0-B22D-3A414E004987}" type="pres">
      <dgm:prSet presAssocID="{15E396B2-5D78-4B3E-B85C-42C5EA4D3406}" presName="sibTrans" presStyleCnt="0"/>
      <dgm:spPr/>
    </dgm:pt>
    <dgm:pt modelId="{ABDBC842-285F-41EE-AC17-5DFB0E7D7CE4}" type="pres">
      <dgm:prSet presAssocID="{04F9B680-574B-4C10-A45A-512C1C8223EE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EEBC064-86E6-4494-9C69-859173D6E600}" type="pres">
      <dgm:prSet presAssocID="{D6E6166C-AB0A-4016-83BE-C380EFD4F052}" presName="sibTrans" presStyleCnt="0"/>
      <dgm:spPr/>
    </dgm:pt>
    <dgm:pt modelId="{6B41A61E-0A78-4064-B396-7CAB060E0623}" type="pres">
      <dgm:prSet presAssocID="{0A8E6E46-1CD9-4729-AD6D-BE90A786F26A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7A3958-D5D7-43BA-A533-1D0138FEB932}" type="pres">
      <dgm:prSet presAssocID="{FD087877-F5C3-4677-9771-3EF84FC893C7}" presName="sibTrans" presStyleCnt="0"/>
      <dgm:spPr/>
    </dgm:pt>
    <dgm:pt modelId="{37FD9E20-05AC-44F5-AC16-E20866236AD5}" type="pres">
      <dgm:prSet presAssocID="{00BA6487-5A85-438E-982E-1DBC90CAB79A}" presName="textNode" presStyleLbl="node1" presStyleIdx="3" presStyleCnt="6" custLinFactNeighborX="51996" custLinFactNeighborY="6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254E30-C805-42B6-AF42-070BF0586E9C}" type="pres">
      <dgm:prSet presAssocID="{DCA39C77-1A9B-4B22-935A-ECBF97A9F53A}" presName="sibTrans" presStyleCnt="0"/>
      <dgm:spPr/>
    </dgm:pt>
    <dgm:pt modelId="{BCEE894A-E050-4228-B971-1431BDA94324}" type="pres">
      <dgm:prSet presAssocID="{C792CD4F-3449-47E9-88B6-6D39EDF37B5E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FFD2F6-D112-4A06-A74A-092F92CDD08C}" type="pres">
      <dgm:prSet presAssocID="{6D4FBFA4-4A7B-4F0D-8C43-4A69FF486A3E}" presName="sibTrans" presStyleCnt="0"/>
      <dgm:spPr/>
    </dgm:pt>
    <dgm:pt modelId="{04D7241D-FCBF-4AF6-BBC4-EC818B064AF8}" type="pres">
      <dgm:prSet presAssocID="{6F0F1A3E-458F-4F6C-9ACE-02D8034863B2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B72D332-5C09-4BBB-BB51-262466F43673}" srcId="{DC1A27A3-5D4D-4357-B97C-DBEB6FD01138}" destId="{04F9B680-574B-4C10-A45A-512C1C8223EE}" srcOrd="1" destOrd="0" parTransId="{94406A19-DBC6-4B45-BEAF-9E6503A86CE1}" sibTransId="{D6E6166C-AB0A-4016-83BE-C380EFD4F052}"/>
    <dgm:cxn modelId="{6F78DBCB-2826-4EEC-B9D8-9C6A5AB5CF8A}" type="presOf" srcId="{6F0F1A3E-458F-4F6C-9ACE-02D8034863B2}" destId="{04D7241D-FCBF-4AF6-BBC4-EC818B064AF8}" srcOrd="0" destOrd="0" presId="urn:microsoft.com/office/officeart/2005/8/layout/hProcess9"/>
    <dgm:cxn modelId="{6C613D85-8E77-4CED-99CD-99FEF25C33CB}" type="presOf" srcId="{0A8E6E46-1CD9-4729-AD6D-BE90A786F26A}" destId="{6B41A61E-0A78-4064-B396-7CAB060E0623}" srcOrd="0" destOrd="0" presId="urn:microsoft.com/office/officeart/2005/8/layout/hProcess9"/>
    <dgm:cxn modelId="{7DB15CB8-EBD5-42C5-B1C9-9805DF9FCDE5}" type="presOf" srcId="{DC1A27A3-5D4D-4357-B97C-DBEB6FD01138}" destId="{66D60896-0540-4DBA-99B5-76E6BFDF7595}" srcOrd="0" destOrd="0" presId="urn:microsoft.com/office/officeart/2005/8/layout/hProcess9"/>
    <dgm:cxn modelId="{AC459C06-8B82-477E-9862-BAD345AACBE3}" type="presOf" srcId="{00BA6487-5A85-438E-982E-1DBC90CAB79A}" destId="{37FD9E20-05AC-44F5-AC16-E20866236AD5}" srcOrd="0" destOrd="0" presId="urn:microsoft.com/office/officeart/2005/8/layout/hProcess9"/>
    <dgm:cxn modelId="{46C0E73E-ADEA-4437-BADB-9EE09481F469}" srcId="{DC1A27A3-5D4D-4357-B97C-DBEB6FD01138}" destId="{00BA6487-5A85-438E-982E-1DBC90CAB79A}" srcOrd="3" destOrd="0" parTransId="{0DBD8CBB-F704-4259-9717-142F65EB4343}" sibTransId="{DCA39C77-1A9B-4B22-935A-ECBF97A9F53A}"/>
    <dgm:cxn modelId="{50BBAD2E-BDF9-422E-A2CE-1AB63EE66C98}" srcId="{DC1A27A3-5D4D-4357-B97C-DBEB6FD01138}" destId="{0983C73C-AB4D-4017-9A3D-58AED17CD32F}" srcOrd="0" destOrd="0" parTransId="{83C91987-A62C-42F1-97EC-7A78CA0D5DC6}" sibTransId="{15E396B2-5D78-4B3E-B85C-42C5EA4D3406}"/>
    <dgm:cxn modelId="{E86972E2-D6CA-4669-A18D-DB230D66793B}" type="presOf" srcId="{04F9B680-574B-4C10-A45A-512C1C8223EE}" destId="{ABDBC842-285F-41EE-AC17-5DFB0E7D7CE4}" srcOrd="0" destOrd="0" presId="urn:microsoft.com/office/officeart/2005/8/layout/hProcess9"/>
    <dgm:cxn modelId="{0B201295-2CF7-42B6-B074-D6B29EEB2968}" srcId="{DC1A27A3-5D4D-4357-B97C-DBEB6FD01138}" destId="{6F0F1A3E-458F-4F6C-9ACE-02D8034863B2}" srcOrd="5" destOrd="0" parTransId="{2B937490-3594-4BD0-881C-0968854BB707}" sibTransId="{3FE36698-39B4-4B45-B383-6C407CFEF8DC}"/>
    <dgm:cxn modelId="{34A222A1-9E02-4ABD-A40C-B7919EAE6C2C}" type="presOf" srcId="{0983C73C-AB4D-4017-9A3D-58AED17CD32F}" destId="{A6CE76B9-4040-402A-A22C-3977F280BF61}" srcOrd="0" destOrd="0" presId="urn:microsoft.com/office/officeart/2005/8/layout/hProcess9"/>
    <dgm:cxn modelId="{95FFD268-C26D-4FDA-AB5A-8F9BDB0BBDE6}" srcId="{DC1A27A3-5D4D-4357-B97C-DBEB6FD01138}" destId="{C792CD4F-3449-47E9-88B6-6D39EDF37B5E}" srcOrd="4" destOrd="0" parTransId="{FD2025A3-AF4C-4109-9A4F-E0541031E64E}" sibTransId="{6D4FBFA4-4A7B-4F0D-8C43-4A69FF486A3E}"/>
    <dgm:cxn modelId="{853EAFA5-D074-4313-8C06-4AA09B54A961}" srcId="{DC1A27A3-5D4D-4357-B97C-DBEB6FD01138}" destId="{0A8E6E46-1CD9-4729-AD6D-BE90A786F26A}" srcOrd="2" destOrd="0" parTransId="{AB7C2B89-3125-4741-822B-8CF7D7DAB861}" sibTransId="{FD087877-F5C3-4677-9771-3EF84FC893C7}"/>
    <dgm:cxn modelId="{4A78372C-6CE5-41F6-B330-4D875DB6DD1A}" type="presOf" srcId="{C792CD4F-3449-47E9-88B6-6D39EDF37B5E}" destId="{BCEE894A-E050-4228-B971-1431BDA94324}" srcOrd="0" destOrd="0" presId="urn:microsoft.com/office/officeart/2005/8/layout/hProcess9"/>
    <dgm:cxn modelId="{8F23E566-D9A0-4670-A2DF-B80B1CAE8A9B}" type="presParOf" srcId="{66D60896-0540-4DBA-99B5-76E6BFDF7595}" destId="{5C9FEF48-F6A3-4C40-9826-8D0B8AFFD5A3}" srcOrd="0" destOrd="0" presId="urn:microsoft.com/office/officeart/2005/8/layout/hProcess9"/>
    <dgm:cxn modelId="{2F68B833-F94B-4CDA-91D0-7E8A8553C64B}" type="presParOf" srcId="{66D60896-0540-4DBA-99B5-76E6BFDF7595}" destId="{141EC561-0D0E-4FE1-BEAF-10301462FEA4}" srcOrd="1" destOrd="0" presId="urn:microsoft.com/office/officeart/2005/8/layout/hProcess9"/>
    <dgm:cxn modelId="{DF9F44D6-90E5-438C-91C8-6ECDC3771E5D}" type="presParOf" srcId="{141EC561-0D0E-4FE1-BEAF-10301462FEA4}" destId="{A6CE76B9-4040-402A-A22C-3977F280BF61}" srcOrd="0" destOrd="0" presId="urn:microsoft.com/office/officeart/2005/8/layout/hProcess9"/>
    <dgm:cxn modelId="{91018FB8-F14D-4293-990A-84C8DF377496}" type="presParOf" srcId="{141EC561-0D0E-4FE1-BEAF-10301462FEA4}" destId="{283FB9B4-D525-46D0-B22D-3A414E004987}" srcOrd="1" destOrd="0" presId="urn:microsoft.com/office/officeart/2005/8/layout/hProcess9"/>
    <dgm:cxn modelId="{2C2BE69D-9730-4EF2-BDF5-FB3E39AEDCD0}" type="presParOf" srcId="{141EC561-0D0E-4FE1-BEAF-10301462FEA4}" destId="{ABDBC842-285F-41EE-AC17-5DFB0E7D7CE4}" srcOrd="2" destOrd="0" presId="urn:microsoft.com/office/officeart/2005/8/layout/hProcess9"/>
    <dgm:cxn modelId="{612634CA-1CB0-49A9-97DA-70B8D046F948}" type="presParOf" srcId="{141EC561-0D0E-4FE1-BEAF-10301462FEA4}" destId="{BEEBC064-86E6-4494-9C69-859173D6E600}" srcOrd="3" destOrd="0" presId="urn:microsoft.com/office/officeart/2005/8/layout/hProcess9"/>
    <dgm:cxn modelId="{E69CCC6D-C8EB-483A-A703-5A380AA8FB1B}" type="presParOf" srcId="{141EC561-0D0E-4FE1-BEAF-10301462FEA4}" destId="{6B41A61E-0A78-4064-B396-7CAB060E0623}" srcOrd="4" destOrd="0" presId="urn:microsoft.com/office/officeart/2005/8/layout/hProcess9"/>
    <dgm:cxn modelId="{F80A28A3-FFD9-43CA-845D-27BC10997DDC}" type="presParOf" srcId="{141EC561-0D0E-4FE1-BEAF-10301462FEA4}" destId="{E87A3958-D5D7-43BA-A533-1D0138FEB932}" srcOrd="5" destOrd="0" presId="urn:microsoft.com/office/officeart/2005/8/layout/hProcess9"/>
    <dgm:cxn modelId="{96D04DFD-BFAD-461F-92AD-99E60AF36581}" type="presParOf" srcId="{141EC561-0D0E-4FE1-BEAF-10301462FEA4}" destId="{37FD9E20-05AC-44F5-AC16-E20866236AD5}" srcOrd="6" destOrd="0" presId="urn:microsoft.com/office/officeart/2005/8/layout/hProcess9"/>
    <dgm:cxn modelId="{8A982232-1CA9-45A5-8914-5FF7E8638AD7}" type="presParOf" srcId="{141EC561-0D0E-4FE1-BEAF-10301462FEA4}" destId="{E9254E30-C805-42B6-AF42-070BF0586E9C}" srcOrd="7" destOrd="0" presId="urn:microsoft.com/office/officeart/2005/8/layout/hProcess9"/>
    <dgm:cxn modelId="{F17CC37F-3E09-448B-A642-1A58E23AEE91}" type="presParOf" srcId="{141EC561-0D0E-4FE1-BEAF-10301462FEA4}" destId="{BCEE894A-E050-4228-B971-1431BDA94324}" srcOrd="8" destOrd="0" presId="urn:microsoft.com/office/officeart/2005/8/layout/hProcess9"/>
    <dgm:cxn modelId="{D0C554A6-C070-4A8F-91D4-5241B431DBCC}" type="presParOf" srcId="{141EC561-0D0E-4FE1-BEAF-10301462FEA4}" destId="{11FFD2F6-D112-4A06-A74A-092F92CDD08C}" srcOrd="9" destOrd="0" presId="urn:microsoft.com/office/officeart/2005/8/layout/hProcess9"/>
    <dgm:cxn modelId="{4CBF8FBA-4249-422C-9E3A-9E495EB80D0C}" type="presParOf" srcId="{141EC561-0D0E-4FE1-BEAF-10301462FEA4}" destId="{04D7241D-FCBF-4AF6-BBC4-EC818B064AF8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9FDEB8-8CAD-46F5-82D3-84E093249624}" type="doc">
      <dgm:prSet loTypeId="urn:microsoft.com/office/officeart/2005/8/layout/process2" loCatId="process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pl-PL"/>
        </a:p>
      </dgm:t>
    </dgm:pt>
    <dgm:pt modelId="{C9DAAC4C-A27A-420E-A567-85FABE3DA139}">
      <dgm:prSet phldrT="[Tekst]" custT="1"/>
      <dgm:spPr/>
      <dgm:t>
        <a:bodyPr/>
        <a:lstStyle/>
        <a:p>
          <a:pPr algn="ctr"/>
          <a:r>
            <a:rPr lang="pl-PL" sz="1200" b="1" smtClean="0">
              <a:latin typeface="Trebuchet MS" panose="020B0603020202020204" pitchFamily="34" charset="0"/>
              <a:ea typeface="Bookman Old Style" pitchFamily="18"/>
              <a:cs typeface="Arial" panose="020B0604020202020204" pitchFamily="34" charset="0"/>
            </a:rPr>
            <a:t>1.1 Demografia i potencjał rozwojowy	</a:t>
          </a:r>
          <a:endParaRPr lang="pl-PL" sz="1200" b="1" dirty="0" smtClean="0">
            <a:latin typeface="Trebuchet MS" panose="020B0603020202020204" pitchFamily="34" charset="0"/>
            <a:ea typeface="Bookman Old Style" pitchFamily="18"/>
            <a:cs typeface="Arial" panose="020B0604020202020204" pitchFamily="34" charset="0"/>
          </a:endParaRPr>
        </a:p>
      </dgm:t>
    </dgm:pt>
    <dgm:pt modelId="{0237C1AE-A849-49C7-8539-7692A5CE03AB}" type="parTrans" cxnId="{7EAC4655-1375-4E2B-86AC-B385F3A13E3D}">
      <dgm:prSet/>
      <dgm:spPr/>
      <dgm:t>
        <a:bodyPr/>
        <a:lstStyle/>
        <a:p>
          <a:pPr algn="ctr"/>
          <a:endParaRPr lang="pl-PL" sz="1200" b="1" u="none">
            <a:latin typeface="Trebuchet MS" panose="020B0603020202020204" pitchFamily="34" charset="0"/>
          </a:endParaRPr>
        </a:p>
      </dgm:t>
    </dgm:pt>
    <dgm:pt modelId="{650C900C-0E94-4881-B7AC-08760BCE1EEF}" type="sibTrans" cxnId="{7EAC4655-1375-4E2B-86AC-B385F3A13E3D}">
      <dgm:prSet custT="1"/>
      <dgm:spPr/>
      <dgm:t>
        <a:bodyPr/>
        <a:lstStyle/>
        <a:p>
          <a:pPr algn="ctr"/>
          <a:endParaRPr lang="pl-PL" sz="1200" b="1" u="none">
            <a:latin typeface="Trebuchet MS" panose="020B0603020202020204" pitchFamily="34" charset="0"/>
          </a:endParaRPr>
        </a:p>
      </dgm:t>
    </dgm:pt>
    <dgm:pt modelId="{C887341A-100A-452E-8BEB-D1F18A7B6D23}">
      <dgm:prSet phldrT="[Tekst]" custT="1"/>
      <dgm:spPr/>
      <dgm:t>
        <a:bodyPr/>
        <a:lstStyle/>
        <a:p>
          <a:pPr algn="ctr"/>
          <a:r>
            <a:rPr lang="pl-PL" sz="1200" b="1" u="none" dirty="0" smtClean="0">
              <a:latin typeface="Trebuchet MS" panose="020B0603020202020204" pitchFamily="34" charset="0"/>
            </a:rPr>
            <a:t>1.2 Edukacja i szkolnictwo wyższe	</a:t>
          </a:r>
        </a:p>
      </dgm:t>
    </dgm:pt>
    <dgm:pt modelId="{F93540E6-4EDA-45DA-998F-19A9BF9C9804}" type="parTrans" cxnId="{1CBC7C3B-C73A-4030-97D1-87CB9DB22EBC}">
      <dgm:prSet/>
      <dgm:spPr/>
      <dgm:t>
        <a:bodyPr/>
        <a:lstStyle/>
        <a:p>
          <a:pPr algn="ctr"/>
          <a:endParaRPr lang="pl-PL" sz="1200" b="1" u="none">
            <a:latin typeface="Trebuchet MS" panose="020B0603020202020204" pitchFamily="34" charset="0"/>
          </a:endParaRPr>
        </a:p>
      </dgm:t>
    </dgm:pt>
    <dgm:pt modelId="{FD836199-B3C9-45FD-A296-C6CA5B9A578B}" type="sibTrans" cxnId="{1CBC7C3B-C73A-4030-97D1-87CB9DB22EBC}">
      <dgm:prSet custT="1"/>
      <dgm:spPr/>
      <dgm:t>
        <a:bodyPr/>
        <a:lstStyle/>
        <a:p>
          <a:pPr algn="ctr"/>
          <a:endParaRPr lang="pl-PL" sz="1200" b="1" u="none">
            <a:latin typeface="Trebuchet MS" panose="020B0603020202020204" pitchFamily="34" charset="0"/>
          </a:endParaRPr>
        </a:p>
      </dgm:t>
    </dgm:pt>
    <dgm:pt modelId="{B8FD2597-4039-4E52-B2A5-0039991ECEE7}">
      <dgm:prSet custT="1"/>
      <dgm:spPr/>
      <dgm:t>
        <a:bodyPr/>
        <a:lstStyle/>
        <a:p>
          <a:pPr algn="ctr"/>
          <a:r>
            <a:rPr lang="pl-PL" sz="1200" b="1" u="none" dirty="0" smtClean="0">
              <a:latin typeface="Trebuchet MS" panose="020B0603020202020204" pitchFamily="34" charset="0"/>
            </a:rPr>
            <a:t>1.4 Ochrona środowiska	</a:t>
          </a:r>
        </a:p>
      </dgm:t>
    </dgm:pt>
    <dgm:pt modelId="{DC7DEB9C-BA3E-4022-B638-6811791019B3}" type="parTrans" cxnId="{D12C391C-1850-47E4-AFA5-696DA6621CA0}">
      <dgm:prSet/>
      <dgm:spPr/>
      <dgm:t>
        <a:bodyPr/>
        <a:lstStyle/>
        <a:p>
          <a:pPr algn="ctr"/>
          <a:endParaRPr lang="pl-PL" sz="1200" b="1">
            <a:latin typeface="Trebuchet MS" panose="020B0603020202020204" pitchFamily="34" charset="0"/>
          </a:endParaRPr>
        </a:p>
      </dgm:t>
    </dgm:pt>
    <dgm:pt modelId="{50F620C8-A356-44E5-B7AF-FA5C5BF42FEF}" type="sibTrans" cxnId="{D12C391C-1850-47E4-AFA5-696DA6621CA0}">
      <dgm:prSet custT="1"/>
      <dgm:spPr/>
      <dgm:t>
        <a:bodyPr/>
        <a:lstStyle/>
        <a:p>
          <a:pPr algn="ctr"/>
          <a:endParaRPr lang="pl-PL" sz="1200" b="1">
            <a:latin typeface="Trebuchet MS" panose="020B0603020202020204" pitchFamily="34" charset="0"/>
          </a:endParaRPr>
        </a:p>
      </dgm:t>
    </dgm:pt>
    <dgm:pt modelId="{56E12197-F76F-4517-A734-40CD0B0A398E}">
      <dgm:prSet custT="1"/>
      <dgm:spPr/>
      <dgm:t>
        <a:bodyPr/>
        <a:lstStyle/>
        <a:p>
          <a:pPr algn="ctr"/>
          <a:r>
            <a:rPr lang="pl-PL" sz="1200" b="1" u="none" dirty="0" smtClean="0">
              <a:latin typeface="Trebuchet MS" panose="020B0603020202020204" pitchFamily="34" charset="0"/>
            </a:rPr>
            <a:t>1.5 Diagnoza transportu i infrastruktury transportowej</a:t>
          </a:r>
        </a:p>
      </dgm:t>
    </dgm:pt>
    <dgm:pt modelId="{A529EC6D-58E7-4CFA-BF85-1A6894DD10A6}" type="parTrans" cxnId="{944063A4-752E-4C81-A801-CBFF13D20C87}">
      <dgm:prSet/>
      <dgm:spPr/>
      <dgm:t>
        <a:bodyPr/>
        <a:lstStyle/>
        <a:p>
          <a:pPr algn="ctr"/>
          <a:endParaRPr lang="pl-PL" sz="1200" b="1">
            <a:latin typeface="Trebuchet MS" panose="020B0603020202020204" pitchFamily="34" charset="0"/>
          </a:endParaRPr>
        </a:p>
      </dgm:t>
    </dgm:pt>
    <dgm:pt modelId="{F9C697E6-3823-45CD-BE5E-031C110F3B39}" type="sibTrans" cxnId="{944063A4-752E-4C81-A801-CBFF13D20C87}">
      <dgm:prSet custT="1"/>
      <dgm:spPr/>
      <dgm:t>
        <a:bodyPr/>
        <a:lstStyle/>
        <a:p>
          <a:pPr algn="ctr"/>
          <a:endParaRPr lang="pl-PL" sz="1200" b="1">
            <a:latin typeface="Trebuchet MS" panose="020B0603020202020204" pitchFamily="34" charset="0"/>
          </a:endParaRPr>
        </a:p>
      </dgm:t>
    </dgm:pt>
    <dgm:pt modelId="{F4AC1D82-4553-41A2-AD26-8DFB2EE0FB5B}">
      <dgm:prSet custT="1"/>
      <dgm:spPr/>
      <dgm:t>
        <a:bodyPr/>
        <a:lstStyle/>
        <a:p>
          <a:pPr algn="ctr"/>
          <a:r>
            <a:rPr lang="pl-PL" sz="1200" b="1" u="none" dirty="0" smtClean="0">
              <a:latin typeface="Trebuchet MS" panose="020B0603020202020204" pitchFamily="34" charset="0"/>
            </a:rPr>
            <a:t>1.6 Diagnoza potrzeb społecznych i zdrowotnych</a:t>
          </a:r>
        </a:p>
      </dgm:t>
    </dgm:pt>
    <dgm:pt modelId="{B7D118B2-E5AB-4526-91A4-957C7D059C5D}" type="parTrans" cxnId="{943D4CBE-8B5A-4251-9295-5D4540FEAC88}">
      <dgm:prSet/>
      <dgm:spPr/>
      <dgm:t>
        <a:bodyPr/>
        <a:lstStyle/>
        <a:p>
          <a:pPr algn="ctr"/>
          <a:endParaRPr lang="pl-PL" sz="1200" b="1">
            <a:latin typeface="Trebuchet MS" panose="020B0603020202020204" pitchFamily="34" charset="0"/>
          </a:endParaRPr>
        </a:p>
      </dgm:t>
    </dgm:pt>
    <dgm:pt modelId="{A0975A04-C263-463B-B4FF-4F135B224046}" type="sibTrans" cxnId="{943D4CBE-8B5A-4251-9295-5D4540FEAC88}">
      <dgm:prSet custT="1"/>
      <dgm:spPr/>
      <dgm:t>
        <a:bodyPr/>
        <a:lstStyle/>
        <a:p>
          <a:pPr algn="ctr"/>
          <a:endParaRPr lang="pl-PL" sz="1200" b="1">
            <a:latin typeface="Trebuchet MS" panose="020B0603020202020204" pitchFamily="34" charset="0"/>
          </a:endParaRPr>
        </a:p>
      </dgm:t>
    </dgm:pt>
    <dgm:pt modelId="{0BF6731D-521C-4654-BDB9-76282009500A}">
      <dgm:prSet custT="1"/>
      <dgm:spPr/>
      <dgm:t>
        <a:bodyPr/>
        <a:lstStyle/>
        <a:p>
          <a:pPr algn="ctr"/>
          <a:r>
            <a:rPr lang="pl-PL" sz="1200" b="1" u="none" dirty="0" smtClean="0">
              <a:latin typeface="Trebuchet MS" panose="020B0603020202020204" pitchFamily="34" charset="0"/>
            </a:rPr>
            <a:t>1.7 Diagnoza potrzeb w obszarze rewitalizacji przestrzennej i społecznej w LOF</a:t>
          </a:r>
        </a:p>
      </dgm:t>
    </dgm:pt>
    <dgm:pt modelId="{08BA2E28-54FA-42CB-8412-F9269CFCFCCB}" type="parTrans" cxnId="{6825BB22-23B2-42B6-B16E-ACF26643C056}">
      <dgm:prSet/>
      <dgm:spPr/>
      <dgm:t>
        <a:bodyPr/>
        <a:lstStyle/>
        <a:p>
          <a:pPr algn="ctr"/>
          <a:endParaRPr lang="pl-PL" sz="1200" b="1">
            <a:latin typeface="Trebuchet MS" panose="020B0603020202020204" pitchFamily="34" charset="0"/>
          </a:endParaRPr>
        </a:p>
      </dgm:t>
    </dgm:pt>
    <dgm:pt modelId="{4FD32023-9A25-4F4C-966C-902F016F2C96}" type="sibTrans" cxnId="{6825BB22-23B2-42B6-B16E-ACF26643C056}">
      <dgm:prSet/>
      <dgm:spPr/>
      <dgm:t>
        <a:bodyPr/>
        <a:lstStyle/>
        <a:p>
          <a:pPr algn="ctr"/>
          <a:endParaRPr lang="pl-PL" sz="1200" b="1">
            <a:latin typeface="Trebuchet MS" panose="020B0603020202020204" pitchFamily="34" charset="0"/>
          </a:endParaRPr>
        </a:p>
      </dgm:t>
    </dgm:pt>
    <dgm:pt modelId="{FDDAE75A-2E5D-4D07-8D37-B75336BC009D}">
      <dgm:prSet custT="1"/>
      <dgm:spPr/>
      <dgm:t>
        <a:bodyPr/>
        <a:lstStyle/>
        <a:p>
          <a:pPr algn="ctr"/>
          <a:r>
            <a:rPr lang="pl-PL" sz="1200" b="1" u="none" dirty="0" smtClean="0">
              <a:latin typeface="Trebuchet MS" panose="020B0603020202020204" pitchFamily="34" charset="0"/>
            </a:rPr>
            <a:t>1.3 Rynek pracy i przedsiębiorczość</a:t>
          </a:r>
          <a:endParaRPr lang="pl-PL" sz="1200" b="1" dirty="0">
            <a:latin typeface="Trebuchet MS" panose="020B0603020202020204" pitchFamily="34" charset="0"/>
          </a:endParaRPr>
        </a:p>
      </dgm:t>
    </dgm:pt>
    <dgm:pt modelId="{BC5073F4-1A2C-4D34-AEA0-1DE2D6D55505}" type="parTrans" cxnId="{42A2D7CF-CCD2-4516-9137-6B4AB1B68D78}">
      <dgm:prSet/>
      <dgm:spPr/>
      <dgm:t>
        <a:bodyPr/>
        <a:lstStyle/>
        <a:p>
          <a:pPr algn="ctr"/>
          <a:endParaRPr lang="pl-PL" sz="1200" b="1">
            <a:latin typeface="Trebuchet MS" panose="020B0603020202020204" pitchFamily="34" charset="0"/>
          </a:endParaRPr>
        </a:p>
      </dgm:t>
    </dgm:pt>
    <dgm:pt modelId="{F076F228-3891-48BB-902A-AAA5299D4BB0}" type="sibTrans" cxnId="{42A2D7CF-CCD2-4516-9137-6B4AB1B68D78}">
      <dgm:prSet custT="1"/>
      <dgm:spPr/>
      <dgm:t>
        <a:bodyPr/>
        <a:lstStyle/>
        <a:p>
          <a:pPr algn="ctr"/>
          <a:endParaRPr lang="pl-PL" sz="1200" b="1">
            <a:latin typeface="Trebuchet MS" panose="020B0603020202020204" pitchFamily="34" charset="0"/>
          </a:endParaRPr>
        </a:p>
      </dgm:t>
    </dgm:pt>
    <dgm:pt modelId="{0E7ED37A-6383-48E9-B0B9-FB9ED4CBC35F}" type="pres">
      <dgm:prSet presAssocID="{519FDEB8-8CAD-46F5-82D3-84E093249624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FC1F4C9-1A6E-48D2-8838-FC17B50D51E9}" type="pres">
      <dgm:prSet presAssocID="{C9DAAC4C-A27A-420E-A567-85FABE3DA139}" presName="node" presStyleLbl="node1" presStyleIdx="0" presStyleCnt="7" custScaleX="36470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DFA9C5-A362-4D60-A2F6-8B7556333189}" type="pres">
      <dgm:prSet presAssocID="{650C900C-0E94-4881-B7AC-08760BCE1EEF}" presName="sibTrans" presStyleLbl="sibTrans2D1" presStyleIdx="0" presStyleCnt="6"/>
      <dgm:spPr/>
      <dgm:t>
        <a:bodyPr/>
        <a:lstStyle/>
        <a:p>
          <a:endParaRPr lang="pl-PL"/>
        </a:p>
      </dgm:t>
    </dgm:pt>
    <dgm:pt modelId="{DB7F01C3-2873-4436-B249-FEA38200451A}" type="pres">
      <dgm:prSet presAssocID="{650C900C-0E94-4881-B7AC-08760BCE1EEF}" presName="connectorText" presStyleLbl="sibTrans2D1" presStyleIdx="0" presStyleCnt="6"/>
      <dgm:spPr/>
      <dgm:t>
        <a:bodyPr/>
        <a:lstStyle/>
        <a:p>
          <a:endParaRPr lang="pl-PL"/>
        </a:p>
      </dgm:t>
    </dgm:pt>
    <dgm:pt modelId="{60FA2D28-433C-48EE-957B-E5128E5FB0A8}" type="pres">
      <dgm:prSet presAssocID="{C887341A-100A-452E-8BEB-D1F18A7B6D23}" presName="node" presStyleLbl="node1" presStyleIdx="1" presStyleCnt="7" custScaleX="36470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19A3FE7-9C19-4E55-A37C-3045BB037B57}" type="pres">
      <dgm:prSet presAssocID="{FD836199-B3C9-45FD-A296-C6CA5B9A578B}" presName="sibTrans" presStyleLbl="sibTrans2D1" presStyleIdx="1" presStyleCnt="6"/>
      <dgm:spPr/>
      <dgm:t>
        <a:bodyPr/>
        <a:lstStyle/>
        <a:p>
          <a:endParaRPr lang="pl-PL"/>
        </a:p>
      </dgm:t>
    </dgm:pt>
    <dgm:pt modelId="{AA5C822A-33B1-47A5-870E-09ED493814CF}" type="pres">
      <dgm:prSet presAssocID="{FD836199-B3C9-45FD-A296-C6CA5B9A578B}" presName="connectorText" presStyleLbl="sibTrans2D1" presStyleIdx="1" presStyleCnt="6"/>
      <dgm:spPr/>
      <dgm:t>
        <a:bodyPr/>
        <a:lstStyle/>
        <a:p>
          <a:endParaRPr lang="pl-PL"/>
        </a:p>
      </dgm:t>
    </dgm:pt>
    <dgm:pt modelId="{747EA424-6964-4BEA-93A9-7D5985645BC3}" type="pres">
      <dgm:prSet presAssocID="{FDDAE75A-2E5D-4D07-8D37-B75336BC009D}" presName="node" presStyleLbl="node1" presStyleIdx="2" presStyleCnt="7" custScaleX="36944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59FAC5A-B744-4C56-B72B-9E7BEC679733}" type="pres">
      <dgm:prSet presAssocID="{F076F228-3891-48BB-902A-AAA5299D4BB0}" presName="sibTrans" presStyleLbl="sibTrans2D1" presStyleIdx="2" presStyleCnt="6"/>
      <dgm:spPr/>
      <dgm:t>
        <a:bodyPr/>
        <a:lstStyle/>
        <a:p>
          <a:endParaRPr lang="pl-PL"/>
        </a:p>
      </dgm:t>
    </dgm:pt>
    <dgm:pt modelId="{8B088B4F-3030-4125-920C-E77FF67AA9CC}" type="pres">
      <dgm:prSet presAssocID="{F076F228-3891-48BB-902A-AAA5299D4BB0}" presName="connectorText" presStyleLbl="sibTrans2D1" presStyleIdx="2" presStyleCnt="6"/>
      <dgm:spPr/>
      <dgm:t>
        <a:bodyPr/>
        <a:lstStyle/>
        <a:p>
          <a:endParaRPr lang="pl-PL"/>
        </a:p>
      </dgm:t>
    </dgm:pt>
    <dgm:pt modelId="{3DAB47F9-0F0F-4972-A752-84097140D8AA}" type="pres">
      <dgm:prSet presAssocID="{B8FD2597-4039-4E52-B2A5-0039991ECEE7}" presName="node" presStyleLbl="node1" presStyleIdx="3" presStyleCnt="7" custScaleX="36944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F70AE9-6316-4DB0-9D02-4F91BD8C60AD}" type="pres">
      <dgm:prSet presAssocID="{50F620C8-A356-44E5-B7AF-FA5C5BF42FEF}" presName="sibTrans" presStyleLbl="sibTrans2D1" presStyleIdx="3" presStyleCnt="6"/>
      <dgm:spPr/>
      <dgm:t>
        <a:bodyPr/>
        <a:lstStyle/>
        <a:p>
          <a:endParaRPr lang="pl-PL"/>
        </a:p>
      </dgm:t>
    </dgm:pt>
    <dgm:pt modelId="{03A9F123-0630-4DCF-AC78-6D9BC9FED2F6}" type="pres">
      <dgm:prSet presAssocID="{50F620C8-A356-44E5-B7AF-FA5C5BF42FEF}" presName="connectorText" presStyleLbl="sibTrans2D1" presStyleIdx="3" presStyleCnt="6"/>
      <dgm:spPr/>
      <dgm:t>
        <a:bodyPr/>
        <a:lstStyle/>
        <a:p>
          <a:endParaRPr lang="pl-PL"/>
        </a:p>
      </dgm:t>
    </dgm:pt>
    <dgm:pt modelId="{00A221EF-1EA9-4B64-9BB5-70854656B2AC}" type="pres">
      <dgm:prSet presAssocID="{56E12197-F76F-4517-A734-40CD0B0A398E}" presName="node" presStyleLbl="node1" presStyleIdx="4" presStyleCnt="7" custScaleX="36715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80624A-2746-4696-995F-F4A645053A87}" type="pres">
      <dgm:prSet presAssocID="{F9C697E6-3823-45CD-BE5E-031C110F3B39}" presName="sibTrans" presStyleLbl="sibTrans2D1" presStyleIdx="4" presStyleCnt="6"/>
      <dgm:spPr/>
      <dgm:t>
        <a:bodyPr/>
        <a:lstStyle/>
        <a:p>
          <a:endParaRPr lang="pl-PL"/>
        </a:p>
      </dgm:t>
    </dgm:pt>
    <dgm:pt modelId="{486AB1F6-893D-440C-BD4D-3E0AECE3A515}" type="pres">
      <dgm:prSet presAssocID="{F9C697E6-3823-45CD-BE5E-031C110F3B39}" presName="connectorText" presStyleLbl="sibTrans2D1" presStyleIdx="4" presStyleCnt="6"/>
      <dgm:spPr/>
      <dgm:t>
        <a:bodyPr/>
        <a:lstStyle/>
        <a:p>
          <a:endParaRPr lang="pl-PL"/>
        </a:p>
      </dgm:t>
    </dgm:pt>
    <dgm:pt modelId="{265DCE34-47D3-4D4B-92E0-867945A179B6}" type="pres">
      <dgm:prSet presAssocID="{F4AC1D82-4553-41A2-AD26-8DFB2EE0FB5B}" presName="node" presStyleLbl="node1" presStyleIdx="5" presStyleCnt="7" custScaleX="36715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C9CF1D-75F8-4D1C-BF41-13C3CBA8A9E1}" type="pres">
      <dgm:prSet presAssocID="{A0975A04-C263-463B-B4FF-4F135B224046}" presName="sibTrans" presStyleLbl="sibTrans2D1" presStyleIdx="5" presStyleCnt="6"/>
      <dgm:spPr/>
      <dgm:t>
        <a:bodyPr/>
        <a:lstStyle/>
        <a:p>
          <a:endParaRPr lang="pl-PL"/>
        </a:p>
      </dgm:t>
    </dgm:pt>
    <dgm:pt modelId="{ED8248A8-E80F-4AE4-AF92-30DE89BC8145}" type="pres">
      <dgm:prSet presAssocID="{A0975A04-C263-463B-B4FF-4F135B224046}" presName="connectorText" presStyleLbl="sibTrans2D1" presStyleIdx="5" presStyleCnt="6"/>
      <dgm:spPr/>
      <dgm:t>
        <a:bodyPr/>
        <a:lstStyle/>
        <a:p>
          <a:endParaRPr lang="pl-PL"/>
        </a:p>
      </dgm:t>
    </dgm:pt>
    <dgm:pt modelId="{9BA2D5D7-EFA7-494B-B5E4-CBE544AE8764}" type="pres">
      <dgm:prSet presAssocID="{0BF6731D-521C-4654-BDB9-76282009500A}" presName="node" presStyleLbl="node1" presStyleIdx="6" presStyleCnt="7" custScaleX="36715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BF52EB1-4D80-4168-A9AE-6D42FDAD6CA3}" type="presOf" srcId="{FDDAE75A-2E5D-4D07-8D37-B75336BC009D}" destId="{747EA424-6964-4BEA-93A9-7D5985645BC3}" srcOrd="0" destOrd="0" presId="urn:microsoft.com/office/officeart/2005/8/layout/process2"/>
    <dgm:cxn modelId="{943D4CBE-8B5A-4251-9295-5D4540FEAC88}" srcId="{519FDEB8-8CAD-46F5-82D3-84E093249624}" destId="{F4AC1D82-4553-41A2-AD26-8DFB2EE0FB5B}" srcOrd="5" destOrd="0" parTransId="{B7D118B2-E5AB-4526-91A4-957C7D059C5D}" sibTransId="{A0975A04-C263-463B-B4FF-4F135B224046}"/>
    <dgm:cxn modelId="{1D7E0D0D-CC1D-488F-B80C-F039B28E72C3}" type="presOf" srcId="{0BF6731D-521C-4654-BDB9-76282009500A}" destId="{9BA2D5D7-EFA7-494B-B5E4-CBE544AE8764}" srcOrd="0" destOrd="0" presId="urn:microsoft.com/office/officeart/2005/8/layout/process2"/>
    <dgm:cxn modelId="{A8BF8E86-2559-4A8A-BE13-A9796E536504}" type="presOf" srcId="{F076F228-3891-48BB-902A-AAA5299D4BB0}" destId="{8B088B4F-3030-4125-920C-E77FF67AA9CC}" srcOrd="1" destOrd="0" presId="urn:microsoft.com/office/officeart/2005/8/layout/process2"/>
    <dgm:cxn modelId="{0DDD95FD-CFD9-48AD-9179-73FBD8FC441D}" type="presOf" srcId="{C9DAAC4C-A27A-420E-A567-85FABE3DA139}" destId="{4FC1F4C9-1A6E-48D2-8838-FC17B50D51E9}" srcOrd="0" destOrd="0" presId="urn:microsoft.com/office/officeart/2005/8/layout/process2"/>
    <dgm:cxn modelId="{0F585B7E-86CC-41F2-A51B-D081C1DB4EDF}" type="presOf" srcId="{F076F228-3891-48BB-902A-AAA5299D4BB0}" destId="{C59FAC5A-B744-4C56-B72B-9E7BEC679733}" srcOrd="0" destOrd="0" presId="urn:microsoft.com/office/officeart/2005/8/layout/process2"/>
    <dgm:cxn modelId="{A3771209-3304-49A9-8A46-36D03080853B}" type="presOf" srcId="{C887341A-100A-452E-8BEB-D1F18A7B6D23}" destId="{60FA2D28-433C-48EE-957B-E5128E5FB0A8}" srcOrd="0" destOrd="0" presId="urn:microsoft.com/office/officeart/2005/8/layout/process2"/>
    <dgm:cxn modelId="{08B8ED99-EF63-4509-A2D0-DF4A455948C2}" type="presOf" srcId="{F9C697E6-3823-45CD-BE5E-031C110F3B39}" destId="{6780624A-2746-4696-995F-F4A645053A87}" srcOrd="0" destOrd="0" presId="urn:microsoft.com/office/officeart/2005/8/layout/process2"/>
    <dgm:cxn modelId="{4C9A28FB-45C6-4D30-AF5E-5F551104BA9C}" type="presOf" srcId="{50F620C8-A356-44E5-B7AF-FA5C5BF42FEF}" destId="{96F70AE9-6316-4DB0-9D02-4F91BD8C60AD}" srcOrd="0" destOrd="0" presId="urn:microsoft.com/office/officeart/2005/8/layout/process2"/>
    <dgm:cxn modelId="{6825BB22-23B2-42B6-B16E-ACF26643C056}" srcId="{519FDEB8-8CAD-46F5-82D3-84E093249624}" destId="{0BF6731D-521C-4654-BDB9-76282009500A}" srcOrd="6" destOrd="0" parTransId="{08BA2E28-54FA-42CB-8412-F9269CFCFCCB}" sibTransId="{4FD32023-9A25-4F4C-966C-902F016F2C96}"/>
    <dgm:cxn modelId="{D12C391C-1850-47E4-AFA5-696DA6621CA0}" srcId="{519FDEB8-8CAD-46F5-82D3-84E093249624}" destId="{B8FD2597-4039-4E52-B2A5-0039991ECEE7}" srcOrd="3" destOrd="0" parTransId="{DC7DEB9C-BA3E-4022-B638-6811791019B3}" sibTransId="{50F620C8-A356-44E5-B7AF-FA5C5BF42FEF}"/>
    <dgm:cxn modelId="{8201B098-F149-4610-8F49-969B8F9EFB51}" type="presOf" srcId="{650C900C-0E94-4881-B7AC-08760BCE1EEF}" destId="{DB7F01C3-2873-4436-B249-FEA38200451A}" srcOrd="1" destOrd="0" presId="urn:microsoft.com/office/officeart/2005/8/layout/process2"/>
    <dgm:cxn modelId="{597AC4C5-909B-458F-90FC-788927D3A45F}" type="presOf" srcId="{F4AC1D82-4553-41A2-AD26-8DFB2EE0FB5B}" destId="{265DCE34-47D3-4D4B-92E0-867945A179B6}" srcOrd="0" destOrd="0" presId="urn:microsoft.com/office/officeart/2005/8/layout/process2"/>
    <dgm:cxn modelId="{7EAC4655-1375-4E2B-86AC-B385F3A13E3D}" srcId="{519FDEB8-8CAD-46F5-82D3-84E093249624}" destId="{C9DAAC4C-A27A-420E-A567-85FABE3DA139}" srcOrd="0" destOrd="0" parTransId="{0237C1AE-A849-49C7-8539-7692A5CE03AB}" sibTransId="{650C900C-0E94-4881-B7AC-08760BCE1EEF}"/>
    <dgm:cxn modelId="{63B8B631-2746-4793-B3A4-DD6134A9AC39}" type="presOf" srcId="{A0975A04-C263-463B-B4FF-4F135B224046}" destId="{ED8248A8-E80F-4AE4-AF92-30DE89BC8145}" srcOrd="1" destOrd="0" presId="urn:microsoft.com/office/officeart/2005/8/layout/process2"/>
    <dgm:cxn modelId="{3F87D718-4679-41E7-85D4-40E31D0E8DF1}" type="presOf" srcId="{FD836199-B3C9-45FD-A296-C6CA5B9A578B}" destId="{C19A3FE7-9C19-4E55-A37C-3045BB037B57}" srcOrd="0" destOrd="0" presId="urn:microsoft.com/office/officeart/2005/8/layout/process2"/>
    <dgm:cxn modelId="{F72A69E8-A3BE-4A05-845F-D2C4B8EA8C44}" type="presOf" srcId="{FD836199-B3C9-45FD-A296-C6CA5B9A578B}" destId="{AA5C822A-33B1-47A5-870E-09ED493814CF}" srcOrd="1" destOrd="0" presId="urn:microsoft.com/office/officeart/2005/8/layout/process2"/>
    <dgm:cxn modelId="{A0B1D722-6450-46BD-B2D4-AC765D4619D8}" type="presOf" srcId="{B8FD2597-4039-4E52-B2A5-0039991ECEE7}" destId="{3DAB47F9-0F0F-4972-A752-84097140D8AA}" srcOrd="0" destOrd="0" presId="urn:microsoft.com/office/officeart/2005/8/layout/process2"/>
    <dgm:cxn modelId="{4D47FF32-3A90-4E46-8BB9-3E44428999A2}" type="presOf" srcId="{56E12197-F76F-4517-A734-40CD0B0A398E}" destId="{00A221EF-1EA9-4B64-9BB5-70854656B2AC}" srcOrd="0" destOrd="0" presId="urn:microsoft.com/office/officeart/2005/8/layout/process2"/>
    <dgm:cxn modelId="{42A2D7CF-CCD2-4516-9137-6B4AB1B68D78}" srcId="{519FDEB8-8CAD-46F5-82D3-84E093249624}" destId="{FDDAE75A-2E5D-4D07-8D37-B75336BC009D}" srcOrd="2" destOrd="0" parTransId="{BC5073F4-1A2C-4D34-AEA0-1DE2D6D55505}" sibTransId="{F076F228-3891-48BB-902A-AAA5299D4BB0}"/>
    <dgm:cxn modelId="{71CF78AB-5161-4EBD-A530-61F9AE5E80FD}" type="presOf" srcId="{50F620C8-A356-44E5-B7AF-FA5C5BF42FEF}" destId="{03A9F123-0630-4DCF-AC78-6D9BC9FED2F6}" srcOrd="1" destOrd="0" presId="urn:microsoft.com/office/officeart/2005/8/layout/process2"/>
    <dgm:cxn modelId="{944063A4-752E-4C81-A801-CBFF13D20C87}" srcId="{519FDEB8-8CAD-46F5-82D3-84E093249624}" destId="{56E12197-F76F-4517-A734-40CD0B0A398E}" srcOrd="4" destOrd="0" parTransId="{A529EC6D-58E7-4CFA-BF85-1A6894DD10A6}" sibTransId="{F9C697E6-3823-45CD-BE5E-031C110F3B39}"/>
    <dgm:cxn modelId="{51327AA1-F73F-4CF0-A9DE-64105F323635}" type="presOf" srcId="{519FDEB8-8CAD-46F5-82D3-84E093249624}" destId="{0E7ED37A-6383-48E9-B0B9-FB9ED4CBC35F}" srcOrd="0" destOrd="0" presId="urn:microsoft.com/office/officeart/2005/8/layout/process2"/>
    <dgm:cxn modelId="{8629D8A9-EF65-4C93-9092-770E8C097A67}" type="presOf" srcId="{A0975A04-C263-463B-B4FF-4F135B224046}" destId="{19C9CF1D-75F8-4D1C-BF41-13C3CBA8A9E1}" srcOrd="0" destOrd="0" presId="urn:microsoft.com/office/officeart/2005/8/layout/process2"/>
    <dgm:cxn modelId="{CAA09696-A414-4D64-A0CE-67EB9FD0DD12}" type="presOf" srcId="{650C900C-0E94-4881-B7AC-08760BCE1EEF}" destId="{40DFA9C5-A362-4D60-A2F6-8B7556333189}" srcOrd="0" destOrd="0" presId="urn:microsoft.com/office/officeart/2005/8/layout/process2"/>
    <dgm:cxn modelId="{63557C86-8581-4027-B29A-44EDFB68B943}" type="presOf" srcId="{F9C697E6-3823-45CD-BE5E-031C110F3B39}" destId="{486AB1F6-893D-440C-BD4D-3E0AECE3A515}" srcOrd="1" destOrd="0" presId="urn:microsoft.com/office/officeart/2005/8/layout/process2"/>
    <dgm:cxn modelId="{1CBC7C3B-C73A-4030-97D1-87CB9DB22EBC}" srcId="{519FDEB8-8CAD-46F5-82D3-84E093249624}" destId="{C887341A-100A-452E-8BEB-D1F18A7B6D23}" srcOrd="1" destOrd="0" parTransId="{F93540E6-4EDA-45DA-998F-19A9BF9C9804}" sibTransId="{FD836199-B3C9-45FD-A296-C6CA5B9A578B}"/>
    <dgm:cxn modelId="{530B7671-81D4-4944-8949-ABB596B4EB1E}" type="presParOf" srcId="{0E7ED37A-6383-48E9-B0B9-FB9ED4CBC35F}" destId="{4FC1F4C9-1A6E-48D2-8838-FC17B50D51E9}" srcOrd="0" destOrd="0" presId="urn:microsoft.com/office/officeart/2005/8/layout/process2"/>
    <dgm:cxn modelId="{A0156A10-20CF-4453-BF31-EEC043D887D6}" type="presParOf" srcId="{0E7ED37A-6383-48E9-B0B9-FB9ED4CBC35F}" destId="{40DFA9C5-A362-4D60-A2F6-8B7556333189}" srcOrd="1" destOrd="0" presId="urn:microsoft.com/office/officeart/2005/8/layout/process2"/>
    <dgm:cxn modelId="{4AAB3BE8-D8A6-45BC-B5EB-D72B6A57F5AC}" type="presParOf" srcId="{40DFA9C5-A362-4D60-A2F6-8B7556333189}" destId="{DB7F01C3-2873-4436-B249-FEA38200451A}" srcOrd="0" destOrd="0" presId="urn:microsoft.com/office/officeart/2005/8/layout/process2"/>
    <dgm:cxn modelId="{82D7775D-2DED-4A1C-BD95-810EB9D38667}" type="presParOf" srcId="{0E7ED37A-6383-48E9-B0B9-FB9ED4CBC35F}" destId="{60FA2D28-433C-48EE-957B-E5128E5FB0A8}" srcOrd="2" destOrd="0" presId="urn:microsoft.com/office/officeart/2005/8/layout/process2"/>
    <dgm:cxn modelId="{C7A264FA-2C60-4E6B-8524-B4A17C3054F4}" type="presParOf" srcId="{0E7ED37A-6383-48E9-B0B9-FB9ED4CBC35F}" destId="{C19A3FE7-9C19-4E55-A37C-3045BB037B57}" srcOrd="3" destOrd="0" presId="urn:microsoft.com/office/officeart/2005/8/layout/process2"/>
    <dgm:cxn modelId="{75801EE0-7916-419C-9909-B3F6D08EC1EB}" type="presParOf" srcId="{C19A3FE7-9C19-4E55-A37C-3045BB037B57}" destId="{AA5C822A-33B1-47A5-870E-09ED493814CF}" srcOrd="0" destOrd="0" presId="urn:microsoft.com/office/officeart/2005/8/layout/process2"/>
    <dgm:cxn modelId="{17967FD8-B145-4724-96EE-009823904365}" type="presParOf" srcId="{0E7ED37A-6383-48E9-B0B9-FB9ED4CBC35F}" destId="{747EA424-6964-4BEA-93A9-7D5985645BC3}" srcOrd="4" destOrd="0" presId="urn:microsoft.com/office/officeart/2005/8/layout/process2"/>
    <dgm:cxn modelId="{EEF8DE94-1203-43D1-ACFD-82B59B7C7E42}" type="presParOf" srcId="{0E7ED37A-6383-48E9-B0B9-FB9ED4CBC35F}" destId="{C59FAC5A-B744-4C56-B72B-9E7BEC679733}" srcOrd="5" destOrd="0" presId="urn:microsoft.com/office/officeart/2005/8/layout/process2"/>
    <dgm:cxn modelId="{D33B1DA3-7DDD-4D59-8E90-AA7498E4EC3A}" type="presParOf" srcId="{C59FAC5A-B744-4C56-B72B-9E7BEC679733}" destId="{8B088B4F-3030-4125-920C-E77FF67AA9CC}" srcOrd="0" destOrd="0" presId="urn:microsoft.com/office/officeart/2005/8/layout/process2"/>
    <dgm:cxn modelId="{A01F3154-C7DF-4964-A08E-74EFC35949B9}" type="presParOf" srcId="{0E7ED37A-6383-48E9-B0B9-FB9ED4CBC35F}" destId="{3DAB47F9-0F0F-4972-A752-84097140D8AA}" srcOrd="6" destOrd="0" presId="urn:microsoft.com/office/officeart/2005/8/layout/process2"/>
    <dgm:cxn modelId="{E5697275-9F3D-4463-8F93-76305A97EB2D}" type="presParOf" srcId="{0E7ED37A-6383-48E9-B0B9-FB9ED4CBC35F}" destId="{96F70AE9-6316-4DB0-9D02-4F91BD8C60AD}" srcOrd="7" destOrd="0" presId="urn:microsoft.com/office/officeart/2005/8/layout/process2"/>
    <dgm:cxn modelId="{3295C86C-4F0B-451F-8614-625FBE0D8519}" type="presParOf" srcId="{96F70AE9-6316-4DB0-9D02-4F91BD8C60AD}" destId="{03A9F123-0630-4DCF-AC78-6D9BC9FED2F6}" srcOrd="0" destOrd="0" presId="urn:microsoft.com/office/officeart/2005/8/layout/process2"/>
    <dgm:cxn modelId="{552458B7-8B71-48F0-9194-6BB6CF7402A1}" type="presParOf" srcId="{0E7ED37A-6383-48E9-B0B9-FB9ED4CBC35F}" destId="{00A221EF-1EA9-4B64-9BB5-70854656B2AC}" srcOrd="8" destOrd="0" presId="urn:microsoft.com/office/officeart/2005/8/layout/process2"/>
    <dgm:cxn modelId="{F2CC93E8-106A-43EB-8FA3-536ABDB08BE6}" type="presParOf" srcId="{0E7ED37A-6383-48E9-B0B9-FB9ED4CBC35F}" destId="{6780624A-2746-4696-995F-F4A645053A87}" srcOrd="9" destOrd="0" presId="urn:microsoft.com/office/officeart/2005/8/layout/process2"/>
    <dgm:cxn modelId="{A0DDF339-3902-4DE1-BA23-064F2EBB0030}" type="presParOf" srcId="{6780624A-2746-4696-995F-F4A645053A87}" destId="{486AB1F6-893D-440C-BD4D-3E0AECE3A515}" srcOrd="0" destOrd="0" presId="urn:microsoft.com/office/officeart/2005/8/layout/process2"/>
    <dgm:cxn modelId="{2223FD41-F5EA-4D1C-93DD-266F20B47534}" type="presParOf" srcId="{0E7ED37A-6383-48E9-B0B9-FB9ED4CBC35F}" destId="{265DCE34-47D3-4D4B-92E0-867945A179B6}" srcOrd="10" destOrd="0" presId="urn:microsoft.com/office/officeart/2005/8/layout/process2"/>
    <dgm:cxn modelId="{38C60509-EA7F-4B73-8770-650A4E2BD08A}" type="presParOf" srcId="{0E7ED37A-6383-48E9-B0B9-FB9ED4CBC35F}" destId="{19C9CF1D-75F8-4D1C-BF41-13C3CBA8A9E1}" srcOrd="11" destOrd="0" presId="urn:microsoft.com/office/officeart/2005/8/layout/process2"/>
    <dgm:cxn modelId="{68466B0F-617F-46DF-A65F-215E42B6C3E2}" type="presParOf" srcId="{19C9CF1D-75F8-4D1C-BF41-13C3CBA8A9E1}" destId="{ED8248A8-E80F-4AE4-AF92-30DE89BC8145}" srcOrd="0" destOrd="0" presId="urn:microsoft.com/office/officeart/2005/8/layout/process2"/>
    <dgm:cxn modelId="{0660B608-5592-486E-8631-D09D85AF0DB3}" type="presParOf" srcId="{0E7ED37A-6383-48E9-B0B9-FB9ED4CBC35F}" destId="{9BA2D5D7-EFA7-494B-B5E4-CBE544AE8764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FA7481-672D-43AA-B6EE-6168C13958B5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62CE442F-F50C-43B1-852C-2B5B37667BB5}">
      <dgm:prSet phldrT="[Tekst]"/>
      <dgm:spPr/>
      <dgm:t>
        <a:bodyPr/>
        <a:lstStyle/>
        <a:p>
          <a:r>
            <a:rPr lang="pl-PL" dirty="0" smtClean="0"/>
            <a:t>wewnętrzny</a:t>
          </a:r>
          <a:endParaRPr lang="pl-PL" dirty="0"/>
        </a:p>
      </dgm:t>
    </dgm:pt>
    <dgm:pt modelId="{B60CC8A1-3F66-44C0-99B6-8ACF490FD965}" type="parTrans" cxnId="{CC8B0E6F-2610-4F34-AD08-D842E12F2ECC}">
      <dgm:prSet/>
      <dgm:spPr/>
      <dgm:t>
        <a:bodyPr/>
        <a:lstStyle/>
        <a:p>
          <a:endParaRPr lang="pl-PL"/>
        </a:p>
      </dgm:t>
    </dgm:pt>
    <dgm:pt modelId="{4DE8D659-EF36-4ACB-AC28-3608D9CE09CC}" type="sibTrans" cxnId="{CC8B0E6F-2610-4F34-AD08-D842E12F2ECC}">
      <dgm:prSet/>
      <dgm:spPr/>
      <dgm:t>
        <a:bodyPr/>
        <a:lstStyle/>
        <a:p>
          <a:endParaRPr lang="pl-PL"/>
        </a:p>
      </dgm:t>
    </dgm:pt>
    <dgm:pt modelId="{54332F39-F578-4FF7-93D4-E2361AA5C101}">
      <dgm:prSet phldrT="[Tekst]"/>
      <dgm:spPr/>
      <dgm:t>
        <a:bodyPr/>
        <a:lstStyle/>
        <a:p>
          <a:r>
            <a:rPr lang="pl-PL" dirty="0" smtClean="0"/>
            <a:t>zewnętrzny –instytucjonalny</a:t>
          </a:r>
          <a:endParaRPr lang="pl-PL" dirty="0"/>
        </a:p>
      </dgm:t>
    </dgm:pt>
    <dgm:pt modelId="{B9F67ABE-D28F-403A-810F-A7A6B3999C93}" type="parTrans" cxnId="{4F079E18-2416-429F-A96D-ED80A234DC55}">
      <dgm:prSet/>
      <dgm:spPr/>
      <dgm:t>
        <a:bodyPr/>
        <a:lstStyle/>
        <a:p>
          <a:endParaRPr lang="pl-PL"/>
        </a:p>
      </dgm:t>
    </dgm:pt>
    <dgm:pt modelId="{1DCE5CEE-F338-46B0-B385-671DAE2FF2D9}" type="sibTrans" cxnId="{4F079E18-2416-429F-A96D-ED80A234DC55}">
      <dgm:prSet/>
      <dgm:spPr/>
      <dgm:t>
        <a:bodyPr/>
        <a:lstStyle/>
        <a:p>
          <a:endParaRPr lang="pl-PL"/>
        </a:p>
      </dgm:t>
    </dgm:pt>
    <dgm:pt modelId="{172EE68A-EAAC-4AC7-9541-6928297F1B52}">
      <dgm:prSet phldrT="[Tekst]"/>
      <dgm:spPr/>
      <dgm:t>
        <a:bodyPr/>
        <a:lstStyle/>
        <a:p>
          <a:r>
            <a:rPr lang="pl-PL" dirty="0" smtClean="0"/>
            <a:t>zewnętrzny</a:t>
          </a:r>
          <a:endParaRPr lang="pl-PL" dirty="0"/>
        </a:p>
      </dgm:t>
    </dgm:pt>
    <dgm:pt modelId="{79CE57C7-C2B4-4719-821D-25B6191D5FBA}" type="parTrans" cxnId="{AC855985-52CD-4B18-A260-10B4582E4B96}">
      <dgm:prSet/>
      <dgm:spPr/>
      <dgm:t>
        <a:bodyPr/>
        <a:lstStyle/>
        <a:p>
          <a:endParaRPr lang="pl-PL"/>
        </a:p>
      </dgm:t>
    </dgm:pt>
    <dgm:pt modelId="{85C6F5AC-1CEA-4BA6-9D65-99D728F973E0}" type="sibTrans" cxnId="{AC855985-52CD-4B18-A260-10B4582E4B96}">
      <dgm:prSet/>
      <dgm:spPr/>
      <dgm:t>
        <a:bodyPr/>
        <a:lstStyle/>
        <a:p>
          <a:endParaRPr lang="pl-PL"/>
        </a:p>
      </dgm:t>
    </dgm:pt>
    <dgm:pt modelId="{FBAAF5C4-E825-43BB-BD4E-0FBE9CD19166}" type="pres">
      <dgm:prSet presAssocID="{4CFA7481-672D-43AA-B6EE-6168C13958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8AE7B72-C980-4013-B428-46939A34F461}" type="pres">
      <dgm:prSet presAssocID="{4CFA7481-672D-43AA-B6EE-6168C13958B5}" presName="cycle" presStyleCnt="0"/>
      <dgm:spPr/>
    </dgm:pt>
    <dgm:pt modelId="{96D205B6-728B-46E2-9253-12A9E136B8B4}" type="pres">
      <dgm:prSet presAssocID="{62CE442F-F50C-43B1-852C-2B5B37667BB5}" presName="nodeFirstNode" presStyleLbl="node1" presStyleIdx="0" presStyleCnt="3" custRadScaleRad="11566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81FDE8-8B2B-40DB-9DC3-92CA6FEC39AE}" type="pres">
      <dgm:prSet presAssocID="{4DE8D659-EF36-4ACB-AC28-3608D9CE09CC}" presName="sibTransFirstNode" presStyleLbl="bgShp" presStyleIdx="0" presStyleCnt="1"/>
      <dgm:spPr/>
      <dgm:t>
        <a:bodyPr/>
        <a:lstStyle/>
        <a:p>
          <a:endParaRPr lang="pl-PL"/>
        </a:p>
      </dgm:t>
    </dgm:pt>
    <dgm:pt modelId="{69A97C5F-DA96-4E04-ACD2-48EE67E91578}" type="pres">
      <dgm:prSet presAssocID="{54332F39-F578-4FF7-93D4-E2361AA5C101}" presName="nodeFollowingNode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EF1138-DEE1-4FDC-BF57-F4D6FEFD60B2}" type="pres">
      <dgm:prSet presAssocID="{172EE68A-EAAC-4AC7-9541-6928297F1B52}" presName="nodeFollowingNodes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F079E18-2416-429F-A96D-ED80A234DC55}" srcId="{4CFA7481-672D-43AA-B6EE-6168C13958B5}" destId="{54332F39-F578-4FF7-93D4-E2361AA5C101}" srcOrd="1" destOrd="0" parTransId="{B9F67ABE-D28F-403A-810F-A7A6B3999C93}" sibTransId="{1DCE5CEE-F338-46B0-B385-671DAE2FF2D9}"/>
    <dgm:cxn modelId="{6B68F22A-CF55-4A34-9844-F0320C9754BB}" type="presOf" srcId="{62CE442F-F50C-43B1-852C-2B5B37667BB5}" destId="{96D205B6-728B-46E2-9253-12A9E136B8B4}" srcOrd="0" destOrd="0" presId="urn:microsoft.com/office/officeart/2005/8/layout/cycle3"/>
    <dgm:cxn modelId="{73087F8F-1301-4B68-990F-0DE8F1628C80}" type="presOf" srcId="{172EE68A-EAAC-4AC7-9541-6928297F1B52}" destId="{D8EF1138-DEE1-4FDC-BF57-F4D6FEFD60B2}" srcOrd="0" destOrd="0" presId="urn:microsoft.com/office/officeart/2005/8/layout/cycle3"/>
    <dgm:cxn modelId="{FD203A7A-4651-4ED5-8E93-3891B4A72D57}" type="presOf" srcId="{4DE8D659-EF36-4ACB-AC28-3608D9CE09CC}" destId="{6381FDE8-8B2B-40DB-9DC3-92CA6FEC39AE}" srcOrd="0" destOrd="0" presId="urn:microsoft.com/office/officeart/2005/8/layout/cycle3"/>
    <dgm:cxn modelId="{816DE34C-198C-439E-AEEF-E437B77861DB}" type="presOf" srcId="{54332F39-F578-4FF7-93D4-E2361AA5C101}" destId="{69A97C5F-DA96-4E04-ACD2-48EE67E91578}" srcOrd="0" destOrd="0" presId="urn:microsoft.com/office/officeart/2005/8/layout/cycle3"/>
    <dgm:cxn modelId="{AC855985-52CD-4B18-A260-10B4582E4B96}" srcId="{4CFA7481-672D-43AA-B6EE-6168C13958B5}" destId="{172EE68A-EAAC-4AC7-9541-6928297F1B52}" srcOrd="2" destOrd="0" parTransId="{79CE57C7-C2B4-4719-821D-25B6191D5FBA}" sibTransId="{85C6F5AC-1CEA-4BA6-9D65-99D728F973E0}"/>
    <dgm:cxn modelId="{5C54E47D-37B0-4E85-A9AA-8AEC7CE06F4F}" type="presOf" srcId="{4CFA7481-672D-43AA-B6EE-6168C13958B5}" destId="{FBAAF5C4-E825-43BB-BD4E-0FBE9CD19166}" srcOrd="0" destOrd="0" presId="urn:microsoft.com/office/officeart/2005/8/layout/cycle3"/>
    <dgm:cxn modelId="{CC8B0E6F-2610-4F34-AD08-D842E12F2ECC}" srcId="{4CFA7481-672D-43AA-B6EE-6168C13958B5}" destId="{62CE442F-F50C-43B1-852C-2B5B37667BB5}" srcOrd="0" destOrd="0" parTransId="{B60CC8A1-3F66-44C0-99B6-8ACF490FD965}" sibTransId="{4DE8D659-EF36-4ACB-AC28-3608D9CE09CC}"/>
    <dgm:cxn modelId="{7EB31FC0-A34E-48B4-BDAC-A0804DE41A43}" type="presParOf" srcId="{FBAAF5C4-E825-43BB-BD4E-0FBE9CD19166}" destId="{88AE7B72-C980-4013-B428-46939A34F461}" srcOrd="0" destOrd="0" presId="urn:microsoft.com/office/officeart/2005/8/layout/cycle3"/>
    <dgm:cxn modelId="{A55AB403-92C8-4860-933E-2A8C4FCE9460}" type="presParOf" srcId="{88AE7B72-C980-4013-B428-46939A34F461}" destId="{96D205B6-728B-46E2-9253-12A9E136B8B4}" srcOrd="0" destOrd="0" presId="urn:microsoft.com/office/officeart/2005/8/layout/cycle3"/>
    <dgm:cxn modelId="{494D318D-2696-44D2-8AC1-DDA08CEB6634}" type="presParOf" srcId="{88AE7B72-C980-4013-B428-46939A34F461}" destId="{6381FDE8-8B2B-40DB-9DC3-92CA6FEC39AE}" srcOrd="1" destOrd="0" presId="urn:microsoft.com/office/officeart/2005/8/layout/cycle3"/>
    <dgm:cxn modelId="{193F8404-1D27-4AFB-A89F-B0C14A2E4EEC}" type="presParOf" srcId="{88AE7B72-C980-4013-B428-46939A34F461}" destId="{69A97C5F-DA96-4E04-ACD2-48EE67E91578}" srcOrd="2" destOrd="0" presId="urn:microsoft.com/office/officeart/2005/8/layout/cycle3"/>
    <dgm:cxn modelId="{B99A2C16-9B99-4C58-AC8C-E0956D8ADAF6}" type="presParOf" srcId="{88AE7B72-C980-4013-B428-46939A34F461}" destId="{D8EF1138-DEE1-4FDC-BF57-F4D6FEFD60B2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DD939C-15DD-4D0D-96A2-2D660C826219}" type="doc">
      <dgm:prSet loTypeId="urn:microsoft.com/office/officeart/2005/8/layout/radial4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9EC96DA-A15D-438D-A90F-47701B284F78}">
      <dgm:prSet phldrT="[Tekst]"/>
      <dgm:spPr>
        <a:solidFill>
          <a:schemeClr val="accent6"/>
        </a:solidFill>
      </dgm:spPr>
      <dgm:t>
        <a:bodyPr/>
        <a:lstStyle/>
        <a:p>
          <a:pPr algn="ctr"/>
          <a:r>
            <a:rPr lang="pl-PL" dirty="0" smtClean="0"/>
            <a:t>Strategia ZIT LOF</a:t>
          </a:r>
          <a:endParaRPr lang="pl-PL" dirty="0"/>
        </a:p>
      </dgm:t>
    </dgm:pt>
    <dgm:pt modelId="{381389BB-2A13-4D80-B144-F216DC44BFAF}" type="parTrans" cxnId="{3423347C-C20A-48FE-AB40-C9C966CA2460}">
      <dgm:prSet/>
      <dgm:spPr/>
      <dgm:t>
        <a:bodyPr/>
        <a:lstStyle/>
        <a:p>
          <a:pPr algn="ctr"/>
          <a:endParaRPr lang="pl-PL"/>
        </a:p>
      </dgm:t>
    </dgm:pt>
    <dgm:pt modelId="{A4A3055D-BB23-45FF-A372-6EB3C7DCB48C}" type="sibTrans" cxnId="{3423347C-C20A-48FE-AB40-C9C966CA2460}">
      <dgm:prSet/>
      <dgm:spPr/>
      <dgm:t>
        <a:bodyPr/>
        <a:lstStyle/>
        <a:p>
          <a:pPr algn="ctr"/>
          <a:endParaRPr lang="pl-PL"/>
        </a:p>
      </dgm:t>
    </dgm:pt>
    <dgm:pt modelId="{1C44A178-55A6-402C-8E2B-C413F68701A7}">
      <dgm:prSet phldrT="[Tekst]"/>
      <dgm:spPr/>
      <dgm:t>
        <a:bodyPr/>
        <a:lstStyle/>
        <a:p>
          <a:pPr algn="ctr"/>
          <a:r>
            <a:rPr lang="pl-PL" dirty="0" smtClean="0"/>
            <a:t>Dokumenty UE </a:t>
          </a:r>
          <a:endParaRPr lang="pl-PL" dirty="0"/>
        </a:p>
      </dgm:t>
    </dgm:pt>
    <dgm:pt modelId="{82F00E09-A513-4177-910E-9DEA853586E8}" type="parTrans" cxnId="{FBFB87AF-370F-45A9-B8CC-7EB1DEAA4C10}">
      <dgm:prSet/>
      <dgm:spPr/>
      <dgm:t>
        <a:bodyPr/>
        <a:lstStyle/>
        <a:p>
          <a:pPr algn="ctr"/>
          <a:endParaRPr lang="pl-PL"/>
        </a:p>
      </dgm:t>
    </dgm:pt>
    <dgm:pt modelId="{4A24B3A1-1A44-4C8A-AF83-6FF6CE15361D}" type="sibTrans" cxnId="{FBFB87AF-370F-45A9-B8CC-7EB1DEAA4C10}">
      <dgm:prSet/>
      <dgm:spPr/>
      <dgm:t>
        <a:bodyPr/>
        <a:lstStyle/>
        <a:p>
          <a:pPr algn="ctr"/>
          <a:endParaRPr lang="pl-PL"/>
        </a:p>
      </dgm:t>
    </dgm:pt>
    <dgm:pt modelId="{87916FCD-D6A8-464F-AF24-F8B7AC1004DC}">
      <dgm:prSet phldrT="[Tekst]"/>
      <dgm:spPr/>
      <dgm:t>
        <a:bodyPr/>
        <a:lstStyle/>
        <a:p>
          <a:pPr algn="ctr"/>
          <a:r>
            <a:rPr lang="pl-PL" dirty="0" smtClean="0"/>
            <a:t>Dokumenty krajowe</a:t>
          </a:r>
          <a:endParaRPr lang="pl-PL" dirty="0"/>
        </a:p>
      </dgm:t>
    </dgm:pt>
    <dgm:pt modelId="{4A4CE033-AF4D-4627-B712-3C2DC320697E}" type="parTrans" cxnId="{7832A31C-6234-4AFB-8370-4370B766DDB7}">
      <dgm:prSet/>
      <dgm:spPr/>
      <dgm:t>
        <a:bodyPr/>
        <a:lstStyle/>
        <a:p>
          <a:pPr algn="ctr"/>
          <a:endParaRPr lang="pl-PL"/>
        </a:p>
      </dgm:t>
    </dgm:pt>
    <dgm:pt modelId="{A30CCFB6-9160-41A2-84D7-EBF6705FF029}" type="sibTrans" cxnId="{7832A31C-6234-4AFB-8370-4370B766DDB7}">
      <dgm:prSet/>
      <dgm:spPr/>
      <dgm:t>
        <a:bodyPr/>
        <a:lstStyle/>
        <a:p>
          <a:pPr algn="ctr"/>
          <a:endParaRPr lang="pl-PL"/>
        </a:p>
      </dgm:t>
    </dgm:pt>
    <dgm:pt modelId="{A800DACD-C1A0-4078-B0CA-BBBD3D35000C}">
      <dgm:prSet phldrT="[Tekst]"/>
      <dgm:spPr/>
      <dgm:t>
        <a:bodyPr/>
        <a:lstStyle/>
        <a:p>
          <a:pPr algn="ctr"/>
          <a:r>
            <a:rPr lang="pl-PL" dirty="0" smtClean="0"/>
            <a:t>Dokumenty regionalne</a:t>
          </a:r>
          <a:endParaRPr lang="pl-PL" dirty="0"/>
        </a:p>
      </dgm:t>
    </dgm:pt>
    <dgm:pt modelId="{E6652A4B-153D-453A-B109-10C2DF44723D}" type="parTrans" cxnId="{CE57DF4E-F0B0-4D77-97F2-54FE8F2628A1}">
      <dgm:prSet/>
      <dgm:spPr/>
      <dgm:t>
        <a:bodyPr/>
        <a:lstStyle/>
        <a:p>
          <a:pPr algn="ctr"/>
          <a:endParaRPr lang="pl-PL"/>
        </a:p>
      </dgm:t>
    </dgm:pt>
    <dgm:pt modelId="{FEBA8CB2-5243-490B-A3A6-858CE7FE16AF}" type="sibTrans" cxnId="{CE57DF4E-F0B0-4D77-97F2-54FE8F2628A1}">
      <dgm:prSet/>
      <dgm:spPr/>
      <dgm:t>
        <a:bodyPr/>
        <a:lstStyle/>
        <a:p>
          <a:pPr algn="ctr"/>
          <a:endParaRPr lang="pl-PL"/>
        </a:p>
      </dgm:t>
    </dgm:pt>
    <dgm:pt modelId="{7C09C037-8D01-43D4-B23D-6E075CAFDCE3}">
      <dgm:prSet/>
      <dgm:spPr/>
      <dgm:t>
        <a:bodyPr/>
        <a:lstStyle/>
        <a:p>
          <a:pPr algn="ctr"/>
          <a:r>
            <a:rPr lang="pl-PL" dirty="0" smtClean="0"/>
            <a:t>Dokumenty lokalne</a:t>
          </a:r>
          <a:endParaRPr lang="pl-PL" dirty="0"/>
        </a:p>
      </dgm:t>
    </dgm:pt>
    <dgm:pt modelId="{90C733B9-1E3B-4A5E-B7A0-BAFE75D5B187}" type="parTrans" cxnId="{FC87AB90-E243-4AEA-A749-E9CCDDC89C38}">
      <dgm:prSet/>
      <dgm:spPr/>
      <dgm:t>
        <a:bodyPr/>
        <a:lstStyle/>
        <a:p>
          <a:pPr algn="ctr"/>
          <a:endParaRPr lang="pl-PL"/>
        </a:p>
      </dgm:t>
    </dgm:pt>
    <dgm:pt modelId="{05DC15F7-97F4-4BEF-90BC-53A36EA3D207}" type="sibTrans" cxnId="{FC87AB90-E243-4AEA-A749-E9CCDDC89C38}">
      <dgm:prSet/>
      <dgm:spPr/>
      <dgm:t>
        <a:bodyPr/>
        <a:lstStyle/>
        <a:p>
          <a:pPr algn="ctr"/>
          <a:endParaRPr lang="pl-PL"/>
        </a:p>
      </dgm:t>
    </dgm:pt>
    <dgm:pt modelId="{FF04F645-D6D8-40FF-9E9B-07DB821F4B2B}" type="pres">
      <dgm:prSet presAssocID="{E3DD939C-15DD-4D0D-96A2-2D660C82621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623980C-7A18-454F-A644-6915C9E03E26}" type="pres">
      <dgm:prSet presAssocID="{99EC96DA-A15D-438D-A90F-47701B284F78}" presName="centerShape" presStyleLbl="node0" presStyleIdx="0" presStyleCnt="1"/>
      <dgm:spPr/>
      <dgm:t>
        <a:bodyPr/>
        <a:lstStyle/>
        <a:p>
          <a:endParaRPr lang="pl-PL"/>
        </a:p>
      </dgm:t>
    </dgm:pt>
    <dgm:pt modelId="{C76F6EDC-8A5D-48AB-834C-EF1CE754EFCB}" type="pres">
      <dgm:prSet presAssocID="{82F00E09-A513-4177-910E-9DEA853586E8}" presName="parTrans" presStyleLbl="bgSibTrans2D1" presStyleIdx="0" presStyleCnt="4"/>
      <dgm:spPr/>
      <dgm:t>
        <a:bodyPr/>
        <a:lstStyle/>
        <a:p>
          <a:endParaRPr lang="pl-PL"/>
        </a:p>
      </dgm:t>
    </dgm:pt>
    <dgm:pt modelId="{FAF6BAB7-3EEE-43A6-9ED0-B3E81535355B}" type="pres">
      <dgm:prSet presAssocID="{1C44A178-55A6-402C-8E2B-C413F68701A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750E4A-3398-4728-A40A-F69F1A377422}" type="pres">
      <dgm:prSet presAssocID="{4A4CE033-AF4D-4627-B712-3C2DC320697E}" presName="parTrans" presStyleLbl="bgSibTrans2D1" presStyleIdx="1" presStyleCnt="4"/>
      <dgm:spPr/>
      <dgm:t>
        <a:bodyPr/>
        <a:lstStyle/>
        <a:p>
          <a:endParaRPr lang="pl-PL"/>
        </a:p>
      </dgm:t>
    </dgm:pt>
    <dgm:pt modelId="{6C72684D-A0C2-49E6-94E6-71BDB7350547}" type="pres">
      <dgm:prSet presAssocID="{87916FCD-D6A8-464F-AF24-F8B7AC1004D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16B17D-A96E-4A77-AA52-DE9EE3D8367A}" type="pres">
      <dgm:prSet presAssocID="{E6652A4B-153D-453A-B109-10C2DF44723D}" presName="parTrans" presStyleLbl="bgSibTrans2D1" presStyleIdx="2" presStyleCnt="4"/>
      <dgm:spPr/>
      <dgm:t>
        <a:bodyPr/>
        <a:lstStyle/>
        <a:p>
          <a:endParaRPr lang="pl-PL"/>
        </a:p>
      </dgm:t>
    </dgm:pt>
    <dgm:pt modelId="{899366B4-EF91-4712-898B-124C46D1E851}" type="pres">
      <dgm:prSet presAssocID="{A800DACD-C1A0-4078-B0CA-BBBD3D35000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57F7C4-D6FD-44D9-9094-5918395199E4}" type="pres">
      <dgm:prSet presAssocID="{90C733B9-1E3B-4A5E-B7A0-BAFE75D5B187}" presName="parTrans" presStyleLbl="bgSibTrans2D1" presStyleIdx="3" presStyleCnt="4"/>
      <dgm:spPr/>
      <dgm:t>
        <a:bodyPr/>
        <a:lstStyle/>
        <a:p>
          <a:endParaRPr lang="pl-PL"/>
        </a:p>
      </dgm:t>
    </dgm:pt>
    <dgm:pt modelId="{4690F703-821C-414A-BE11-3604FED8633A}" type="pres">
      <dgm:prSet presAssocID="{7C09C037-8D01-43D4-B23D-6E075CAFDCE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423347C-C20A-48FE-AB40-C9C966CA2460}" srcId="{E3DD939C-15DD-4D0D-96A2-2D660C826219}" destId="{99EC96DA-A15D-438D-A90F-47701B284F78}" srcOrd="0" destOrd="0" parTransId="{381389BB-2A13-4D80-B144-F216DC44BFAF}" sibTransId="{A4A3055D-BB23-45FF-A372-6EB3C7DCB48C}"/>
    <dgm:cxn modelId="{FC87AB90-E243-4AEA-A749-E9CCDDC89C38}" srcId="{99EC96DA-A15D-438D-A90F-47701B284F78}" destId="{7C09C037-8D01-43D4-B23D-6E075CAFDCE3}" srcOrd="3" destOrd="0" parTransId="{90C733B9-1E3B-4A5E-B7A0-BAFE75D5B187}" sibTransId="{05DC15F7-97F4-4BEF-90BC-53A36EA3D207}"/>
    <dgm:cxn modelId="{F8E30DF9-A945-4C44-B94C-7DA77E279351}" type="presOf" srcId="{E6652A4B-153D-453A-B109-10C2DF44723D}" destId="{1C16B17D-A96E-4A77-AA52-DE9EE3D8367A}" srcOrd="0" destOrd="0" presId="urn:microsoft.com/office/officeart/2005/8/layout/radial4"/>
    <dgm:cxn modelId="{3C3F00C0-FB9B-454E-B893-29EF062AD05C}" type="presOf" srcId="{A800DACD-C1A0-4078-B0CA-BBBD3D35000C}" destId="{899366B4-EF91-4712-898B-124C46D1E851}" srcOrd="0" destOrd="0" presId="urn:microsoft.com/office/officeart/2005/8/layout/radial4"/>
    <dgm:cxn modelId="{CE57DF4E-F0B0-4D77-97F2-54FE8F2628A1}" srcId="{99EC96DA-A15D-438D-A90F-47701B284F78}" destId="{A800DACD-C1A0-4078-B0CA-BBBD3D35000C}" srcOrd="2" destOrd="0" parTransId="{E6652A4B-153D-453A-B109-10C2DF44723D}" sibTransId="{FEBA8CB2-5243-490B-A3A6-858CE7FE16AF}"/>
    <dgm:cxn modelId="{FEEA89DB-9E3F-424B-978D-18C72992C637}" type="presOf" srcId="{4A4CE033-AF4D-4627-B712-3C2DC320697E}" destId="{34750E4A-3398-4728-A40A-F69F1A377422}" srcOrd="0" destOrd="0" presId="urn:microsoft.com/office/officeart/2005/8/layout/radial4"/>
    <dgm:cxn modelId="{7832A31C-6234-4AFB-8370-4370B766DDB7}" srcId="{99EC96DA-A15D-438D-A90F-47701B284F78}" destId="{87916FCD-D6A8-464F-AF24-F8B7AC1004DC}" srcOrd="1" destOrd="0" parTransId="{4A4CE033-AF4D-4627-B712-3C2DC320697E}" sibTransId="{A30CCFB6-9160-41A2-84D7-EBF6705FF029}"/>
    <dgm:cxn modelId="{B1FFC8A9-C5B2-49AC-A245-13918F670BAF}" type="presOf" srcId="{82F00E09-A513-4177-910E-9DEA853586E8}" destId="{C76F6EDC-8A5D-48AB-834C-EF1CE754EFCB}" srcOrd="0" destOrd="0" presId="urn:microsoft.com/office/officeart/2005/8/layout/radial4"/>
    <dgm:cxn modelId="{FBFB87AF-370F-45A9-B8CC-7EB1DEAA4C10}" srcId="{99EC96DA-A15D-438D-A90F-47701B284F78}" destId="{1C44A178-55A6-402C-8E2B-C413F68701A7}" srcOrd="0" destOrd="0" parTransId="{82F00E09-A513-4177-910E-9DEA853586E8}" sibTransId="{4A24B3A1-1A44-4C8A-AF83-6FF6CE15361D}"/>
    <dgm:cxn modelId="{1446C0CA-BF63-419C-BD27-9CEAD51B093E}" type="presOf" srcId="{1C44A178-55A6-402C-8E2B-C413F68701A7}" destId="{FAF6BAB7-3EEE-43A6-9ED0-B3E81535355B}" srcOrd="0" destOrd="0" presId="urn:microsoft.com/office/officeart/2005/8/layout/radial4"/>
    <dgm:cxn modelId="{DE973C71-545A-4950-B398-80C0CDB806A9}" type="presOf" srcId="{7C09C037-8D01-43D4-B23D-6E075CAFDCE3}" destId="{4690F703-821C-414A-BE11-3604FED8633A}" srcOrd="0" destOrd="0" presId="urn:microsoft.com/office/officeart/2005/8/layout/radial4"/>
    <dgm:cxn modelId="{EA9DE35C-DD53-4E31-A229-110601693FAC}" type="presOf" srcId="{E3DD939C-15DD-4D0D-96A2-2D660C826219}" destId="{FF04F645-D6D8-40FF-9E9B-07DB821F4B2B}" srcOrd="0" destOrd="0" presId="urn:microsoft.com/office/officeart/2005/8/layout/radial4"/>
    <dgm:cxn modelId="{D9C716C5-D948-49C5-82DB-9593F72C4C42}" type="presOf" srcId="{90C733B9-1E3B-4A5E-B7A0-BAFE75D5B187}" destId="{1457F7C4-D6FD-44D9-9094-5918395199E4}" srcOrd="0" destOrd="0" presId="urn:microsoft.com/office/officeart/2005/8/layout/radial4"/>
    <dgm:cxn modelId="{E1D9F855-ECD7-4AB7-AFA5-318CCE784CCB}" type="presOf" srcId="{87916FCD-D6A8-464F-AF24-F8B7AC1004DC}" destId="{6C72684D-A0C2-49E6-94E6-71BDB7350547}" srcOrd="0" destOrd="0" presId="urn:microsoft.com/office/officeart/2005/8/layout/radial4"/>
    <dgm:cxn modelId="{6A2225DC-3B69-4C0D-BBFF-6A4F2204C788}" type="presOf" srcId="{99EC96DA-A15D-438D-A90F-47701B284F78}" destId="{8623980C-7A18-454F-A644-6915C9E03E26}" srcOrd="0" destOrd="0" presId="urn:microsoft.com/office/officeart/2005/8/layout/radial4"/>
    <dgm:cxn modelId="{F2792804-241A-41D8-88B9-8C225CB7A8D2}" type="presParOf" srcId="{FF04F645-D6D8-40FF-9E9B-07DB821F4B2B}" destId="{8623980C-7A18-454F-A644-6915C9E03E26}" srcOrd="0" destOrd="0" presId="urn:microsoft.com/office/officeart/2005/8/layout/radial4"/>
    <dgm:cxn modelId="{8B362464-4FF8-41B4-AA04-248F7B845883}" type="presParOf" srcId="{FF04F645-D6D8-40FF-9E9B-07DB821F4B2B}" destId="{C76F6EDC-8A5D-48AB-834C-EF1CE754EFCB}" srcOrd="1" destOrd="0" presId="urn:microsoft.com/office/officeart/2005/8/layout/radial4"/>
    <dgm:cxn modelId="{0C493702-3CA6-45FF-BEB6-DB9536AFA22E}" type="presParOf" srcId="{FF04F645-D6D8-40FF-9E9B-07DB821F4B2B}" destId="{FAF6BAB7-3EEE-43A6-9ED0-B3E81535355B}" srcOrd="2" destOrd="0" presId="urn:microsoft.com/office/officeart/2005/8/layout/radial4"/>
    <dgm:cxn modelId="{7EF0283B-ACCF-42F7-8D45-4844A24BED1B}" type="presParOf" srcId="{FF04F645-D6D8-40FF-9E9B-07DB821F4B2B}" destId="{34750E4A-3398-4728-A40A-F69F1A377422}" srcOrd="3" destOrd="0" presId="urn:microsoft.com/office/officeart/2005/8/layout/radial4"/>
    <dgm:cxn modelId="{97983F73-AC3B-43F6-B69C-408BC3116B97}" type="presParOf" srcId="{FF04F645-D6D8-40FF-9E9B-07DB821F4B2B}" destId="{6C72684D-A0C2-49E6-94E6-71BDB7350547}" srcOrd="4" destOrd="0" presId="urn:microsoft.com/office/officeart/2005/8/layout/radial4"/>
    <dgm:cxn modelId="{A0E4F5B1-C0DB-469A-8B38-2F776BC41EA6}" type="presParOf" srcId="{FF04F645-D6D8-40FF-9E9B-07DB821F4B2B}" destId="{1C16B17D-A96E-4A77-AA52-DE9EE3D8367A}" srcOrd="5" destOrd="0" presId="urn:microsoft.com/office/officeart/2005/8/layout/radial4"/>
    <dgm:cxn modelId="{7F0E783B-BA7D-4DF5-9BB2-D26A1826A96E}" type="presParOf" srcId="{FF04F645-D6D8-40FF-9E9B-07DB821F4B2B}" destId="{899366B4-EF91-4712-898B-124C46D1E851}" srcOrd="6" destOrd="0" presId="urn:microsoft.com/office/officeart/2005/8/layout/radial4"/>
    <dgm:cxn modelId="{A90B6E66-B13C-4FE0-B4B6-A4846A6E52BC}" type="presParOf" srcId="{FF04F645-D6D8-40FF-9E9B-07DB821F4B2B}" destId="{1457F7C4-D6FD-44D9-9094-5918395199E4}" srcOrd="7" destOrd="0" presId="urn:microsoft.com/office/officeart/2005/8/layout/radial4"/>
    <dgm:cxn modelId="{901A9BBA-5CDF-46DF-8A73-59E71E3F5CCA}" type="presParOf" srcId="{FF04F645-D6D8-40FF-9E9B-07DB821F4B2B}" destId="{4690F703-821C-414A-BE11-3604FED8633A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5DE8A6-5778-4B5A-882D-C355401C127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761273C-DC7F-46B1-BDFC-26A34D8FA644}">
      <dgm:prSet phldrT="[Tekst]" custT="1"/>
      <dgm:spPr>
        <a:solidFill>
          <a:srgbClr val="C00000">
            <a:alpha val="50000"/>
          </a:srgbClr>
        </a:solidFill>
      </dgm:spPr>
      <dgm:t>
        <a:bodyPr/>
        <a:lstStyle/>
        <a:p>
          <a:pPr algn="ctr"/>
          <a:r>
            <a:rPr lang="pl-PL" sz="1350" b="1" i="1" dirty="0" smtClean="0">
              <a:latin typeface="Arial" panose="020B0604020202020204" pitchFamily="34" charset="0"/>
              <a:cs typeface="Arial" panose="020B0604020202020204" pitchFamily="34" charset="0"/>
            </a:rPr>
            <a:t>WIZJA LOF</a:t>
          </a:r>
        </a:p>
        <a:p>
          <a:pPr algn="ctr"/>
          <a:r>
            <a:rPr lang="pl-PL" sz="1350" i="1" dirty="0" smtClean="0">
              <a:latin typeface="Arial" panose="020B0604020202020204" pitchFamily="34" charset="0"/>
              <a:cs typeface="Arial" panose="020B0604020202020204" pitchFamily="34" charset="0"/>
            </a:rPr>
            <a:t>Lubelski Obszar Funkcjonalny rozwija się w sposób kompleksowy, zrównoważony </a:t>
          </a:r>
          <a:br>
            <a:rPr lang="pl-PL" sz="1350" i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350" i="1" dirty="0" smtClean="0">
              <a:latin typeface="Arial" panose="020B0604020202020204" pitchFamily="34" charset="0"/>
              <a:cs typeface="Arial" panose="020B0604020202020204" pitchFamily="34" charset="0"/>
            </a:rPr>
            <a:t>i harmonijny,</a:t>
          </a:r>
          <a:br>
            <a:rPr lang="pl-PL" sz="1350" i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350" i="1" dirty="0" smtClean="0">
              <a:latin typeface="Arial" panose="020B0604020202020204" pitchFamily="34" charset="0"/>
              <a:cs typeface="Arial" panose="020B0604020202020204" pitchFamily="34" charset="0"/>
            </a:rPr>
            <a:t>a przede wszystkim niwelujący obszary dysproporcji rozwojowych i wykluczenia na rzecz wykorzystywania własnego i zewnętrznego potencjału, tak aby zapewnić wysoki poziom życia mieszkańców oraz sprzyjać sukcesowi gospodarczemu przedsiębiorców. </a:t>
          </a:r>
          <a:endParaRPr lang="pl-PL" sz="135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pl-PL" sz="1350" i="1" dirty="0" smtClean="0">
              <a:latin typeface="Arial" panose="020B0604020202020204" pitchFamily="34" charset="0"/>
              <a:cs typeface="Arial" panose="020B0604020202020204" pitchFamily="34" charset="0"/>
            </a:rPr>
            <a:t>Lubelski Obszar Funkcjonalny </a:t>
          </a:r>
          <a:br>
            <a:rPr lang="pl-PL" sz="1350" i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350" i="1" dirty="0" smtClean="0">
              <a:latin typeface="Arial" panose="020B0604020202020204" pitchFamily="34" charset="0"/>
              <a:cs typeface="Arial" panose="020B0604020202020204" pitchFamily="34" charset="0"/>
            </a:rPr>
            <a:t>– najatrakcyjniejszym obszarem życia i prowadzenia działalności gospodarczej w Europie Środkowowschodniej.</a:t>
          </a:r>
          <a:endParaRPr lang="pl-PL" sz="13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6021B8-D043-48C9-A789-54F21C733AA7}" type="parTrans" cxnId="{C07ECE97-5D2C-448E-9566-1FA2BF849687}">
      <dgm:prSet/>
      <dgm:spPr/>
      <dgm:t>
        <a:bodyPr/>
        <a:lstStyle/>
        <a:p>
          <a:pPr algn="ctr"/>
          <a:endParaRPr lang="pl-PL" sz="13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39F25F-6FF3-4A14-B710-CEC3D34CF949}" type="sibTrans" cxnId="{C07ECE97-5D2C-448E-9566-1FA2BF849687}">
      <dgm:prSet/>
      <dgm:spPr/>
      <dgm:t>
        <a:bodyPr/>
        <a:lstStyle/>
        <a:p>
          <a:pPr algn="ctr"/>
          <a:endParaRPr lang="pl-PL" sz="13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C59878-1C5F-4DD9-AD6E-953C0C5EA294}">
      <dgm:prSet phldrT="[Tekst]" custT="1"/>
      <dgm:spPr>
        <a:solidFill>
          <a:srgbClr val="00B050">
            <a:alpha val="50000"/>
          </a:srgbClr>
        </a:solidFill>
      </dgm:spPr>
      <dgm:t>
        <a:bodyPr/>
        <a:lstStyle/>
        <a:p>
          <a:pPr algn="ctr"/>
          <a:r>
            <a:rPr lang="pl-PL" sz="1350" b="1" i="1" dirty="0" smtClean="0">
              <a:latin typeface="Arial" panose="020B0604020202020204" pitchFamily="34" charset="0"/>
              <a:cs typeface="Arial" panose="020B0604020202020204" pitchFamily="34" charset="0"/>
            </a:rPr>
            <a:t>MISJA LOF</a:t>
          </a:r>
        </a:p>
        <a:p>
          <a:pPr algn="ctr"/>
          <a:r>
            <a:rPr lang="pl-PL" sz="1350" i="1" dirty="0" smtClean="0">
              <a:latin typeface="Arial" panose="020B0604020202020204" pitchFamily="34" charset="0"/>
              <a:cs typeface="Arial" panose="020B0604020202020204" pitchFamily="34" charset="0"/>
            </a:rPr>
            <a:t>Miasto Lublin i tworzące z nim LOF jednostki samorządu terytorialnego aktywnie </a:t>
          </a:r>
          <a:br>
            <a:rPr lang="pl-PL" sz="1350" i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350" i="1" dirty="0" smtClean="0">
              <a:latin typeface="Arial" panose="020B0604020202020204" pitchFamily="34" charset="0"/>
              <a:cs typeface="Arial" panose="020B0604020202020204" pitchFamily="34" charset="0"/>
            </a:rPr>
            <a:t>i sprawnie prowadzą działania na rzecz likwidacji barier rozwoju, potęgowania aktywności społecznej i gospodarczej, stawiając na realizację zasady partnerstwa oraz kompleksowość działań, zwiększając funkcjonalność obszaru na którym działają.</a:t>
          </a:r>
          <a:endParaRPr lang="pl-PL" sz="13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29E06D-3C9E-44D1-B42F-D6C0DFB93ED4}" type="parTrans" cxnId="{048055A7-DCE7-4107-8175-7B571127B830}">
      <dgm:prSet/>
      <dgm:spPr/>
      <dgm:t>
        <a:bodyPr/>
        <a:lstStyle/>
        <a:p>
          <a:pPr algn="ctr"/>
          <a:endParaRPr lang="pl-PL" sz="13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BF9B44-9258-4727-9EC8-B01D02491577}" type="sibTrans" cxnId="{048055A7-DCE7-4107-8175-7B571127B830}">
      <dgm:prSet/>
      <dgm:spPr/>
      <dgm:t>
        <a:bodyPr/>
        <a:lstStyle/>
        <a:p>
          <a:pPr algn="ctr"/>
          <a:endParaRPr lang="pl-PL" sz="13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B29105-B4CB-4D74-B13A-CF528528B6D0}" type="pres">
      <dgm:prSet presAssocID="{AA5DE8A6-5778-4B5A-882D-C355401C127F}" presName="compositeShape" presStyleCnt="0">
        <dgm:presLayoutVars>
          <dgm:chMax val="7"/>
          <dgm:dir/>
          <dgm:resizeHandles val="exact"/>
        </dgm:presLayoutVars>
      </dgm:prSet>
      <dgm:spPr/>
    </dgm:pt>
    <dgm:pt modelId="{B27E796E-0CB6-426C-8E5C-52E78FE6BF19}" type="pres">
      <dgm:prSet presAssocID="{9761273C-DC7F-46B1-BDFC-26A34D8FA644}" presName="circ1" presStyleLbl="vennNode1" presStyleIdx="0" presStyleCnt="2" custLinFactNeighborX="-3653" custLinFactNeighborY="-273"/>
      <dgm:spPr/>
      <dgm:t>
        <a:bodyPr/>
        <a:lstStyle/>
        <a:p>
          <a:endParaRPr lang="pl-PL"/>
        </a:p>
      </dgm:t>
    </dgm:pt>
    <dgm:pt modelId="{CD4CA8F3-B4DB-4656-9884-41E33FBF8B0D}" type="pres">
      <dgm:prSet presAssocID="{9761273C-DC7F-46B1-BDFC-26A34D8FA64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468799-EACE-4C4A-B9DF-77A45C566FC7}" type="pres">
      <dgm:prSet presAssocID="{8FC59878-1C5F-4DD9-AD6E-953C0C5EA294}" presName="circ2" presStyleLbl="vennNode1" presStyleIdx="1" presStyleCnt="2" custLinFactNeighborX="-3004" custLinFactNeighborY="-273"/>
      <dgm:spPr/>
      <dgm:t>
        <a:bodyPr/>
        <a:lstStyle/>
        <a:p>
          <a:endParaRPr lang="pl-PL"/>
        </a:p>
      </dgm:t>
    </dgm:pt>
    <dgm:pt modelId="{22D210FE-698A-430C-973E-FF6AA960CFFE}" type="pres">
      <dgm:prSet presAssocID="{8FC59878-1C5F-4DD9-AD6E-953C0C5EA29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9322A6F-453C-44BE-9D10-8287B2F4A0D0}" type="presOf" srcId="{AA5DE8A6-5778-4B5A-882D-C355401C127F}" destId="{D1B29105-B4CB-4D74-B13A-CF528528B6D0}" srcOrd="0" destOrd="0" presId="urn:microsoft.com/office/officeart/2005/8/layout/venn1"/>
    <dgm:cxn modelId="{A7015759-5D57-4847-98C6-FC094F0FCB51}" type="presOf" srcId="{9761273C-DC7F-46B1-BDFC-26A34D8FA644}" destId="{CD4CA8F3-B4DB-4656-9884-41E33FBF8B0D}" srcOrd="1" destOrd="0" presId="urn:microsoft.com/office/officeart/2005/8/layout/venn1"/>
    <dgm:cxn modelId="{2B2EC7EB-F5D1-4EE2-ABF4-78FE8C7B0A87}" type="presOf" srcId="{8FC59878-1C5F-4DD9-AD6E-953C0C5EA294}" destId="{C4468799-EACE-4C4A-B9DF-77A45C566FC7}" srcOrd="0" destOrd="0" presId="urn:microsoft.com/office/officeart/2005/8/layout/venn1"/>
    <dgm:cxn modelId="{048055A7-DCE7-4107-8175-7B571127B830}" srcId="{AA5DE8A6-5778-4B5A-882D-C355401C127F}" destId="{8FC59878-1C5F-4DD9-AD6E-953C0C5EA294}" srcOrd="1" destOrd="0" parTransId="{DF29E06D-3C9E-44D1-B42F-D6C0DFB93ED4}" sibTransId="{07BF9B44-9258-4727-9EC8-B01D02491577}"/>
    <dgm:cxn modelId="{AA99290D-6D63-4A33-8669-30ABC2CF2972}" type="presOf" srcId="{8FC59878-1C5F-4DD9-AD6E-953C0C5EA294}" destId="{22D210FE-698A-430C-973E-FF6AA960CFFE}" srcOrd="1" destOrd="0" presId="urn:microsoft.com/office/officeart/2005/8/layout/venn1"/>
    <dgm:cxn modelId="{F0940425-BF06-4725-8812-58B63E4D7986}" type="presOf" srcId="{9761273C-DC7F-46B1-BDFC-26A34D8FA644}" destId="{B27E796E-0CB6-426C-8E5C-52E78FE6BF19}" srcOrd="0" destOrd="0" presId="urn:microsoft.com/office/officeart/2005/8/layout/venn1"/>
    <dgm:cxn modelId="{C07ECE97-5D2C-448E-9566-1FA2BF849687}" srcId="{AA5DE8A6-5778-4B5A-882D-C355401C127F}" destId="{9761273C-DC7F-46B1-BDFC-26A34D8FA644}" srcOrd="0" destOrd="0" parTransId="{D46021B8-D043-48C9-A789-54F21C733AA7}" sibTransId="{9439F25F-6FF3-4A14-B710-CEC3D34CF949}"/>
    <dgm:cxn modelId="{1751ED9F-E212-4304-B18C-C2D3B85515D4}" type="presParOf" srcId="{D1B29105-B4CB-4D74-B13A-CF528528B6D0}" destId="{B27E796E-0CB6-426C-8E5C-52E78FE6BF19}" srcOrd="0" destOrd="0" presId="urn:microsoft.com/office/officeart/2005/8/layout/venn1"/>
    <dgm:cxn modelId="{7D58C811-6E5B-4B4D-BE28-BF5B4C125335}" type="presParOf" srcId="{D1B29105-B4CB-4D74-B13A-CF528528B6D0}" destId="{CD4CA8F3-B4DB-4656-9884-41E33FBF8B0D}" srcOrd="1" destOrd="0" presId="urn:microsoft.com/office/officeart/2005/8/layout/venn1"/>
    <dgm:cxn modelId="{5BAFEF34-0626-4162-9DF8-D16D6F53C78F}" type="presParOf" srcId="{D1B29105-B4CB-4D74-B13A-CF528528B6D0}" destId="{C4468799-EACE-4C4A-B9DF-77A45C566FC7}" srcOrd="2" destOrd="0" presId="urn:microsoft.com/office/officeart/2005/8/layout/venn1"/>
    <dgm:cxn modelId="{D3BC62F6-A280-45B0-AD24-47CA54BB0529}" type="presParOf" srcId="{D1B29105-B4CB-4D74-B13A-CF528528B6D0}" destId="{22D210FE-698A-430C-973E-FF6AA960CFFE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4963BE-8B25-4553-9E14-7AF7B2579AE7}" type="doc">
      <dgm:prSet loTypeId="urn:microsoft.com/office/officeart/2008/layout/RadialCluster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433C420-FCBD-48B0-8A79-4C1D11679241}">
      <dgm:prSet phldrT="[Tekst]" custT="1"/>
      <dgm:spPr>
        <a:gradFill rotWithShape="0">
          <a:gsLst>
            <a:gs pos="0">
              <a:schemeClr val="tx2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l-PL" sz="2000" b="1" i="0" u="sng" strike="noStrike" baseline="0" dirty="0" smtClean="0">
              <a:ln/>
              <a:uFillTx/>
              <a:latin typeface="Arial" panose="020B0604020202020204" pitchFamily="34" charset="0"/>
              <a:ea typeface="Bookman Old Style" pitchFamily="18"/>
              <a:cs typeface="Arial" panose="020B0604020202020204" pitchFamily="34" charset="0"/>
            </a:rPr>
            <a:t>Cel nadrzędny:</a:t>
          </a:r>
        </a:p>
        <a:p>
          <a:pPr rtl="0"/>
          <a:r>
            <a:rPr lang="pl-PL" sz="2000" b="0" i="0" u="none" strike="noStrike" baseline="0" dirty="0" smtClean="0">
              <a:ln/>
              <a:latin typeface="Arial" panose="020B0604020202020204" pitchFamily="34" charset="0"/>
              <a:ea typeface="Bookman Old Style" pitchFamily="18"/>
              <a:cs typeface="Arial" panose="020B0604020202020204" pitchFamily="34" charset="0"/>
            </a:rPr>
            <a:t>Poprawa spójności społecznej, gospodarczej </a:t>
          </a:r>
          <a:br>
            <a:rPr lang="pl-PL" sz="2000" b="0" i="0" u="none" strike="noStrike" baseline="0" dirty="0" smtClean="0">
              <a:ln/>
              <a:latin typeface="Arial" panose="020B0604020202020204" pitchFamily="34" charset="0"/>
              <a:ea typeface="Bookman Old Style" pitchFamily="18"/>
              <a:cs typeface="Arial" panose="020B0604020202020204" pitchFamily="34" charset="0"/>
            </a:rPr>
          </a:br>
          <a:r>
            <a:rPr lang="pl-PL" sz="2000" b="0" i="0" u="none" strike="noStrike" baseline="0" dirty="0" smtClean="0">
              <a:ln/>
              <a:latin typeface="Arial" panose="020B0604020202020204" pitchFamily="34" charset="0"/>
              <a:ea typeface="Bookman Old Style" pitchFamily="18"/>
              <a:cs typeface="Arial" panose="020B0604020202020204" pitchFamily="34" charset="0"/>
            </a:rPr>
            <a:t>i przestrzennej w ramach LOF</a:t>
          </a:r>
          <a:endParaRPr lang="pl-PL" sz="2000" dirty="0"/>
        </a:p>
      </dgm:t>
    </dgm:pt>
    <dgm:pt modelId="{4AC2AD0B-C464-44E0-90DB-56629EFD4AE8}" type="parTrans" cxnId="{C5326CCC-7FE1-41E1-8C8A-F64E0872D46B}">
      <dgm:prSet/>
      <dgm:spPr/>
      <dgm:t>
        <a:bodyPr/>
        <a:lstStyle/>
        <a:p>
          <a:endParaRPr lang="pl-PL" sz="2400"/>
        </a:p>
      </dgm:t>
    </dgm:pt>
    <dgm:pt modelId="{40F90A45-7A5A-4175-AD23-D5C8143F17D0}" type="sibTrans" cxnId="{C5326CCC-7FE1-41E1-8C8A-F64E0872D46B}">
      <dgm:prSet/>
      <dgm:spPr/>
      <dgm:t>
        <a:bodyPr/>
        <a:lstStyle/>
        <a:p>
          <a:endParaRPr lang="pl-PL" sz="2400"/>
        </a:p>
      </dgm:t>
    </dgm:pt>
    <dgm:pt modelId="{34662042-7A54-4C83-A48E-AAF399413FF8}">
      <dgm:prSet phldrT="[Tekst]" custT="1"/>
      <dgm:spPr/>
      <dgm:t>
        <a:bodyPr/>
        <a:lstStyle/>
        <a:p>
          <a:r>
            <a:rPr lang="pl-PL" sz="1400" b="0" i="0" u="sng" strike="noStrike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Cel Rozwojowy 1: </a:t>
          </a:r>
        </a:p>
        <a:p>
          <a:r>
            <a:rPr lang="pl-PL" sz="1400" b="0" i="0" u="none" strike="noStrike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Podniesienie poziomu </a:t>
          </a:r>
          <a:br>
            <a:rPr lang="pl-PL" sz="1400" b="0" i="0" u="none" strike="noStrike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</a:br>
          <a:r>
            <a:rPr lang="pl-PL" sz="1400" b="0" i="0" u="none" strike="noStrike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i dostępności edukacji, rynku pracy, włączenia społecznego oraz innowacyjności </a:t>
          </a:r>
          <a:br>
            <a:rPr lang="pl-PL" sz="1400" b="0" i="0" u="none" strike="noStrike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</a:br>
          <a:r>
            <a:rPr lang="pl-PL" sz="1400" b="0" i="0" u="none" strike="noStrike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w LOF</a:t>
          </a:r>
          <a:endParaRPr lang="pl-PL" sz="1400" dirty="0"/>
        </a:p>
      </dgm:t>
    </dgm:pt>
    <dgm:pt modelId="{9FB9B712-0C7E-4D26-9487-32A6D41FD55F}" type="parTrans" cxnId="{68627EAB-28C9-471B-B2CE-58C338C30E7F}">
      <dgm:prSet/>
      <dgm:spPr/>
      <dgm:t>
        <a:bodyPr/>
        <a:lstStyle/>
        <a:p>
          <a:endParaRPr lang="pl-PL" sz="2400"/>
        </a:p>
      </dgm:t>
    </dgm:pt>
    <dgm:pt modelId="{DB27C04C-0009-41A1-A63F-8E7BBF2397C3}" type="sibTrans" cxnId="{68627EAB-28C9-471B-B2CE-58C338C30E7F}">
      <dgm:prSet/>
      <dgm:spPr/>
      <dgm:t>
        <a:bodyPr/>
        <a:lstStyle/>
        <a:p>
          <a:endParaRPr lang="pl-PL" sz="2400"/>
        </a:p>
      </dgm:t>
    </dgm:pt>
    <dgm:pt modelId="{9DBCC261-EF2A-48D1-91F0-DB23104DDCA1}">
      <dgm:prSet phldrT="[Tekst]" custT="1"/>
      <dgm:spPr/>
      <dgm:t>
        <a:bodyPr/>
        <a:lstStyle/>
        <a:p>
          <a:r>
            <a:rPr lang="pl-PL" sz="1400" b="0" i="0" u="sng" strike="noStrike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Cel Rozwojowy 3: </a:t>
          </a:r>
        </a:p>
        <a:p>
          <a:r>
            <a:rPr lang="pl-PL" sz="1400" b="0" i="0" u="none" strike="noStrike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Przyspieszenie zrównoważonego rozwoju poprzez rewitalizację przestrzenną</a:t>
          </a:r>
          <a:r>
            <a:rPr lang="pl-PL" sz="1400" b="0" i="0" u="none" strike="noStrike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 </a:t>
          </a:r>
          <a:br>
            <a:rPr lang="pl-PL" sz="1400" b="0" i="0" u="none" strike="noStrike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</a:br>
          <a:r>
            <a:rPr lang="pl-PL" sz="1400" b="0" i="0" u="none" strike="noStrike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i społeczną </a:t>
          </a:r>
          <a:br>
            <a:rPr lang="pl-PL" sz="1400" b="0" i="0" u="none" strike="noStrike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</a:br>
          <a:r>
            <a:rPr lang="pl-PL" sz="1400" b="0" i="0" u="none" strike="noStrike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z uwzględnieniem TIK w LOF</a:t>
          </a:r>
          <a:endParaRPr lang="pl-PL" sz="1400" dirty="0"/>
        </a:p>
      </dgm:t>
    </dgm:pt>
    <dgm:pt modelId="{8E3AE5B6-D409-4C86-A5C4-1A89FAA8BCD3}" type="parTrans" cxnId="{BD600E0C-864C-4931-939B-3F7040E7B451}">
      <dgm:prSet/>
      <dgm:spPr/>
      <dgm:t>
        <a:bodyPr/>
        <a:lstStyle/>
        <a:p>
          <a:endParaRPr lang="pl-PL" sz="2400"/>
        </a:p>
      </dgm:t>
    </dgm:pt>
    <dgm:pt modelId="{6D370AD6-DB2F-4FF9-BDAE-3E0A0F24D788}" type="sibTrans" cxnId="{BD600E0C-864C-4931-939B-3F7040E7B451}">
      <dgm:prSet/>
      <dgm:spPr/>
      <dgm:t>
        <a:bodyPr/>
        <a:lstStyle/>
        <a:p>
          <a:endParaRPr lang="pl-PL" sz="2400"/>
        </a:p>
      </dgm:t>
    </dgm:pt>
    <dgm:pt modelId="{171A0721-8C0D-4CD9-9042-344845E61823}">
      <dgm:prSet phldrT="[Tekst]" custT="1"/>
      <dgm:spPr/>
      <dgm:t>
        <a:bodyPr/>
        <a:lstStyle/>
        <a:p>
          <a:r>
            <a:rPr lang="pl-PL" sz="1400" b="0" i="0" u="sng" strike="noStrike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Cel Rozwojowy 2: </a:t>
          </a:r>
        </a:p>
        <a:p>
          <a:r>
            <a:rPr lang="pl-PL" sz="1400" b="0" i="0" u="none" strike="noStrike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Poprawa mobilności transportowej, niskoemisyjności oraz zachowanie </a:t>
          </a:r>
          <a:br>
            <a:rPr lang="pl-PL" sz="1400" b="0" i="0" u="none" strike="noStrike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</a:br>
          <a:r>
            <a:rPr lang="pl-PL" sz="1400" b="0" i="0" u="none" strike="noStrike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i promowanie dziedzictwa naturalnego w LOF</a:t>
          </a:r>
          <a:endParaRPr lang="pl-PL" sz="1400" dirty="0"/>
        </a:p>
      </dgm:t>
    </dgm:pt>
    <dgm:pt modelId="{04324DD9-47D7-4CD5-96EA-4C6A224F8DBA}" type="parTrans" cxnId="{147A2111-5817-4134-8365-96DE0594E4B2}">
      <dgm:prSet/>
      <dgm:spPr/>
      <dgm:t>
        <a:bodyPr/>
        <a:lstStyle/>
        <a:p>
          <a:endParaRPr lang="pl-PL" sz="2400"/>
        </a:p>
      </dgm:t>
    </dgm:pt>
    <dgm:pt modelId="{9F5E2B28-58B2-4557-8A20-0A564BF7694C}" type="sibTrans" cxnId="{147A2111-5817-4134-8365-96DE0594E4B2}">
      <dgm:prSet/>
      <dgm:spPr/>
      <dgm:t>
        <a:bodyPr/>
        <a:lstStyle/>
        <a:p>
          <a:endParaRPr lang="pl-PL" sz="2400"/>
        </a:p>
      </dgm:t>
    </dgm:pt>
    <dgm:pt modelId="{73209A08-20FB-4FDB-A35A-13C37787C466}" type="pres">
      <dgm:prSet presAssocID="{CB4963BE-8B25-4553-9E14-7AF7B2579AE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45D0B279-CFDA-4E87-B8CB-93D7F7AF0C5B}" type="pres">
      <dgm:prSet presAssocID="{C433C420-FCBD-48B0-8A79-4C1D11679241}" presName="singleCycle" presStyleCnt="0"/>
      <dgm:spPr/>
    </dgm:pt>
    <dgm:pt modelId="{ECD0B41C-6BAC-40A1-9411-8AD133D3BB8A}" type="pres">
      <dgm:prSet presAssocID="{C433C420-FCBD-48B0-8A79-4C1D11679241}" presName="singleCenter" presStyleLbl="node1" presStyleIdx="0" presStyleCnt="4" custScaleX="229820" custScaleY="154329" custLinFactNeighborX="-1743" custLinFactNeighborY="-38355">
        <dgm:presLayoutVars>
          <dgm:chMax val="7"/>
          <dgm:chPref val="7"/>
        </dgm:presLayoutVars>
      </dgm:prSet>
      <dgm:spPr/>
      <dgm:t>
        <a:bodyPr/>
        <a:lstStyle/>
        <a:p>
          <a:endParaRPr lang="pl-PL"/>
        </a:p>
      </dgm:t>
    </dgm:pt>
    <dgm:pt modelId="{EA4647A2-4A91-49DF-B19C-95621E06D511}" type="pres">
      <dgm:prSet presAssocID="{9FB9B712-0C7E-4D26-9487-32A6D41FD55F}" presName="Name56" presStyleLbl="parChTrans1D2" presStyleIdx="0" presStyleCnt="3"/>
      <dgm:spPr/>
      <dgm:t>
        <a:bodyPr/>
        <a:lstStyle/>
        <a:p>
          <a:endParaRPr lang="pl-PL"/>
        </a:p>
      </dgm:t>
    </dgm:pt>
    <dgm:pt modelId="{12CF95BF-8C3A-4C1A-82C4-1D80C3A0C5A5}" type="pres">
      <dgm:prSet presAssocID="{34662042-7A54-4C83-A48E-AAF399413FF8}" presName="text0" presStyleLbl="node1" presStyleIdx="1" presStyleCnt="4" custScaleX="199881" custScaleY="199881" custRadScaleRad="127048" custRadScaleInc="-1717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5F46393-81A5-4EC4-B55A-122FEC1B7779}" type="pres">
      <dgm:prSet presAssocID="{8E3AE5B6-D409-4C86-A5C4-1A89FAA8BCD3}" presName="Name56" presStyleLbl="parChTrans1D2" presStyleIdx="1" presStyleCnt="3"/>
      <dgm:spPr/>
      <dgm:t>
        <a:bodyPr/>
        <a:lstStyle/>
        <a:p>
          <a:endParaRPr lang="pl-PL"/>
        </a:p>
      </dgm:t>
    </dgm:pt>
    <dgm:pt modelId="{7526FFEC-890D-41B2-9087-D6D040FAEDC6}" type="pres">
      <dgm:prSet presAssocID="{9DBCC261-EF2A-48D1-91F0-DB23104DDCA1}" presName="text0" presStyleLbl="node1" presStyleIdx="2" presStyleCnt="4" custScaleX="199881" custScaleY="199881" custRadScaleRad="120284" custRadScaleInc="-2702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86B594-6F9D-4EC2-8E65-2B869DC473D6}" type="pres">
      <dgm:prSet presAssocID="{04324DD9-47D7-4CD5-96EA-4C6A224F8DBA}" presName="Name56" presStyleLbl="parChTrans1D2" presStyleIdx="2" presStyleCnt="3"/>
      <dgm:spPr/>
      <dgm:t>
        <a:bodyPr/>
        <a:lstStyle/>
        <a:p>
          <a:endParaRPr lang="pl-PL"/>
        </a:p>
      </dgm:t>
    </dgm:pt>
    <dgm:pt modelId="{BD90BFDE-6AE8-4E99-A051-2FB093BC4636}" type="pres">
      <dgm:prSet presAssocID="{171A0721-8C0D-4CD9-9042-344845E61823}" presName="text0" presStyleLbl="node1" presStyleIdx="3" presStyleCnt="4" custScaleX="199881" custScaleY="199881" custRadScaleRad="28915" custRadScaleInc="-8729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113F0EB-DABF-4D28-97B0-50E87B06167A}" type="presOf" srcId="{34662042-7A54-4C83-A48E-AAF399413FF8}" destId="{12CF95BF-8C3A-4C1A-82C4-1D80C3A0C5A5}" srcOrd="0" destOrd="0" presId="urn:microsoft.com/office/officeart/2008/layout/RadialCluster"/>
    <dgm:cxn modelId="{BD600E0C-864C-4931-939B-3F7040E7B451}" srcId="{C433C420-FCBD-48B0-8A79-4C1D11679241}" destId="{9DBCC261-EF2A-48D1-91F0-DB23104DDCA1}" srcOrd="1" destOrd="0" parTransId="{8E3AE5B6-D409-4C86-A5C4-1A89FAA8BCD3}" sibTransId="{6D370AD6-DB2F-4FF9-BDAE-3E0A0F24D788}"/>
    <dgm:cxn modelId="{68627EAB-28C9-471B-B2CE-58C338C30E7F}" srcId="{C433C420-FCBD-48B0-8A79-4C1D11679241}" destId="{34662042-7A54-4C83-A48E-AAF399413FF8}" srcOrd="0" destOrd="0" parTransId="{9FB9B712-0C7E-4D26-9487-32A6D41FD55F}" sibTransId="{DB27C04C-0009-41A1-A63F-8E7BBF2397C3}"/>
    <dgm:cxn modelId="{A3E73108-785F-4CBA-9649-BF57B732D932}" type="presOf" srcId="{04324DD9-47D7-4CD5-96EA-4C6A224F8DBA}" destId="{6386B594-6F9D-4EC2-8E65-2B869DC473D6}" srcOrd="0" destOrd="0" presId="urn:microsoft.com/office/officeart/2008/layout/RadialCluster"/>
    <dgm:cxn modelId="{C5326CCC-7FE1-41E1-8C8A-F64E0872D46B}" srcId="{CB4963BE-8B25-4553-9E14-7AF7B2579AE7}" destId="{C433C420-FCBD-48B0-8A79-4C1D11679241}" srcOrd="0" destOrd="0" parTransId="{4AC2AD0B-C464-44E0-90DB-56629EFD4AE8}" sibTransId="{40F90A45-7A5A-4175-AD23-D5C8143F17D0}"/>
    <dgm:cxn modelId="{6BE1D011-8B6A-46AB-8259-BD6A367D3A56}" type="presOf" srcId="{C433C420-FCBD-48B0-8A79-4C1D11679241}" destId="{ECD0B41C-6BAC-40A1-9411-8AD133D3BB8A}" srcOrd="0" destOrd="0" presId="urn:microsoft.com/office/officeart/2008/layout/RadialCluster"/>
    <dgm:cxn modelId="{785ADC77-F1D7-41E0-B0E5-93485F6DCDEC}" type="presOf" srcId="{9FB9B712-0C7E-4D26-9487-32A6D41FD55F}" destId="{EA4647A2-4A91-49DF-B19C-95621E06D511}" srcOrd="0" destOrd="0" presId="urn:microsoft.com/office/officeart/2008/layout/RadialCluster"/>
    <dgm:cxn modelId="{3B846687-B985-433E-8F1D-2B10254385DD}" type="presOf" srcId="{171A0721-8C0D-4CD9-9042-344845E61823}" destId="{BD90BFDE-6AE8-4E99-A051-2FB093BC4636}" srcOrd="0" destOrd="0" presId="urn:microsoft.com/office/officeart/2008/layout/RadialCluster"/>
    <dgm:cxn modelId="{A4384A91-FD6D-42D7-83AD-663D317E55F6}" type="presOf" srcId="{9DBCC261-EF2A-48D1-91F0-DB23104DDCA1}" destId="{7526FFEC-890D-41B2-9087-D6D040FAEDC6}" srcOrd="0" destOrd="0" presId="urn:microsoft.com/office/officeart/2008/layout/RadialCluster"/>
    <dgm:cxn modelId="{ADF5B7A4-29DB-46C5-9CF2-60FD4DA76734}" type="presOf" srcId="{CB4963BE-8B25-4553-9E14-7AF7B2579AE7}" destId="{73209A08-20FB-4FDB-A35A-13C37787C466}" srcOrd="0" destOrd="0" presId="urn:microsoft.com/office/officeart/2008/layout/RadialCluster"/>
    <dgm:cxn modelId="{A370B48D-4369-436C-8746-796B8BE88B6E}" type="presOf" srcId="{8E3AE5B6-D409-4C86-A5C4-1A89FAA8BCD3}" destId="{25F46393-81A5-4EC4-B55A-122FEC1B7779}" srcOrd="0" destOrd="0" presId="urn:microsoft.com/office/officeart/2008/layout/RadialCluster"/>
    <dgm:cxn modelId="{147A2111-5817-4134-8365-96DE0594E4B2}" srcId="{C433C420-FCBD-48B0-8A79-4C1D11679241}" destId="{171A0721-8C0D-4CD9-9042-344845E61823}" srcOrd="2" destOrd="0" parTransId="{04324DD9-47D7-4CD5-96EA-4C6A224F8DBA}" sibTransId="{9F5E2B28-58B2-4557-8A20-0A564BF7694C}"/>
    <dgm:cxn modelId="{41EDC3C0-3F67-43BA-89B8-2B1414B677BA}" type="presParOf" srcId="{73209A08-20FB-4FDB-A35A-13C37787C466}" destId="{45D0B279-CFDA-4E87-B8CB-93D7F7AF0C5B}" srcOrd="0" destOrd="0" presId="urn:microsoft.com/office/officeart/2008/layout/RadialCluster"/>
    <dgm:cxn modelId="{17F2A135-A149-47C9-A442-632464EDB9BC}" type="presParOf" srcId="{45D0B279-CFDA-4E87-B8CB-93D7F7AF0C5B}" destId="{ECD0B41C-6BAC-40A1-9411-8AD133D3BB8A}" srcOrd="0" destOrd="0" presId="urn:microsoft.com/office/officeart/2008/layout/RadialCluster"/>
    <dgm:cxn modelId="{036AA694-E253-47CA-9DC6-697F21C07B8B}" type="presParOf" srcId="{45D0B279-CFDA-4E87-B8CB-93D7F7AF0C5B}" destId="{EA4647A2-4A91-49DF-B19C-95621E06D511}" srcOrd="1" destOrd="0" presId="urn:microsoft.com/office/officeart/2008/layout/RadialCluster"/>
    <dgm:cxn modelId="{D0510AAC-1045-497F-A177-BF122394F054}" type="presParOf" srcId="{45D0B279-CFDA-4E87-B8CB-93D7F7AF0C5B}" destId="{12CF95BF-8C3A-4C1A-82C4-1D80C3A0C5A5}" srcOrd="2" destOrd="0" presId="urn:microsoft.com/office/officeart/2008/layout/RadialCluster"/>
    <dgm:cxn modelId="{A6EDD5C8-9D69-431F-9FD9-09AB2CB3C627}" type="presParOf" srcId="{45D0B279-CFDA-4E87-B8CB-93D7F7AF0C5B}" destId="{25F46393-81A5-4EC4-B55A-122FEC1B7779}" srcOrd="3" destOrd="0" presId="urn:microsoft.com/office/officeart/2008/layout/RadialCluster"/>
    <dgm:cxn modelId="{4DCC9A24-2C57-43EB-AF19-8B410603EDD6}" type="presParOf" srcId="{45D0B279-CFDA-4E87-B8CB-93D7F7AF0C5B}" destId="{7526FFEC-890D-41B2-9087-D6D040FAEDC6}" srcOrd="4" destOrd="0" presId="urn:microsoft.com/office/officeart/2008/layout/RadialCluster"/>
    <dgm:cxn modelId="{69613C59-AD3F-4A85-A1EA-62494ED50D12}" type="presParOf" srcId="{45D0B279-CFDA-4E87-B8CB-93D7F7AF0C5B}" destId="{6386B594-6F9D-4EC2-8E65-2B869DC473D6}" srcOrd="5" destOrd="0" presId="urn:microsoft.com/office/officeart/2008/layout/RadialCluster"/>
    <dgm:cxn modelId="{87BB9B4E-5D19-4BE5-A76C-5D2E9D0B8AF7}" type="presParOf" srcId="{45D0B279-CFDA-4E87-B8CB-93D7F7AF0C5B}" destId="{BD90BFDE-6AE8-4E99-A051-2FB093BC463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EC0F53E-D4AB-4D28-940D-741BA03A2F24}" type="doc">
      <dgm:prSet loTypeId="urn:microsoft.com/office/officeart/2005/8/layout/cycle8" loCatId="cycle" qsTypeId="urn:microsoft.com/office/officeart/2005/8/quickstyle/simple5" qsCatId="simple" csTypeId="urn:microsoft.com/office/officeart/2005/8/colors/accent1_2" csCatId="accent1" phldr="1"/>
      <dgm:spPr/>
    </dgm:pt>
    <dgm:pt modelId="{533D9019-F284-4A31-B9D8-FA4C003EC3EC}">
      <dgm:prSet phldrT="[Tekst]" custT="1"/>
      <dgm:spPr>
        <a:gradFill rotWithShape="0">
          <a:gsLst>
            <a:gs pos="0">
              <a:srgbClr val="C00000"/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rtl="0"/>
          <a:r>
            <a:rPr lang="pl-PL" sz="1500" b="1" u="none" dirty="0" smtClean="0">
              <a:latin typeface="Arial" panose="020B0604020202020204" pitchFamily="34" charset="0"/>
              <a:cs typeface="Arial" panose="020B0604020202020204" pitchFamily="34" charset="0"/>
            </a:rPr>
            <a:t>Projekty o charakterze komplementarnym </a:t>
          </a:r>
          <a:r>
            <a:rPr lang="pl-PL" sz="1500" b="0" u="none" dirty="0" smtClean="0">
              <a:latin typeface="Arial" panose="020B0604020202020204" pitchFamily="34" charset="0"/>
              <a:cs typeface="Arial" panose="020B0604020202020204" pitchFamily="34" charset="0"/>
            </a:rPr>
            <a:t>(realizowane w ramach Krajowych Programów Operacyjnych) </a:t>
          </a:r>
          <a:endParaRPr lang="pl-PL" sz="15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46FF0B-20A9-42E8-BB1C-E2907405C06C}" type="parTrans" cxnId="{078EBC71-6E68-4C06-87F8-371F1537F33E}">
      <dgm:prSet/>
      <dgm:spPr/>
      <dgm:t>
        <a:bodyPr/>
        <a:lstStyle/>
        <a:p>
          <a:endParaRPr lang="pl-PL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688662-555B-4EF2-A9E2-56BAFBAB0744}" type="sibTrans" cxnId="{078EBC71-6E68-4C06-87F8-371F1537F33E}">
      <dgm:prSet/>
      <dgm:spPr/>
      <dgm:t>
        <a:bodyPr/>
        <a:lstStyle/>
        <a:p>
          <a:endParaRPr lang="pl-PL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E4BEDF-3877-4978-94A2-5115F747169B}">
      <dgm:prSet phldrT="[Tekst]" custT="1"/>
      <dgm:spPr>
        <a:gradFill rotWithShape="0">
          <a:gsLst>
            <a:gs pos="0">
              <a:srgbClr val="C00000"/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rtl="0"/>
          <a:r>
            <a:rPr lang="pl-PL" sz="1500" b="1" u="none" dirty="0" smtClean="0">
              <a:latin typeface="Arial" panose="020B0604020202020204" pitchFamily="34" charset="0"/>
              <a:cs typeface="Arial" panose="020B0604020202020204" pitchFamily="34" charset="0"/>
            </a:rPr>
            <a:t>Projekty ZIT do realizacji w trybie pozakonkursowym</a:t>
          </a:r>
          <a:r>
            <a:rPr lang="pl-PL" sz="1500" u="none" dirty="0" smtClean="0">
              <a:latin typeface="Arial" panose="020B0604020202020204" pitchFamily="34" charset="0"/>
              <a:cs typeface="Arial" panose="020B0604020202020204" pitchFamily="34" charset="0"/>
            </a:rPr>
            <a:t> (realizowane </a:t>
          </a:r>
          <a:br>
            <a:rPr lang="pl-PL" sz="1500" u="none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500" u="none" dirty="0" smtClean="0">
              <a:latin typeface="Arial" panose="020B0604020202020204" pitchFamily="34" charset="0"/>
              <a:cs typeface="Arial" panose="020B0604020202020204" pitchFamily="34" charset="0"/>
            </a:rPr>
            <a:t>w ramach EFRR</a:t>
          </a:r>
          <a:r>
            <a:rPr lang="pl-PL" sz="1600" u="none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pl-PL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15095E-42A8-432A-8798-7B2EAC7D82F4}" type="parTrans" cxnId="{66ECF539-0EB2-4BCB-9E23-60F94534297C}">
      <dgm:prSet/>
      <dgm:spPr/>
      <dgm:t>
        <a:bodyPr/>
        <a:lstStyle/>
        <a:p>
          <a:endParaRPr lang="pl-PL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4FB46E-7D70-4EF6-9004-CA0C1ED47FBE}" type="sibTrans" cxnId="{66ECF539-0EB2-4BCB-9E23-60F94534297C}">
      <dgm:prSet/>
      <dgm:spPr/>
      <dgm:t>
        <a:bodyPr/>
        <a:lstStyle/>
        <a:p>
          <a:endParaRPr lang="pl-PL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45DD97-7BA1-4530-85F0-DEFE14964E91}">
      <dgm:prSet custT="1"/>
      <dgm:spPr>
        <a:gradFill rotWithShape="0">
          <a:gsLst>
            <a:gs pos="0">
              <a:srgbClr val="C00000"/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rtl="0"/>
          <a:r>
            <a:rPr lang="pl-PL" sz="1500" b="1" u="none" dirty="0" smtClean="0">
              <a:latin typeface="Arial" panose="020B0604020202020204" pitchFamily="34" charset="0"/>
              <a:cs typeface="Arial" panose="020B0604020202020204" pitchFamily="34" charset="0"/>
            </a:rPr>
            <a:t>Projekty ZIT do realizacji w trybie konkursowym</a:t>
          </a:r>
          <a:r>
            <a:rPr lang="pl-PL" sz="1500" u="none" dirty="0" smtClean="0">
              <a:latin typeface="Arial" panose="020B0604020202020204" pitchFamily="34" charset="0"/>
              <a:cs typeface="Arial" panose="020B0604020202020204" pitchFamily="34" charset="0"/>
            </a:rPr>
            <a:t> (realizowane </a:t>
          </a:r>
          <a:br>
            <a:rPr lang="pl-PL" sz="1500" u="none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500" u="none" dirty="0" smtClean="0">
              <a:latin typeface="Arial" panose="020B0604020202020204" pitchFamily="34" charset="0"/>
              <a:cs typeface="Arial" panose="020B0604020202020204" pitchFamily="34" charset="0"/>
            </a:rPr>
            <a:t>w ramach EFS)</a:t>
          </a:r>
          <a:endParaRPr lang="pl-PL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D625FC-503B-4AF0-87D3-3E3C29640CCE}" type="parTrans" cxnId="{A21B76D6-B7C1-4C80-8E5A-66516B2E4DF8}">
      <dgm:prSet/>
      <dgm:spPr/>
      <dgm:t>
        <a:bodyPr/>
        <a:lstStyle/>
        <a:p>
          <a:endParaRPr lang="pl-PL"/>
        </a:p>
      </dgm:t>
    </dgm:pt>
    <dgm:pt modelId="{47D41821-6BD4-463A-A8B6-264113505672}" type="sibTrans" cxnId="{A21B76D6-B7C1-4C80-8E5A-66516B2E4DF8}">
      <dgm:prSet/>
      <dgm:spPr/>
      <dgm:t>
        <a:bodyPr/>
        <a:lstStyle/>
        <a:p>
          <a:endParaRPr lang="pl-PL"/>
        </a:p>
      </dgm:t>
    </dgm:pt>
    <dgm:pt modelId="{2392D492-70EE-4AB6-8FFD-4E1BD35020BA}" type="pres">
      <dgm:prSet presAssocID="{3EC0F53E-D4AB-4D28-940D-741BA03A2F24}" presName="compositeShape" presStyleCnt="0">
        <dgm:presLayoutVars>
          <dgm:chMax val="7"/>
          <dgm:dir/>
          <dgm:resizeHandles val="exact"/>
        </dgm:presLayoutVars>
      </dgm:prSet>
      <dgm:spPr/>
    </dgm:pt>
    <dgm:pt modelId="{7A5B03D7-F7FD-4433-BD47-F5DBE86F8D8F}" type="pres">
      <dgm:prSet presAssocID="{3EC0F53E-D4AB-4D28-940D-741BA03A2F24}" presName="wedge1" presStyleLbl="node1" presStyleIdx="0" presStyleCnt="3" custScaleX="112969" custScaleY="109294"/>
      <dgm:spPr/>
      <dgm:t>
        <a:bodyPr/>
        <a:lstStyle/>
        <a:p>
          <a:endParaRPr lang="pl-PL"/>
        </a:p>
      </dgm:t>
    </dgm:pt>
    <dgm:pt modelId="{52ADDE51-CD79-4AA5-A4F6-115842B181AB}" type="pres">
      <dgm:prSet presAssocID="{3EC0F53E-D4AB-4D28-940D-741BA03A2F24}" presName="dummy1a" presStyleCnt="0"/>
      <dgm:spPr/>
    </dgm:pt>
    <dgm:pt modelId="{2D6BD501-239E-4C37-A9D1-59A6BC0987AC}" type="pres">
      <dgm:prSet presAssocID="{3EC0F53E-D4AB-4D28-940D-741BA03A2F24}" presName="dummy1b" presStyleCnt="0"/>
      <dgm:spPr/>
    </dgm:pt>
    <dgm:pt modelId="{0F8065C4-149C-4256-8370-CACBB19D5F47}" type="pres">
      <dgm:prSet presAssocID="{3EC0F53E-D4AB-4D28-940D-741BA03A2F2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8B0114-7DB6-4D58-99ED-7123EA55F841}" type="pres">
      <dgm:prSet presAssocID="{3EC0F53E-D4AB-4D28-940D-741BA03A2F24}" presName="wedge2" presStyleLbl="node1" presStyleIdx="1" presStyleCnt="3" custScaleX="117469" custScaleY="105413" custLinFactNeighborX="-171" custLinFactNeighborY="-1465"/>
      <dgm:spPr/>
      <dgm:t>
        <a:bodyPr/>
        <a:lstStyle/>
        <a:p>
          <a:endParaRPr lang="pl-PL"/>
        </a:p>
      </dgm:t>
    </dgm:pt>
    <dgm:pt modelId="{0B1D7198-64D6-42AE-A817-5000C92EF93B}" type="pres">
      <dgm:prSet presAssocID="{3EC0F53E-D4AB-4D28-940D-741BA03A2F24}" presName="dummy2a" presStyleCnt="0"/>
      <dgm:spPr/>
    </dgm:pt>
    <dgm:pt modelId="{82BB6809-BC7C-4C91-85B4-75CF66D0DF9E}" type="pres">
      <dgm:prSet presAssocID="{3EC0F53E-D4AB-4D28-940D-741BA03A2F24}" presName="dummy2b" presStyleCnt="0"/>
      <dgm:spPr/>
    </dgm:pt>
    <dgm:pt modelId="{D116C25C-5DBE-4900-BFE5-ACA256B6DFEC}" type="pres">
      <dgm:prSet presAssocID="{3EC0F53E-D4AB-4D28-940D-741BA03A2F2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B3A8DD-F428-464D-8F16-3230F8051675}" type="pres">
      <dgm:prSet presAssocID="{3EC0F53E-D4AB-4D28-940D-741BA03A2F24}" presName="wedge3" presStyleLbl="node1" presStyleIdx="2" presStyleCnt="3" custScaleX="114035" custScaleY="109475"/>
      <dgm:spPr/>
      <dgm:t>
        <a:bodyPr/>
        <a:lstStyle/>
        <a:p>
          <a:endParaRPr lang="pl-PL"/>
        </a:p>
      </dgm:t>
    </dgm:pt>
    <dgm:pt modelId="{8D7A1697-84D5-440E-B754-8CD4AD9FB12E}" type="pres">
      <dgm:prSet presAssocID="{3EC0F53E-D4AB-4D28-940D-741BA03A2F24}" presName="dummy3a" presStyleCnt="0"/>
      <dgm:spPr/>
    </dgm:pt>
    <dgm:pt modelId="{FAD75F69-AFFB-440A-B0E1-837214BB185D}" type="pres">
      <dgm:prSet presAssocID="{3EC0F53E-D4AB-4D28-940D-741BA03A2F24}" presName="dummy3b" presStyleCnt="0"/>
      <dgm:spPr/>
    </dgm:pt>
    <dgm:pt modelId="{7A92E1DF-1A68-4596-A502-B652C4E6FDCC}" type="pres">
      <dgm:prSet presAssocID="{3EC0F53E-D4AB-4D28-940D-741BA03A2F2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B36A8D-9245-4174-A7BE-9F493BAD0FFE}" type="pres">
      <dgm:prSet presAssocID="{47D41821-6BD4-463A-A8B6-264113505672}" presName="arrowWedge1" presStyleLbl="fgSibTrans2D1" presStyleIdx="0" presStyleCnt="3"/>
      <dgm:spPr/>
    </dgm:pt>
    <dgm:pt modelId="{67C6D928-38F3-4981-96E7-DA8DC61FF68C}" type="pres">
      <dgm:prSet presAssocID="{17688662-555B-4EF2-A9E2-56BAFBAB0744}" presName="arrowWedge2" presStyleLbl="fgSibTrans2D1" presStyleIdx="1" presStyleCnt="3"/>
      <dgm:spPr/>
    </dgm:pt>
    <dgm:pt modelId="{87671DC5-B4E4-4CE8-B8F1-034AF22C9C2D}" type="pres">
      <dgm:prSet presAssocID="{EC4FB46E-7D70-4EF6-9004-CA0C1ED47FBE}" presName="arrowWedge3" presStyleLbl="fgSibTrans2D1" presStyleIdx="2" presStyleCnt="3" custLinFactNeighborX="-1940" custLinFactNeighborY="-252"/>
      <dgm:spPr/>
    </dgm:pt>
  </dgm:ptLst>
  <dgm:cxnLst>
    <dgm:cxn modelId="{FE7757BB-032D-4940-BC1D-70C9519E1279}" type="presOf" srcId="{BAE4BEDF-3877-4978-94A2-5115F747169B}" destId="{93B3A8DD-F428-464D-8F16-3230F8051675}" srcOrd="0" destOrd="0" presId="urn:microsoft.com/office/officeart/2005/8/layout/cycle8"/>
    <dgm:cxn modelId="{8A6FF9E2-E0D1-449C-9906-505CEF90D11B}" type="presOf" srcId="{6145DD97-7BA1-4530-85F0-DEFE14964E91}" destId="{7A5B03D7-F7FD-4433-BD47-F5DBE86F8D8F}" srcOrd="0" destOrd="0" presId="urn:microsoft.com/office/officeart/2005/8/layout/cycle8"/>
    <dgm:cxn modelId="{34BC85A7-D921-4569-A58C-B77D52975ED5}" type="presOf" srcId="{6145DD97-7BA1-4530-85F0-DEFE14964E91}" destId="{0F8065C4-149C-4256-8370-CACBB19D5F47}" srcOrd="1" destOrd="0" presId="urn:microsoft.com/office/officeart/2005/8/layout/cycle8"/>
    <dgm:cxn modelId="{0DA3758B-31E1-41F3-A55A-CEE7D165760C}" type="presOf" srcId="{533D9019-F284-4A31-B9D8-FA4C003EC3EC}" destId="{D116C25C-5DBE-4900-BFE5-ACA256B6DFEC}" srcOrd="1" destOrd="0" presId="urn:microsoft.com/office/officeart/2005/8/layout/cycle8"/>
    <dgm:cxn modelId="{9BB03C81-307D-45CD-9D87-69340A73D5F6}" type="presOf" srcId="{BAE4BEDF-3877-4978-94A2-5115F747169B}" destId="{7A92E1DF-1A68-4596-A502-B652C4E6FDCC}" srcOrd="1" destOrd="0" presId="urn:microsoft.com/office/officeart/2005/8/layout/cycle8"/>
    <dgm:cxn modelId="{078EBC71-6E68-4C06-87F8-371F1537F33E}" srcId="{3EC0F53E-D4AB-4D28-940D-741BA03A2F24}" destId="{533D9019-F284-4A31-B9D8-FA4C003EC3EC}" srcOrd="1" destOrd="0" parTransId="{3346FF0B-20A9-42E8-BB1C-E2907405C06C}" sibTransId="{17688662-555B-4EF2-A9E2-56BAFBAB0744}"/>
    <dgm:cxn modelId="{A21B76D6-B7C1-4C80-8E5A-66516B2E4DF8}" srcId="{3EC0F53E-D4AB-4D28-940D-741BA03A2F24}" destId="{6145DD97-7BA1-4530-85F0-DEFE14964E91}" srcOrd="0" destOrd="0" parTransId="{58D625FC-503B-4AF0-87D3-3E3C29640CCE}" sibTransId="{47D41821-6BD4-463A-A8B6-264113505672}"/>
    <dgm:cxn modelId="{66ECF539-0EB2-4BCB-9E23-60F94534297C}" srcId="{3EC0F53E-D4AB-4D28-940D-741BA03A2F24}" destId="{BAE4BEDF-3877-4978-94A2-5115F747169B}" srcOrd="2" destOrd="0" parTransId="{1E15095E-42A8-432A-8798-7B2EAC7D82F4}" sibTransId="{EC4FB46E-7D70-4EF6-9004-CA0C1ED47FBE}"/>
    <dgm:cxn modelId="{79399DEB-4E45-47F5-828F-993EE5593347}" type="presOf" srcId="{533D9019-F284-4A31-B9D8-FA4C003EC3EC}" destId="{D98B0114-7DB6-4D58-99ED-7123EA55F841}" srcOrd="0" destOrd="0" presId="urn:microsoft.com/office/officeart/2005/8/layout/cycle8"/>
    <dgm:cxn modelId="{70B5C485-8CE1-4793-8AB0-7EAFF279C67A}" type="presOf" srcId="{3EC0F53E-D4AB-4D28-940D-741BA03A2F24}" destId="{2392D492-70EE-4AB6-8FFD-4E1BD35020BA}" srcOrd="0" destOrd="0" presId="urn:microsoft.com/office/officeart/2005/8/layout/cycle8"/>
    <dgm:cxn modelId="{11B7506D-787A-4EDD-90FE-E55CD49A08DB}" type="presParOf" srcId="{2392D492-70EE-4AB6-8FFD-4E1BD35020BA}" destId="{7A5B03D7-F7FD-4433-BD47-F5DBE86F8D8F}" srcOrd="0" destOrd="0" presId="urn:microsoft.com/office/officeart/2005/8/layout/cycle8"/>
    <dgm:cxn modelId="{F7BFE4DF-C6A0-4552-A678-83454D9C4C00}" type="presParOf" srcId="{2392D492-70EE-4AB6-8FFD-4E1BD35020BA}" destId="{52ADDE51-CD79-4AA5-A4F6-115842B181AB}" srcOrd="1" destOrd="0" presId="urn:microsoft.com/office/officeart/2005/8/layout/cycle8"/>
    <dgm:cxn modelId="{70DF718E-357A-49ED-A5FD-5F3BEABA6A18}" type="presParOf" srcId="{2392D492-70EE-4AB6-8FFD-4E1BD35020BA}" destId="{2D6BD501-239E-4C37-A9D1-59A6BC0987AC}" srcOrd="2" destOrd="0" presId="urn:microsoft.com/office/officeart/2005/8/layout/cycle8"/>
    <dgm:cxn modelId="{7F939B79-ED8B-44EB-B6F5-1E85F679D802}" type="presParOf" srcId="{2392D492-70EE-4AB6-8FFD-4E1BD35020BA}" destId="{0F8065C4-149C-4256-8370-CACBB19D5F47}" srcOrd="3" destOrd="0" presId="urn:microsoft.com/office/officeart/2005/8/layout/cycle8"/>
    <dgm:cxn modelId="{870DEC17-CFA2-4A2A-BC64-CCA543C5F2FB}" type="presParOf" srcId="{2392D492-70EE-4AB6-8FFD-4E1BD35020BA}" destId="{D98B0114-7DB6-4D58-99ED-7123EA55F841}" srcOrd="4" destOrd="0" presId="urn:microsoft.com/office/officeart/2005/8/layout/cycle8"/>
    <dgm:cxn modelId="{04D71C58-B724-4CB4-9F77-E2C954ED5869}" type="presParOf" srcId="{2392D492-70EE-4AB6-8FFD-4E1BD35020BA}" destId="{0B1D7198-64D6-42AE-A817-5000C92EF93B}" srcOrd="5" destOrd="0" presId="urn:microsoft.com/office/officeart/2005/8/layout/cycle8"/>
    <dgm:cxn modelId="{C8110433-382B-4765-BBC3-D7896F35645A}" type="presParOf" srcId="{2392D492-70EE-4AB6-8FFD-4E1BD35020BA}" destId="{82BB6809-BC7C-4C91-85B4-75CF66D0DF9E}" srcOrd="6" destOrd="0" presId="urn:microsoft.com/office/officeart/2005/8/layout/cycle8"/>
    <dgm:cxn modelId="{A9B725BB-51E4-43C2-9123-295D695D3411}" type="presParOf" srcId="{2392D492-70EE-4AB6-8FFD-4E1BD35020BA}" destId="{D116C25C-5DBE-4900-BFE5-ACA256B6DFEC}" srcOrd="7" destOrd="0" presId="urn:microsoft.com/office/officeart/2005/8/layout/cycle8"/>
    <dgm:cxn modelId="{0504FD5E-946C-4D4C-80BE-E241ABE1EF1E}" type="presParOf" srcId="{2392D492-70EE-4AB6-8FFD-4E1BD35020BA}" destId="{93B3A8DD-F428-464D-8F16-3230F8051675}" srcOrd="8" destOrd="0" presId="urn:microsoft.com/office/officeart/2005/8/layout/cycle8"/>
    <dgm:cxn modelId="{375AC269-8D47-4DE9-8F9E-ED8931CF1CE3}" type="presParOf" srcId="{2392D492-70EE-4AB6-8FFD-4E1BD35020BA}" destId="{8D7A1697-84D5-440E-B754-8CD4AD9FB12E}" srcOrd="9" destOrd="0" presId="urn:microsoft.com/office/officeart/2005/8/layout/cycle8"/>
    <dgm:cxn modelId="{7225EA35-8C87-4538-83F8-8F7026880E27}" type="presParOf" srcId="{2392D492-70EE-4AB6-8FFD-4E1BD35020BA}" destId="{FAD75F69-AFFB-440A-B0E1-837214BB185D}" srcOrd="10" destOrd="0" presId="urn:microsoft.com/office/officeart/2005/8/layout/cycle8"/>
    <dgm:cxn modelId="{7AA88DF4-ADAA-49C2-A65D-1F71F696C731}" type="presParOf" srcId="{2392D492-70EE-4AB6-8FFD-4E1BD35020BA}" destId="{7A92E1DF-1A68-4596-A502-B652C4E6FDCC}" srcOrd="11" destOrd="0" presId="urn:microsoft.com/office/officeart/2005/8/layout/cycle8"/>
    <dgm:cxn modelId="{084EFE8F-28F4-4277-B5E4-70AFFA7FB732}" type="presParOf" srcId="{2392D492-70EE-4AB6-8FFD-4E1BD35020BA}" destId="{72B36A8D-9245-4174-A7BE-9F493BAD0FFE}" srcOrd="12" destOrd="0" presId="urn:microsoft.com/office/officeart/2005/8/layout/cycle8"/>
    <dgm:cxn modelId="{7F827D7D-22B1-483E-B100-9CFA992AF5B9}" type="presParOf" srcId="{2392D492-70EE-4AB6-8FFD-4E1BD35020BA}" destId="{67C6D928-38F3-4981-96E7-DA8DC61FF68C}" srcOrd="13" destOrd="0" presId="urn:microsoft.com/office/officeart/2005/8/layout/cycle8"/>
    <dgm:cxn modelId="{9B1C9D7A-D7AE-4935-A963-E6F84E9C587A}" type="presParOf" srcId="{2392D492-70EE-4AB6-8FFD-4E1BD35020BA}" destId="{87671DC5-B4E4-4CE8-B8F1-034AF22C9C2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FEF48-F6A3-4C40-9826-8D0B8AFFD5A3}">
      <dsp:nvSpPr>
        <dsp:cNvPr id="0" name=""/>
        <dsp:cNvSpPr/>
      </dsp:nvSpPr>
      <dsp:spPr>
        <a:xfrm>
          <a:off x="2" y="0"/>
          <a:ext cx="9505051" cy="45099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CE76B9-4040-402A-A22C-3977F280BF61}">
      <dsp:nvSpPr>
        <dsp:cNvPr id="0" name=""/>
        <dsp:cNvSpPr/>
      </dsp:nvSpPr>
      <dsp:spPr>
        <a:xfrm>
          <a:off x="116" y="1352973"/>
          <a:ext cx="1390949" cy="1803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/>
            <a:t>Diagnoza obszaru funkcjonalnego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/>
            <a:t> (krok 1)</a:t>
          </a:r>
        </a:p>
      </dsp:txBody>
      <dsp:txXfrm>
        <a:off x="68017" y="1420874"/>
        <a:ext cx="1255147" cy="1668162"/>
      </dsp:txXfrm>
    </dsp:sp>
    <dsp:sp modelId="{ABDBC842-285F-41EE-AC17-5DFB0E7D7CE4}">
      <dsp:nvSpPr>
        <dsp:cNvPr id="0" name=""/>
        <dsp:cNvSpPr/>
      </dsp:nvSpPr>
      <dsp:spPr>
        <a:xfrm>
          <a:off x="1622890" y="1352973"/>
          <a:ext cx="1390949" cy="1803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Identyfikacja problemów i potencjałów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 (krok 2)</a:t>
          </a:r>
        </a:p>
      </dsp:txBody>
      <dsp:txXfrm>
        <a:off x="1690791" y="1420874"/>
        <a:ext cx="1255147" cy="1668162"/>
      </dsp:txXfrm>
    </dsp:sp>
    <dsp:sp modelId="{6B41A61E-0A78-4064-B396-7CAB060E0623}">
      <dsp:nvSpPr>
        <dsp:cNvPr id="0" name=""/>
        <dsp:cNvSpPr/>
      </dsp:nvSpPr>
      <dsp:spPr>
        <a:xfrm>
          <a:off x="3245665" y="1352973"/>
          <a:ext cx="1390949" cy="1803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/>
            <a:t>Zdefiniowanie Celów Rozwojowych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/>
            <a:t>(krok 3)</a:t>
          </a:r>
        </a:p>
      </dsp:txBody>
      <dsp:txXfrm>
        <a:off x="3313566" y="1420874"/>
        <a:ext cx="1255147" cy="1668162"/>
      </dsp:txXfrm>
    </dsp:sp>
    <dsp:sp modelId="{37FD9E20-05AC-44F5-AC16-E20866236AD5}">
      <dsp:nvSpPr>
        <dsp:cNvPr id="0" name=""/>
        <dsp:cNvSpPr/>
      </dsp:nvSpPr>
      <dsp:spPr>
        <a:xfrm>
          <a:off x="4988980" y="1364158"/>
          <a:ext cx="1390949" cy="1803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Zdefiniowanie Priorytetów Rozwojowych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(krok 4)</a:t>
          </a:r>
        </a:p>
      </dsp:txBody>
      <dsp:txXfrm>
        <a:off x="5056881" y="1432059"/>
        <a:ext cx="1255147" cy="1668162"/>
      </dsp:txXfrm>
    </dsp:sp>
    <dsp:sp modelId="{BCEE894A-E050-4228-B971-1431BDA94324}">
      <dsp:nvSpPr>
        <dsp:cNvPr id="0" name=""/>
        <dsp:cNvSpPr/>
      </dsp:nvSpPr>
      <dsp:spPr>
        <a:xfrm>
          <a:off x="6491215" y="1352973"/>
          <a:ext cx="1390949" cy="1803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/>
            <a:t>Określenie systemu zarzadzania Strategią ZIT LOF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/>
            <a:t>(krok 5)</a:t>
          </a:r>
        </a:p>
      </dsp:txBody>
      <dsp:txXfrm>
        <a:off x="6559116" y="1420874"/>
        <a:ext cx="1255147" cy="1668162"/>
      </dsp:txXfrm>
    </dsp:sp>
    <dsp:sp modelId="{04D7241D-FCBF-4AF6-BBC4-EC818B064AF8}">
      <dsp:nvSpPr>
        <dsp:cNvPr id="0" name=""/>
        <dsp:cNvSpPr/>
      </dsp:nvSpPr>
      <dsp:spPr>
        <a:xfrm>
          <a:off x="8113990" y="1352973"/>
          <a:ext cx="1390949" cy="1803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/>
            <a:t>Wybór Projektów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/>
            <a:t>(krok 6)</a:t>
          </a:r>
        </a:p>
      </dsp:txBody>
      <dsp:txXfrm>
        <a:off x="8181891" y="1420874"/>
        <a:ext cx="1255147" cy="16681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C1F4C9-1A6E-48D2-8838-FC17B50D51E9}">
      <dsp:nvSpPr>
        <dsp:cNvPr id="0" name=""/>
        <dsp:cNvSpPr/>
      </dsp:nvSpPr>
      <dsp:spPr>
        <a:xfrm>
          <a:off x="2481763" y="2143"/>
          <a:ext cx="5117097" cy="350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smtClean="0">
              <a:latin typeface="Trebuchet MS" panose="020B0603020202020204" pitchFamily="34" charset="0"/>
              <a:ea typeface="Bookman Old Style" pitchFamily="18"/>
              <a:cs typeface="Arial" panose="020B0604020202020204" pitchFamily="34" charset="0"/>
            </a:rPr>
            <a:t>1.1 Demografia i potencjał rozwojowy	</a:t>
          </a:r>
          <a:endParaRPr lang="pl-PL" sz="1200" b="1" kern="1200" dirty="0" smtClean="0">
            <a:latin typeface="Trebuchet MS" panose="020B0603020202020204" pitchFamily="34" charset="0"/>
            <a:ea typeface="Bookman Old Style" pitchFamily="18"/>
            <a:cs typeface="Arial" panose="020B0604020202020204" pitchFamily="34" charset="0"/>
          </a:endParaRPr>
        </a:p>
      </dsp:txBody>
      <dsp:txXfrm>
        <a:off x="2492037" y="12417"/>
        <a:ext cx="5096549" cy="330225"/>
      </dsp:txXfrm>
    </dsp:sp>
    <dsp:sp modelId="{40DFA9C5-A362-4D60-A2F6-8B7556333189}">
      <dsp:nvSpPr>
        <dsp:cNvPr id="0" name=""/>
        <dsp:cNvSpPr/>
      </dsp:nvSpPr>
      <dsp:spPr>
        <a:xfrm rot="5400000">
          <a:off x="4974542" y="361685"/>
          <a:ext cx="131540" cy="1578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b="1" u="none" kern="1200">
            <a:latin typeface="Trebuchet MS" panose="020B0603020202020204" pitchFamily="34" charset="0"/>
          </a:endParaRPr>
        </a:p>
      </dsp:txBody>
      <dsp:txXfrm rot="-5400000">
        <a:off x="4992958" y="374839"/>
        <a:ext cx="94708" cy="92078"/>
      </dsp:txXfrm>
    </dsp:sp>
    <dsp:sp modelId="{60FA2D28-433C-48EE-957B-E5128E5FB0A8}">
      <dsp:nvSpPr>
        <dsp:cNvPr id="0" name=""/>
        <dsp:cNvSpPr/>
      </dsp:nvSpPr>
      <dsp:spPr>
        <a:xfrm>
          <a:off x="2481763" y="528303"/>
          <a:ext cx="5117097" cy="350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80236"/>
                <a:satOff val="1694"/>
                <a:lumOff val="45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80236"/>
                <a:satOff val="1694"/>
                <a:lumOff val="45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80236"/>
                <a:satOff val="1694"/>
                <a:lumOff val="45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u="none" kern="1200" dirty="0" smtClean="0">
              <a:latin typeface="Trebuchet MS" panose="020B0603020202020204" pitchFamily="34" charset="0"/>
            </a:rPr>
            <a:t>1.2 Edukacja i szkolnictwo wyższe	</a:t>
          </a:r>
        </a:p>
      </dsp:txBody>
      <dsp:txXfrm>
        <a:off x="2492037" y="538577"/>
        <a:ext cx="5096549" cy="330225"/>
      </dsp:txXfrm>
    </dsp:sp>
    <dsp:sp modelId="{C19A3FE7-9C19-4E55-A37C-3045BB037B57}">
      <dsp:nvSpPr>
        <dsp:cNvPr id="0" name=""/>
        <dsp:cNvSpPr/>
      </dsp:nvSpPr>
      <dsp:spPr>
        <a:xfrm rot="5400000">
          <a:off x="4974542" y="887846"/>
          <a:ext cx="131540" cy="1578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96290"/>
                <a:satOff val="483"/>
                <a:lumOff val="48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96290"/>
                <a:satOff val="483"/>
                <a:lumOff val="48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96290"/>
                <a:satOff val="483"/>
                <a:lumOff val="48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b="1" u="none" kern="1200">
            <a:latin typeface="Trebuchet MS" panose="020B0603020202020204" pitchFamily="34" charset="0"/>
          </a:endParaRPr>
        </a:p>
      </dsp:txBody>
      <dsp:txXfrm rot="-5400000">
        <a:off x="4992958" y="901000"/>
        <a:ext cx="94708" cy="92078"/>
      </dsp:txXfrm>
    </dsp:sp>
    <dsp:sp modelId="{747EA424-6964-4BEA-93A9-7D5985645BC3}">
      <dsp:nvSpPr>
        <dsp:cNvPr id="0" name=""/>
        <dsp:cNvSpPr/>
      </dsp:nvSpPr>
      <dsp:spPr>
        <a:xfrm>
          <a:off x="2448517" y="1054463"/>
          <a:ext cx="5183590" cy="350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160472"/>
                <a:satOff val="3389"/>
                <a:lumOff val="902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160472"/>
                <a:satOff val="3389"/>
                <a:lumOff val="902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160472"/>
                <a:satOff val="3389"/>
                <a:lumOff val="902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u="none" kern="1200" dirty="0" smtClean="0">
              <a:latin typeface="Trebuchet MS" panose="020B0603020202020204" pitchFamily="34" charset="0"/>
            </a:rPr>
            <a:t>1.3 Rynek pracy i przedsiębiorczość</a:t>
          </a:r>
          <a:endParaRPr lang="pl-PL" sz="1200" b="1" kern="1200" dirty="0">
            <a:latin typeface="Trebuchet MS" panose="020B0603020202020204" pitchFamily="34" charset="0"/>
          </a:endParaRPr>
        </a:p>
      </dsp:txBody>
      <dsp:txXfrm>
        <a:off x="2458791" y="1064737"/>
        <a:ext cx="5163042" cy="330225"/>
      </dsp:txXfrm>
    </dsp:sp>
    <dsp:sp modelId="{C59FAC5A-B744-4C56-B72B-9E7BEC679733}">
      <dsp:nvSpPr>
        <dsp:cNvPr id="0" name=""/>
        <dsp:cNvSpPr/>
      </dsp:nvSpPr>
      <dsp:spPr>
        <a:xfrm rot="5400000">
          <a:off x="4974542" y="1414006"/>
          <a:ext cx="131540" cy="1578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192581"/>
                <a:satOff val="966"/>
                <a:lumOff val="97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192581"/>
                <a:satOff val="966"/>
                <a:lumOff val="97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192581"/>
                <a:satOff val="966"/>
                <a:lumOff val="97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b="1" kern="1200">
            <a:latin typeface="Trebuchet MS" panose="020B0603020202020204" pitchFamily="34" charset="0"/>
          </a:endParaRPr>
        </a:p>
      </dsp:txBody>
      <dsp:txXfrm rot="-5400000">
        <a:off x="4992958" y="1427160"/>
        <a:ext cx="94708" cy="92078"/>
      </dsp:txXfrm>
    </dsp:sp>
    <dsp:sp modelId="{3DAB47F9-0F0F-4972-A752-84097140D8AA}">
      <dsp:nvSpPr>
        <dsp:cNvPr id="0" name=""/>
        <dsp:cNvSpPr/>
      </dsp:nvSpPr>
      <dsp:spPr>
        <a:xfrm>
          <a:off x="2448510" y="1580623"/>
          <a:ext cx="5183604" cy="350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240708"/>
                <a:satOff val="5083"/>
                <a:lumOff val="135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240708"/>
                <a:satOff val="5083"/>
                <a:lumOff val="135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240708"/>
                <a:satOff val="5083"/>
                <a:lumOff val="135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u="none" kern="1200" dirty="0" smtClean="0">
              <a:latin typeface="Trebuchet MS" panose="020B0603020202020204" pitchFamily="34" charset="0"/>
            </a:rPr>
            <a:t>1.4 Ochrona środowiska	</a:t>
          </a:r>
        </a:p>
      </dsp:txBody>
      <dsp:txXfrm>
        <a:off x="2458784" y="1590897"/>
        <a:ext cx="5163056" cy="330225"/>
      </dsp:txXfrm>
    </dsp:sp>
    <dsp:sp modelId="{96F70AE9-6316-4DB0-9D02-4F91BD8C60AD}">
      <dsp:nvSpPr>
        <dsp:cNvPr id="0" name=""/>
        <dsp:cNvSpPr/>
      </dsp:nvSpPr>
      <dsp:spPr>
        <a:xfrm rot="5400000">
          <a:off x="4974542" y="1940166"/>
          <a:ext cx="131540" cy="1578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88871"/>
                <a:satOff val="1450"/>
                <a:lumOff val="145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288871"/>
                <a:satOff val="1450"/>
                <a:lumOff val="145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288871"/>
                <a:satOff val="1450"/>
                <a:lumOff val="145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b="1" kern="1200">
            <a:latin typeface="Trebuchet MS" panose="020B0603020202020204" pitchFamily="34" charset="0"/>
          </a:endParaRPr>
        </a:p>
      </dsp:txBody>
      <dsp:txXfrm rot="-5400000">
        <a:off x="4992958" y="1953320"/>
        <a:ext cx="94708" cy="92078"/>
      </dsp:txXfrm>
    </dsp:sp>
    <dsp:sp modelId="{00A221EF-1EA9-4B64-9BB5-70854656B2AC}">
      <dsp:nvSpPr>
        <dsp:cNvPr id="0" name=""/>
        <dsp:cNvSpPr/>
      </dsp:nvSpPr>
      <dsp:spPr>
        <a:xfrm>
          <a:off x="2464547" y="2106783"/>
          <a:ext cx="5151529" cy="350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320943"/>
                <a:satOff val="6777"/>
                <a:lumOff val="180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320943"/>
                <a:satOff val="6777"/>
                <a:lumOff val="180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320943"/>
                <a:satOff val="6777"/>
                <a:lumOff val="180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u="none" kern="1200" dirty="0" smtClean="0">
              <a:latin typeface="Trebuchet MS" panose="020B0603020202020204" pitchFamily="34" charset="0"/>
            </a:rPr>
            <a:t>1.5 Diagnoza transportu i infrastruktury transportowej</a:t>
          </a:r>
        </a:p>
      </dsp:txBody>
      <dsp:txXfrm>
        <a:off x="2474821" y="2117057"/>
        <a:ext cx="5130981" cy="330225"/>
      </dsp:txXfrm>
    </dsp:sp>
    <dsp:sp modelId="{6780624A-2746-4696-995F-F4A645053A87}">
      <dsp:nvSpPr>
        <dsp:cNvPr id="0" name=""/>
        <dsp:cNvSpPr/>
      </dsp:nvSpPr>
      <dsp:spPr>
        <a:xfrm rot="5400000">
          <a:off x="4974542" y="2466326"/>
          <a:ext cx="131540" cy="1578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385162"/>
                <a:satOff val="1933"/>
                <a:lumOff val="194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385162"/>
                <a:satOff val="1933"/>
                <a:lumOff val="194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385162"/>
                <a:satOff val="1933"/>
                <a:lumOff val="194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b="1" kern="1200">
            <a:latin typeface="Trebuchet MS" panose="020B0603020202020204" pitchFamily="34" charset="0"/>
          </a:endParaRPr>
        </a:p>
      </dsp:txBody>
      <dsp:txXfrm rot="-5400000">
        <a:off x="4992958" y="2479480"/>
        <a:ext cx="94708" cy="92078"/>
      </dsp:txXfrm>
    </dsp:sp>
    <dsp:sp modelId="{265DCE34-47D3-4D4B-92E0-867945A179B6}">
      <dsp:nvSpPr>
        <dsp:cNvPr id="0" name=""/>
        <dsp:cNvSpPr/>
      </dsp:nvSpPr>
      <dsp:spPr>
        <a:xfrm>
          <a:off x="2464547" y="2632944"/>
          <a:ext cx="5151529" cy="350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401179"/>
                <a:satOff val="8472"/>
                <a:lumOff val="225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401179"/>
                <a:satOff val="8472"/>
                <a:lumOff val="225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401179"/>
                <a:satOff val="8472"/>
                <a:lumOff val="225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u="none" kern="1200" dirty="0" smtClean="0">
              <a:latin typeface="Trebuchet MS" panose="020B0603020202020204" pitchFamily="34" charset="0"/>
            </a:rPr>
            <a:t>1.6 Diagnoza potrzeb społecznych i zdrowotnych</a:t>
          </a:r>
        </a:p>
      </dsp:txBody>
      <dsp:txXfrm>
        <a:off x="2474821" y="2643218"/>
        <a:ext cx="5130981" cy="330225"/>
      </dsp:txXfrm>
    </dsp:sp>
    <dsp:sp modelId="{19C9CF1D-75F8-4D1C-BF41-13C3CBA8A9E1}">
      <dsp:nvSpPr>
        <dsp:cNvPr id="0" name=""/>
        <dsp:cNvSpPr/>
      </dsp:nvSpPr>
      <dsp:spPr>
        <a:xfrm rot="5400000">
          <a:off x="4974542" y="2992486"/>
          <a:ext cx="131540" cy="1578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481452"/>
                <a:satOff val="2416"/>
                <a:lumOff val="242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481452"/>
                <a:satOff val="2416"/>
                <a:lumOff val="242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481452"/>
                <a:satOff val="2416"/>
                <a:lumOff val="242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b="1" kern="1200">
            <a:latin typeface="Trebuchet MS" panose="020B0603020202020204" pitchFamily="34" charset="0"/>
          </a:endParaRPr>
        </a:p>
      </dsp:txBody>
      <dsp:txXfrm rot="-5400000">
        <a:off x="4992958" y="3005640"/>
        <a:ext cx="94708" cy="92078"/>
      </dsp:txXfrm>
    </dsp:sp>
    <dsp:sp modelId="{9BA2D5D7-EFA7-494B-B5E4-CBE544AE8764}">
      <dsp:nvSpPr>
        <dsp:cNvPr id="0" name=""/>
        <dsp:cNvSpPr/>
      </dsp:nvSpPr>
      <dsp:spPr>
        <a:xfrm>
          <a:off x="2464547" y="3159104"/>
          <a:ext cx="5151529" cy="350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481415"/>
                <a:satOff val="10166"/>
                <a:lumOff val="270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481415"/>
                <a:satOff val="10166"/>
                <a:lumOff val="270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481415"/>
                <a:satOff val="10166"/>
                <a:lumOff val="270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u="none" kern="1200" dirty="0" smtClean="0">
              <a:latin typeface="Trebuchet MS" panose="020B0603020202020204" pitchFamily="34" charset="0"/>
            </a:rPr>
            <a:t>1.7 Diagnoza potrzeb w obszarze rewitalizacji przestrzennej i społecznej w LOF</a:t>
          </a:r>
        </a:p>
      </dsp:txBody>
      <dsp:txXfrm>
        <a:off x="2474821" y="3169378"/>
        <a:ext cx="5130981" cy="3302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1FDE8-8B2B-40DB-9DC3-92CA6FEC39AE}">
      <dsp:nvSpPr>
        <dsp:cNvPr id="0" name=""/>
        <dsp:cNvSpPr/>
      </dsp:nvSpPr>
      <dsp:spPr>
        <a:xfrm>
          <a:off x="711975" y="-153295"/>
          <a:ext cx="3256568" cy="3256568"/>
        </a:xfrm>
        <a:prstGeom prst="circularArrow">
          <a:avLst>
            <a:gd name="adj1" fmla="val 5689"/>
            <a:gd name="adj2" fmla="val 340510"/>
            <a:gd name="adj3" fmla="val 12586972"/>
            <a:gd name="adj4" fmla="val 18153019"/>
            <a:gd name="adj5" fmla="val 5908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D205B6-728B-46E2-9253-12A9E136B8B4}">
      <dsp:nvSpPr>
        <dsp:cNvPr id="0" name=""/>
        <dsp:cNvSpPr/>
      </dsp:nvSpPr>
      <dsp:spPr>
        <a:xfrm>
          <a:off x="1235264" y="0"/>
          <a:ext cx="2209991" cy="11049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wewnętrzny</a:t>
          </a:r>
          <a:endParaRPr lang="pl-PL" sz="2400" kern="1200" dirty="0"/>
        </a:p>
      </dsp:txBody>
      <dsp:txXfrm>
        <a:off x="1289205" y="53941"/>
        <a:ext cx="2102109" cy="997113"/>
      </dsp:txXfrm>
    </dsp:sp>
    <dsp:sp modelId="{69A97C5F-DA96-4E04-ACD2-48EE67E91578}">
      <dsp:nvSpPr>
        <dsp:cNvPr id="0" name=""/>
        <dsp:cNvSpPr/>
      </dsp:nvSpPr>
      <dsp:spPr>
        <a:xfrm>
          <a:off x="2469518" y="2199927"/>
          <a:ext cx="2209991" cy="11049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zewnętrzny –instytucjonalny</a:t>
          </a:r>
          <a:endParaRPr lang="pl-PL" sz="2400" kern="1200" dirty="0"/>
        </a:p>
      </dsp:txBody>
      <dsp:txXfrm>
        <a:off x="2523459" y="2253868"/>
        <a:ext cx="2102109" cy="997113"/>
      </dsp:txXfrm>
    </dsp:sp>
    <dsp:sp modelId="{D8EF1138-DEE1-4FDC-BF57-F4D6FEFD60B2}">
      <dsp:nvSpPr>
        <dsp:cNvPr id="0" name=""/>
        <dsp:cNvSpPr/>
      </dsp:nvSpPr>
      <dsp:spPr>
        <a:xfrm>
          <a:off x="1009" y="2199927"/>
          <a:ext cx="2209991" cy="11049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zewnętrzny</a:t>
          </a:r>
          <a:endParaRPr lang="pl-PL" sz="2400" kern="1200" dirty="0"/>
        </a:p>
      </dsp:txBody>
      <dsp:txXfrm>
        <a:off x="54950" y="2253868"/>
        <a:ext cx="2102109" cy="9971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3980C-7A18-454F-A644-6915C9E03E26}">
      <dsp:nvSpPr>
        <dsp:cNvPr id="0" name=""/>
        <dsp:cNvSpPr/>
      </dsp:nvSpPr>
      <dsp:spPr>
        <a:xfrm>
          <a:off x="2123898" y="1585384"/>
          <a:ext cx="1512843" cy="1512843"/>
        </a:xfrm>
        <a:prstGeom prst="ellipse">
          <a:avLst/>
        </a:prstGeom>
        <a:solidFill>
          <a:schemeClr val="accent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Strategia ZIT LOF</a:t>
          </a:r>
          <a:endParaRPr lang="pl-PL" sz="2200" kern="1200" dirty="0"/>
        </a:p>
      </dsp:txBody>
      <dsp:txXfrm>
        <a:off x="2345449" y="1806935"/>
        <a:ext cx="1069741" cy="1069741"/>
      </dsp:txXfrm>
    </dsp:sp>
    <dsp:sp modelId="{C76F6EDC-8A5D-48AB-834C-EF1CE754EFCB}">
      <dsp:nvSpPr>
        <dsp:cNvPr id="0" name=""/>
        <dsp:cNvSpPr/>
      </dsp:nvSpPr>
      <dsp:spPr>
        <a:xfrm rot="11700000">
          <a:off x="978507" y="1767627"/>
          <a:ext cx="1127008" cy="43116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F6BAB7-3EEE-43A6-9ED0-B3E81535355B}">
      <dsp:nvSpPr>
        <dsp:cNvPr id="0" name=""/>
        <dsp:cNvSpPr/>
      </dsp:nvSpPr>
      <dsp:spPr>
        <a:xfrm>
          <a:off x="279107" y="1262481"/>
          <a:ext cx="1437200" cy="1149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Dokumenty UE </a:t>
          </a:r>
          <a:endParaRPr lang="pl-PL" sz="2100" kern="1200" dirty="0"/>
        </a:p>
      </dsp:txBody>
      <dsp:txXfrm>
        <a:off x="312782" y="1296156"/>
        <a:ext cx="1369850" cy="1082410"/>
      </dsp:txXfrm>
    </dsp:sp>
    <dsp:sp modelId="{34750E4A-3398-4728-A40A-F69F1A377422}">
      <dsp:nvSpPr>
        <dsp:cNvPr id="0" name=""/>
        <dsp:cNvSpPr/>
      </dsp:nvSpPr>
      <dsp:spPr>
        <a:xfrm rot="14700000">
          <a:off x="1731269" y="870519"/>
          <a:ext cx="1127008" cy="43116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72684D-A0C2-49E6-94E6-71BDB7350547}">
      <dsp:nvSpPr>
        <dsp:cNvPr id="0" name=""/>
        <dsp:cNvSpPr/>
      </dsp:nvSpPr>
      <dsp:spPr>
        <a:xfrm>
          <a:off x="1338026" y="510"/>
          <a:ext cx="1437200" cy="1149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Dokumenty krajowe</a:t>
          </a:r>
          <a:endParaRPr lang="pl-PL" sz="2100" kern="1200" dirty="0"/>
        </a:p>
      </dsp:txBody>
      <dsp:txXfrm>
        <a:off x="1371701" y="34185"/>
        <a:ext cx="1369850" cy="1082410"/>
      </dsp:txXfrm>
    </dsp:sp>
    <dsp:sp modelId="{1C16B17D-A96E-4A77-AA52-DE9EE3D8367A}">
      <dsp:nvSpPr>
        <dsp:cNvPr id="0" name=""/>
        <dsp:cNvSpPr/>
      </dsp:nvSpPr>
      <dsp:spPr>
        <a:xfrm rot="17700000">
          <a:off x="2902361" y="870519"/>
          <a:ext cx="1127008" cy="43116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9366B4-EF91-4712-898B-124C46D1E851}">
      <dsp:nvSpPr>
        <dsp:cNvPr id="0" name=""/>
        <dsp:cNvSpPr/>
      </dsp:nvSpPr>
      <dsp:spPr>
        <a:xfrm>
          <a:off x="2985412" y="510"/>
          <a:ext cx="1437200" cy="1149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Dokumenty regionalne</a:t>
          </a:r>
          <a:endParaRPr lang="pl-PL" sz="2100" kern="1200" dirty="0"/>
        </a:p>
      </dsp:txBody>
      <dsp:txXfrm>
        <a:off x="3019087" y="34185"/>
        <a:ext cx="1369850" cy="1082410"/>
      </dsp:txXfrm>
    </dsp:sp>
    <dsp:sp modelId="{1457F7C4-D6FD-44D9-9094-5918395199E4}">
      <dsp:nvSpPr>
        <dsp:cNvPr id="0" name=""/>
        <dsp:cNvSpPr/>
      </dsp:nvSpPr>
      <dsp:spPr>
        <a:xfrm rot="20700000">
          <a:off x="3655124" y="1767627"/>
          <a:ext cx="1127008" cy="43116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90F703-821C-414A-BE11-3604FED8633A}">
      <dsp:nvSpPr>
        <dsp:cNvPr id="0" name=""/>
        <dsp:cNvSpPr/>
      </dsp:nvSpPr>
      <dsp:spPr>
        <a:xfrm>
          <a:off x="4044331" y="1262481"/>
          <a:ext cx="1437200" cy="1149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Dokumenty lokalne</a:t>
          </a:r>
          <a:endParaRPr lang="pl-PL" sz="2100" kern="1200" dirty="0"/>
        </a:p>
      </dsp:txBody>
      <dsp:txXfrm>
        <a:off x="4078006" y="1296156"/>
        <a:ext cx="1369850" cy="10824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E796E-0CB6-426C-8E5C-52E78FE6BF19}">
      <dsp:nvSpPr>
        <dsp:cNvPr id="0" name=""/>
        <dsp:cNvSpPr/>
      </dsp:nvSpPr>
      <dsp:spPr>
        <a:xfrm>
          <a:off x="720065" y="21"/>
          <a:ext cx="4455905" cy="4455905"/>
        </a:xfrm>
        <a:prstGeom prst="ellipse">
          <a:avLst/>
        </a:prstGeom>
        <a:solidFill>
          <a:srgbClr val="C0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5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WIZJA LOF</a:t>
          </a:r>
        </a:p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5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Lubelski Obszar Funkcjonalny rozwija się w sposób kompleksowy, zrównoważony </a:t>
          </a:r>
          <a:br>
            <a:rPr lang="pl-PL" sz="1350" i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35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i harmonijny,</a:t>
          </a:r>
          <a:br>
            <a:rPr lang="pl-PL" sz="1350" i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35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a przede wszystkim niwelujący obszary dysproporcji rozwojowych i wykluczenia na rzecz wykorzystywania własnego i zewnętrznego potencjału, tak aby zapewnić wysoki poziom życia mieszkańców oraz sprzyjać sukcesowi gospodarczemu przedsiębiorców. </a:t>
          </a:r>
          <a:endParaRPr lang="pl-PL" sz="135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5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Lubelski Obszar Funkcjonalny </a:t>
          </a:r>
          <a:br>
            <a:rPr lang="pl-PL" sz="1350" i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35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– najatrakcyjniejszym obszarem życia i prowadzenia działalności gospodarczej w Europie Środkowowschodniej.</a:t>
          </a:r>
          <a:endParaRPr lang="pl-PL" sz="13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42286" y="525468"/>
        <a:ext cx="2569170" cy="3405011"/>
      </dsp:txXfrm>
    </dsp:sp>
    <dsp:sp modelId="{C4468799-EACE-4C4A-B9DF-77A45C566FC7}">
      <dsp:nvSpPr>
        <dsp:cNvPr id="0" name=""/>
        <dsp:cNvSpPr/>
      </dsp:nvSpPr>
      <dsp:spPr>
        <a:xfrm>
          <a:off x="3960447" y="21"/>
          <a:ext cx="4455905" cy="4455905"/>
        </a:xfrm>
        <a:prstGeom prst="ellipse">
          <a:avLst/>
        </a:prstGeom>
        <a:solidFill>
          <a:srgbClr val="00B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5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MISJA LOF</a:t>
          </a:r>
        </a:p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5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Miasto Lublin i tworzące z nim LOF jednostki samorządu terytorialnego aktywnie </a:t>
          </a:r>
          <a:br>
            <a:rPr lang="pl-PL" sz="1350" i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35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i sprawnie prowadzą działania na rzecz likwidacji barier rozwoju, potęgowania aktywności społecznej i gospodarczej, stawiając na realizację zasady partnerstwa oraz kompleksowość działań, zwiększając funkcjonalność obszaru na którym działają.</a:t>
          </a:r>
          <a:endParaRPr lang="pl-PL" sz="13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24961" y="525468"/>
        <a:ext cx="2569170" cy="3405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0B41C-6BAC-40A1-9411-8AD133D3BB8A}">
      <dsp:nvSpPr>
        <dsp:cNvPr id="0" name=""/>
        <dsp:cNvSpPr/>
      </dsp:nvSpPr>
      <dsp:spPr>
        <a:xfrm>
          <a:off x="1743731" y="135106"/>
          <a:ext cx="3088972" cy="2074310"/>
        </a:xfrm>
        <a:prstGeom prst="roundRect">
          <a:avLst/>
        </a:prstGeom>
        <a:gradFill rotWithShape="0">
          <a:gsLst>
            <a:gs pos="0">
              <a:schemeClr val="tx2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i="0" u="sng" strike="noStrike" kern="1200" baseline="0" dirty="0" smtClean="0">
              <a:ln/>
              <a:uFillTx/>
              <a:latin typeface="Arial" panose="020B0604020202020204" pitchFamily="34" charset="0"/>
              <a:ea typeface="Bookman Old Style" pitchFamily="18"/>
              <a:cs typeface="Arial" panose="020B0604020202020204" pitchFamily="34" charset="0"/>
            </a:rPr>
            <a:t>Cel nadrzędny: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i="0" u="none" strike="noStrike" kern="1200" baseline="0" dirty="0" smtClean="0">
              <a:ln/>
              <a:latin typeface="Arial" panose="020B0604020202020204" pitchFamily="34" charset="0"/>
              <a:ea typeface="Bookman Old Style" pitchFamily="18"/>
              <a:cs typeface="Arial" panose="020B0604020202020204" pitchFamily="34" charset="0"/>
            </a:rPr>
            <a:t>Poprawa spójności społecznej, gospodarczej </a:t>
          </a:r>
          <a:br>
            <a:rPr lang="pl-PL" sz="2000" b="0" i="0" u="none" strike="noStrike" kern="1200" baseline="0" dirty="0" smtClean="0">
              <a:ln/>
              <a:latin typeface="Arial" panose="020B0604020202020204" pitchFamily="34" charset="0"/>
              <a:ea typeface="Bookman Old Style" pitchFamily="18"/>
              <a:cs typeface="Arial" panose="020B0604020202020204" pitchFamily="34" charset="0"/>
            </a:rPr>
          </a:br>
          <a:r>
            <a:rPr lang="pl-PL" sz="2000" b="0" i="0" u="none" strike="noStrike" kern="1200" baseline="0" dirty="0" smtClean="0">
              <a:ln/>
              <a:latin typeface="Arial" panose="020B0604020202020204" pitchFamily="34" charset="0"/>
              <a:ea typeface="Bookman Old Style" pitchFamily="18"/>
              <a:cs typeface="Arial" panose="020B0604020202020204" pitchFamily="34" charset="0"/>
            </a:rPr>
            <a:t>i przestrzennej w ramach LOF</a:t>
          </a:r>
          <a:endParaRPr lang="pl-PL" sz="2000" kern="1200" dirty="0"/>
        </a:p>
      </dsp:txBody>
      <dsp:txXfrm>
        <a:off x="1844990" y="236365"/>
        <a:ext cx="2886454" cy="1871792"/>
      </dsp:txXfrm>
    </dsp:sp>
    <dsp:sp modelId="{EA4647A2-4A91-49DF-B19C-95621E06D511}">
      <dsp:nvSpPr>
        <dsp:cNvPr id="0" name=""/>
        <dsp:cNvSpPr/>
      </dsp:nvSpPr>
      <dsp:spPr>
        <a:xfrm rot="8259721">
          <a:off x="1738267" y="2368828"/>
          <a:ext cx="4733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338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F95BF-8C3A-4C1A-82C4-1D80C3A0C5A5}">
      <dsp:nvSpPr>
        <dsp:cNvPr id="0" name=""/>
        <dsp:cNvSpPr/>
      </dsp:nvSpPr>
      <dsp:spPr>
        <a:xfrm>
          <a:off x="0" y="2448267"/>
          <a:ext cx="1800000" cy="1800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i="0" u="sng" strike="noStrike" kern="1200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Cel Rozwojowy 1: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i="0" u="none" strike="noStrike" kern="1200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Podniesienie poziomu </a:t>
          </a:r>
          <a:br>
            <a:rPr lang="pl-PL" sz="1400" b="0" i="0" u="none" strike="noStrike" kern="1200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</a:br>
          <a:r>
            <a:rPr lang="pl-PL" sz="1400" b="0" i="0" u="none" strike="noStrike" kern="1200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i dostępności edukacji, rynku pracy, włączenia społecznego oraz innowacyjności </a:t>
          </a:r>
          <a:br>
            <a:rPr lang="pl-PL" sz="1400" b="0" i="0" u="none" strike="noStrike" kern="1200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</a:br>
          <a:r>
            <a:rPr lang="pl-PL" sz="1400" b="0" i="0" u="none" strike="noStrike" kern="1200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w LOF</a:t>
          </a:r>
          <a:endParaRPr lang="pl-PL" sz="1400" kern="1200" dirty="0"/>
        </a:p>
      </dsp:txBody>
      <dsp:txXfrm>
        <a:off x="87869" y="2536136"/>
        <a:ext cx="1624262" cy="1624262"/>
      </dsp:txXfrm>
    </dsp:sp>
    <dsp:sp modelId="{25F46393-81A5-4EC4-B55A-122FEC1B7779}">
      <dsp:nvSpPr>
        <dsp:cNvPr id="0" name=""/>
        <dsp:cNvSpPr/>
      </dsp:nvSpPr>
      <dsp:spPr>
        <a:xfrm rot="2472789">
          <a:off x="4406490" y="2384710"/>
          <a:ext cx="5321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211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6FFEC-890D-41B2-9087-D6D040FAEDC6}">
      <dsp:nvSpPr>
        <dsp:cNvPr id="0" name=""/>
        <dsp:cNvSpPr/>
      </dsp:nvSpPr>
      <dsp:spPr>
        <a:xfrm>
          <a:off x="4872691" y="2448260"/>
          <a:ext cx="1800000" cy="1800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i="0" u="sng" strike="noStrike" kern="1200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Cel Rozwojowy 3: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i="0" u="none" strike="noStrike" kern="1200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Przyspieszenie zrównoważonego rozwoju poprzez rewitalizację przestrzenną</a:t>
          </a:r>
          <a:r>
            <a:rPr lang="pl-PL" sz="1400" b="0" i="0" u="none" strike="noStrike" kern="120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 </a:t>
          </a:r>
          <a:br>
            <a:rPr lang="pl-PL" sz="1400" b="0" i="0" u="none" strike="noStrike" kern="120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</a:br>
          <a:r>
            <a:rPr lang="pl-PL" sz="1400" b="0" i="0" u="none" strike="noStrike" kern="1200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i społeczną </a:t>
          </a:r>
          <a:br>
            <a:rPr lang="pl-PL" sz="1400" b="0" i="0" u="none" strike="noStrike" kern="1200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</a:br>
          <a:r>
            <a:rPr lang="pl-PL" sz="1400" b="0" i="0" u="none" strike="noStrike" kern="1200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z uwzględnieniem TIK w LOF</a:t>
          </a:r>
          <a:endParaRPr lang="pl-PL" sz="1400" kern="1200" dirty="0"/>
        </a:p>
      </dsp:txBody>
      <dsp:txXfrm>
        <a:off x="4960560" y="2536129"/>
        <a:ext cx="1624262" cy="1624262"/>
      </dsp:txXfrm>
    </dsp:sp>
    <dsp:sp modelId="{6386B594-6F9D-4EC2-8E65-2B869DC473D6}">
      <dsp:nvSpPr>
        <dsp:cNvPr id="0" name=""/>
        <dsp:cNvSpPr/>
      </dsp:nvSpPr>
      <dsp:spPr>
        <a:xfrm rot="5411390">
          <a:off x="3164955" y="2328846"/>
          <a:ext cx="2388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886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0BFDE-6AE8-4E99-A051-2FB093BC4636}">
      <dsp:nvSpPr>
        <dsp:cNvPr id="0" name=""/>
        <dsp:cNvSpPr/>
      </dsp:nvSpPr>
      <dsp:spPr>
        <a:xfrm>
          <a:off x="2381008" y="2448277"/>
          <a:ext cx="1800000" cy="1800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i="0" u="sng" strike="noStrike" kern="1200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Cel Rozwojowy 2: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i="0" u="none" strike="noStrike" kern="1200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Poprawa mobilności transportowej, niskoemisyjności oraz zachowanie </a:t>
          </a:r>
          <a:br>
            <a:rPr lang="pl-PL" sz="1400" b="0" i="0" u="none" strike="noStrike" kern="1200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</a:br>
          <a:r>
            <a:rPr lang="pl-PL" sz="1400" b="0" i="0" u="none" strike="noStrike" kern="1200" baseline="0" dirty="0" smtClean="0">
              <a:ln/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rPr>
            <a:t>i promowanie dziedzictwa naturalnego w LOF</a:t>
          </a:r>
          <a:endParaRPr lang="pl-PL" sz="1400" kern="1200" dirty="0"/>
        </a:p>
      </dsp:txBody>
      <dsp:txXfrm>
        <a:off x="2468877" y="2536146"/>
        <a:ext cx="1624262" cy="16242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B03D7-F7FD-4433-BD47-F5DBE86F8D8F}">
      <dsp:nvSpPr>
        <dsp:cNvPr id="0" name=""/>
        <dsp:cNvSpPr/>
      </dsp:nvSpPr>
      <dsp:spPr>
        <a:xfrm>
          <a:off x="1492842" y="181327"/>
          <a:ext cx="4988180" cy="4825909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rgbClr val="C00000"/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Projekty ZIT do realizacji w trybie konkursowym</a:t>
          </a:r>
          <a:r>
            <a:rPr lang="pl-PL" sz="1500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 (realizowane </a:t>
          </a:r>
          <a:br>
            <a:rPr lang="pl-PL" sz="1500" u="none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500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w ramach EFS)</a:t>
          </a:r>
          <a:endParaRPr lang="pl-PL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21732" y="1203961"/>
        <a:ext cx="1781493" cy="1436282"/>
      </dsp:txXfrm>
    </dsp:sp>
    <dsp:sp modelId="{D98B0114-7DB6-4D58-99ED-7123EA55F841}">
      <dsp:nvSpPr>
        <dsp:cNvPr id="0" name=""/>
        <dsp:cNvSpPr/>
      </dsp:nvSpPr>
      <dsp:spPr>
        <a:xfrm>
          <a:off x="1295003" y="360021"/>
          <a:ext cx="5186879" cy="4654543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rgbClr val="C00000"/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Projekty o charakterze komplementarnym </a:t>
          </a:r>
          <a:r>
            <a:rPr lang="pl-PL" sz="1500" b="0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(realizowane w ramach Krajowych Programów Operacyjnych) </a:t>
          </a:r>
          <a:endParaRPr lang="pl-PL" sz="15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29975" y="3379933"/>
        <a:ext cx="2778685" cy="1219047"/>
      </dsp:txXfrm>
    </dsp:sp>
    <dsp:sp modelId="{93B3A8DD-F428-464D-8F16-3230F8051675}">
      <dsp:nvSpPr>
        <dsp:cNvPr id="0" name=""/>
        <dsp:cNvSpPr/>
      </dsp:nvSpPr>
      <dsp:spPr>
        <a:xfrm>
          <a:off x="1287430" y="177331"/>
          <a:ext cx="5035250" cy="4833902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rgbClr val="C00000"/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Projekty ZIT do realizacji w trybie pozakonkursowym</a:t>
          </a:r>
          <a:r>
            <a:rPr lang="pl-PL" sz="1500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 (realizowane </a:t>
          </a:r>
          <a:br>
            <a:rPr lang="pl-PL" sz="1500" u="none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500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w ramach EFRR</a:t>
          </a:r>
          <a:r>
            <a:rPr lang="pl-PL" sz="1600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pl-PL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70679" y="1201658"/>
        <a:ext cx="1798303" cy="1438661"/>
      </dsp:txXfrm>
    </dsp:sp>
    <dsp:sp modelId="{72B36A8D-9245-4174-A7BE-9F493BAD0FFE}">
      <dsp:nvSpPr>
        <dsp:cNvPr id="0" name=""/>
        <dsp:cNvSpPr/>
      </dsp:nvSpPr>
      <dsp:spPr>
        <a:xfrm>
          <a:off x="1503552" y="111346"/>
          <a:ext cx="4962215" cy="496221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C6D928-38F3-4981-96E7-DA8DC61FF68C}">
      <dsp:nvSpPr>
        <dsp:cNvPr id="0" name=""/>
        <dsp:cNvSpPr/>
      </dsp:nvSpPr>
      <dsp:spPr>
        <a:xfrm>
          <a:off x="1403642" y="204879"/>
          <a:ext cx="4962215" cy="496221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671DC5-B4E4-4CE8-B8F1-034AF22C9C2D}">
      <dsp:nvSpPr>
        <dsp:cNvPr id="0" name=""/>
        <dsp:cNvSpPr/>
      </dsp:nvSpPr>
      <dsp:spPr>
        <a:xfrm>
          <a:off x="1224435" y="98803"/>
          <a:ext cx="4962215" cy="496221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9994" cy="496007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compatLnSpc="1"/>
          <a:lstStyle/>
          <a:p>
            <a:pPr hangingPunct="0">
              <a:lnSpc>
                <a:spcPct val="93000"/>
              </a:lnSpc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 sz="1400"/>
            </a:pPr>
            <a:endParaRPr lang="pl-PL" sz="1300"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3847649" y="1"/>
            <a:ext cx="2949994" cy="496007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compatLnSpc="1"/>
          <a:lstStyle/>
          <a:p>
            <a:pPr algn="r" hangingPunct="0">
              <a:lnSpc>
                <a:spcPct val="93000"/>
              </a:lnSpc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 sz="1400"/>
            </a:pPr>
            <a:endParaRPr lang="pl-PL" sz="1300"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9430471"/>
            <a:ext cx="2949994" cy="496007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anchor="b" compatLnSpc="1"/>
          <a:lstStyle/>
          <a:p>
            <a:pPr hangingPunct="0">
              <a:lnSpc>
                <a:spcPct val="93000"/>
              </a:lnSpc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 sz="1400"/>
            </a:pPr>
            <a:endParaRPr lang="pl-PL" sz="1300"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430471"/>
            <a:ext cx="2949994" cy="496007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anchor="b" compatLnSpc="1"/>
          <a:lstStyle/>
          <a:p>
            <a:pPr algn="r" hangingPunct="0">
              <a:lnSpc>
                <a:spcPct val="93000"/>
              </a:lnSpc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 sz="1400"/>
            </a:pPr>
            <a:fld id="{A9269680-3BFB-460B-8641-230F1574C021}" type="slidenum">
              <a:pPr algn="r" hangingPunct="0">
                <a:lnSpc>
                  <a:spcPct val="93000"/>
                </a:lnSpc>
                <a:tabLst>
                  <a:tab pos="0" algn="l"/>
                  <a:tab pos="411344" algn="l"/>
                  <a:tab pos="823020" algn="l"/>
                  <a:tab pos="1234696" algn="l"/>
                  <a:tab pos="1646371" algn="l"/>
                  <a:tab pos="2058046" algn="l"/>
                  <a:tab pos="2469722" algn="l"/>
                  <a:tab pos="2881397" algn="l"/>
                  <a:tab pos="3293072" algn="l"/>
                  <a:tab pos="3704747" algn="l"/>
                  <a:tab pos="4116423" algn="l"/>
                  <a:tab pos="4528097" algn="l"/>
                  <a:tab pos="4939773" algn="l"/>
                  <a:tab pos="5351449" algn="l"/>
                  <a:tab pos="5763124" algn="l"/>
                  <a:tab pos="6174799" algn="l"/>
                  <a:tab pos="6586474" algn="l"/>
                  <a:tab pos="6998150" algn="l"/>
                  <a:tab pos="7409824" algn="l"/>
                  <a:tab pos="7821500" algn="l"/>
                  <a:tab pos="8233175" algn="l"/>
                </a:tabLst>
                <a:defRPr sz="1400"/>
              </a:pPr>
              <a:t>‹#›</a:t>
            </a:fld>
            <a:endParaRPr lang="pl-PL" sz="1300"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264597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>
            <a:spLocks noMove="1" noResize="1"/>
          </p:cNvSpPr>
          <p:nvPr/>
        </p:nvSpPr>
        <p:spPr>
          <a:xfrm>
            <a:off x="1" y="0"/>
            <a:ext cx="6797967" cy="9926812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82467" tIns="41234" rIns="82467" bIns="41234" anchor="ctr" anchorCtr="1" compatLnSpc="1"/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</a:pPr>
            <a:endParaRPr lang="pl-PL" sz="16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3" name="Dowolny kształt 2"/>
          <p:cNvSpPr/>
          <p:nvPr/>
        </p:nvSpPr>
        <p:spPr>
          <a:xfrm>
            <a:off x="0" y="1"/>
            <a:ext cx="6797644" cy="9926477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82467" tIns="42883" rIns="82467" bIns="42883" anchor="ctr" anchorCtr="0" compatLnSpc="1"/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</a:pPr>
            <a:endParaRPr lang="pl-PL" sz="16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0" y="1"/>
            <a:ext cx="6797644" cy="9926477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82467" tIns="42883" rIns="82467" bIns="42883" anchor="ctr" anchorCtr="0" compatLnSpc="1"/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</a:pPr>
            <a:endParaRPr lang="pl-PL" sz="16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5" name="Dowolny kształt 4"/>
          <p:cNvSpPr/>
          <p:nvPr/>
        </p:nvSpPr>
        <p:spPr>
          <a:xfrm>
            <a:off x="0" y="1"/>
            <a:ext cx="6797644" cy="9926477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82467" tIns="42883" rIns="82467" bIns="42883" anchor="ctr" anchorCtr="0" compatLnSpc="1"/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</a:pPr>
            <a:endParaRPr lang="pl-PL" sz="16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6" name="Dowolny kształt 5"/>
          <p:cNvSpPr/>
          <p:nvPr/>
        </p:nvSpPr>
        <p:spPr>
          <a:xfrm>
            <a:off x="0" y="1"/>
            <a:ext cx="6797644" cy="9926477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82467" tIns="42883" rIns="82467" bIns="42883" anchor="ctr" anchorCtr="0" compatLnSpc="1"/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</a:pPr>
            <a:endParaRPr lang="pl-PL" sz="16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7" name="Dowolny kształt 6"/>
          <p:cNvSpPr/>
          <p:nvPr/>
        </p:nvSpPr>
        <p:spPr>
          <a:xfrm>
            <a:off x="0" y="1"/>
            <a:ext cx="6797644" cy="9926477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82467" tIns="42883" rIns="82467" bIns="42883" anchor="ctr" anchorCtr="0" compatLnSpc="1"/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</a:pPr>
            <a:endParaRPr lang="pl-PL" sz="16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8" name="Symbol zastępczy obrazu slajdu 7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54063"/>
            <a:ext cx="4948238" cy="3713162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Symbol zastępczy notatek 8"/>
          <p:cNvSpPr txBox="1">
            <a:spLocks noGrp="1"/>
          </p:cNvSpPr>
          <p:nvPr>
            <p:ph type="body" sz="quarter" idx="3"/>
          </p:nvPr>
        </p:nvSpPr>
        <p:spPr>
          <a:xfrm>
            <a:off x="679150" y="4714735"/>
            <a:ext cx="5430280" cy="44587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l-PL"/>
          </a:p>
        </p:txBody>
      </p:sp>
      <p:sp>
        <p:nvSpPr>
          <p:cNvPr id="10" name="Symbol zastępczy nagłówka 9"/>
          <p:cNvSpPr txBox="1">
            <a:spLocks noGrp="1"/>
          </p:cNvSpPr>
          <p:nvPr>
            <p:ph type="hdr" sz="quarter"/>
          </p:nvPr>
        </p:nvSpPr>
        <p:spPr>
          <a:xfrm>
            <a:off x="1" y="1"/>
            <a:ext cx="2941900" cy="4883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 lang="en-GB" sz="1300" b="0" i="0" u="none" strike="noStrike" baseline="0">
                <a:solidFill>
                  <a:srgbClr val="000000"/>
                </a:solidFill>
                <a:latin typeface="Times New Roman" pitchFamily="18"/>
                <a:ea typeface="Lucida Sans Unicode" pitchFamily="34"/>
                <a:cs typeface="Lucida Sans Unicode" pitchFamily="34"/>
              </a:defRPr>
            </a:lvl1pPr>
          </a:lstStyle>
          <a:p>
            <a:pPr lvl="0"/>
            <a:endParaRPr lang="en-GB"/>
          </a:p>
        </p:txBody>
      </p:sp>
      <p:sp>
        <p:nvSpPr>
          <p:cNvPr id="11" name="Symbol zastępczy daty 10"/>
          <p:cNvSpPr txBox="1">
            <a:spLocks noGrp="1"/>
          </p:cNvSpPr>
          <p:nvPr>
            <p:ph type="dt" idx="1"/>
          </p:nvPr>
        </p:nvSpPr>
        <p:spPr>
          <a:xfrm>
            <a:off x="3846679" y="1"/>
            <a:ext cx="2942225" cy="4883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 lang="en-GB" sz="1300" b="0" i="0" u="none" strike="noStrike" baseline="0">
                <a:solidFill>
                  <a:srgbClr val="000000"/>
                </a:solidFill>
                <a:latin typeface="Times New Roman" pitchFamily="18"/>
                <a:ea typeface="Lucida Sans Unicode" pitchFamily="34"/>
                <a:cs typeface="Lucida Sans Unicode" pitchFamily="34"/>
              </a:defRPr>
            </a:lvl1pPr>
          </a:lstStyle>
          <a:p>
            <a:pPr lvl="0"/>
            <a:endParaRPr lang="en-GB"/>
          </a:p>
        </p:txBody>
      </p:sp>
      <p:sp>
        <p:nvSpPr>
          <p:cNvPr id="12" name="Symbol zastępczy stopki 11"/>
          <p:cNvSpPr txBox="1">
            <a:spLocks noGrp="1"/>
          </p:cNvSpPr>
          <p:nvPr>
            <p:ph type="ftr" sz="quarter" idx="4"/>
          </p:nvPr>
        </p:nvSpPr>
        <p:spPr>
          <a:xfrm>
            <a:off x="1" y="9428132"/>
            <a:ext cx="2941900" cy="4883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 lang="en-GB" sz="1300" b="0" i="0" u="none" strike="noStrike" baseline="0">
                <a:solidFill>
                  <a:srgbClr val="000000"/>
                </a:solidFill>
                <a:latin typeface="Times New Roman" pitchFamily="18"/>
                <a:ea typeface="Lucida Sans Unicode" pitchFamily="34"/>
                <a:cs typeface="Lucida Sans Unicode" pitchFamily="34"/>
              </a:defRPr>
            </a:lvl1pPr>
          </a:lstStyle>
          <a:p>
            <a:pPr lvl="0"/>
            <a:endParaRPr lang="en-GB"/>
          </a:p>
        </p:txBody>
      </p:sp>
      <p:sp>
        <p:nvSpPr>
          <p:cNvPr id="13" name="Symbol zastępczy numeru slajdu 12"/>
          <p:cNvSpPr txBox="1">
            <a:spLocks noGrp="1"/>
          </p:cNvSpPr>
          <p:nvPr>
            <p:ph type="sldNum" sz="quarter" idx="5"/>
          </p:nvPr>
        </p:nvSpPr>
        <p:spPr>
          <a:xfrm>
            <a:off x="3846679" y="9428132"/>
            <a:ext cx="2942225" cy="4883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 lang="en-GB" sz="1300" b="0" i="0" u="none" strike="noStrike" baseline="0">
                <a:solidFill>
                  <a:srgbClr val="000000"/>
                </a:solidFill>
                <a:latin typeface="Times New Roman" pitchFamily="18"/>
                <a:ea typeface="Lucida Sans Unicode" pitchFamily="34"/>
                <a:cs typeface="Lucida Sans Unicode" pitchFamily="34"/>
              </a:defRPr>
            </a:lvl1pPr>
          </a:lstStyle>
          <a:p>
            <a:pPr lvl="0"/>
            <a:fld id="{3579B952-A4DD-414D-B2A3-64F6F4DA20B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82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pl-PL" sz="1200" b="0" i="0" u="none" strike="noStrike" baseline="0">
        <a:ln>
          <a:noFill/>
        </a:ln>
        <a:solidFill>
          <a:srgbClr val="000000"/>
        </a:solidFill>
        <a:latin typeface="Times New Roman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995094" y="754706"/>
            <a:ext cx="4806163" cy="372138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82467" tIns="42883" rIns="82467" bIns="42883" anchor="ctr" anchorCtr="0" compatLnSpc="1"/>
          <a:lstStyle/>
          <a:p>
            <a:pPr hangingPunct="0">
              <a:lnSpc>
                <a:spcPct val="93000"/>
              </a:lnSpc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</a:pPr>
            <a:endParaRPr lang="pl-PL" sz="1600"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679150" y="4714733"/>
            <a:ext cx="5430280" cy="184666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4440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579B952-A4DD-414D-B2A3-64F6F4DA20BA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7377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20750" y="754063"/>
            <a:ext cx="4948238" cy="37131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1591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20750" y="754063"/>
            <a:ext cx="4948238" cy="37131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0172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20750" y="754063"/>
            <a:ext cx="4948238" cy="37131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1703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20750" y="754063"/>
            <a:ext cx="4948238" cy="37131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63873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579B952-A4DD-414D-B2A3-64F6F4DA20B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7859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579B952-A4DD-414D-B2A3-64F6F4DA20BA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8709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579B952-A4DD-414D-B2A3-64F6F4DA20BA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0329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579B952-A4DD-414D-B2A3-64F6F4DA20BA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8881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579B952-A4DD-414D-B2A3-64F6F4DA20BA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7261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20750" y="754063"/>
            <a:ext cx="4948238" cy="371316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579B952-A4DD-414D-B2A3-64F6F4DA20B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66054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579B952-A4DD-414D-B2A3-64F6F4DA20BA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8734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995094" y="754706"/>
            <a:ext cx="4806163" cy="372138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82467" tIns="42883" rIns="82467" bIns="42883" anchor="ctr" anchorCtr="0" compatLnSpc="1"/>
          <a:lstStyle/>
          <a:p>
            <a:pPr hangingPunct="0">
              <a:lnSpc>
                <a:spcPct val="93000"/>
              </a:lnSpc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</a:pPr>
            <a:endParaRPr lang="pl-PL" sz="1600"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679150" y="4714733"/>
            <a:ext cx="5430280" cy="184666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622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579B952-A4DD-414D-B2A3-64F6F4DA20B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5587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20750" y="754063"/>
            <a:ext cx="4948238" cy="37131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0801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995094" y="754706"/>
            <a:ext cx="4806163" cy="372138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82467" tIns="42883" rIns="82467" bIns="42883" anchor="ctr" anchorCtr="0" compatLnSpc="1"/>
          <a:lstStyle/>
          <a:p>
            <a:pPr hangingPunct="0">
              <a:lnSpc>
                <a:spcPct val="93000"/>
              </a:lnSpc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</a:pPr>
            <a:endParaRPr lang="pl-PL" sz="1600"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679150" y="4714733"/>
            <a:ext cx="5430280" cy="184666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4877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579B952-A4DD-414D-B2A3-64F6F4DA20B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6798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579B952-A4DD-414D-B2A3-64F6F4DA20BA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099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579B952-A4DD-414D-B2A3-64F6F4DA20B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0544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579B952-A4DD-414D-B2A3-64F6F4DA20BA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827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60078" y="1237197"/>
            <a:ext cx="7560469" cy="2631887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9203D1-97E5-43B5-BD3A-9225F8009E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643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5DA107-433F-455C-A1A6-2BC747F53C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552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213947" y="402483"/>
            <a:ext cx="2173635" cy="64064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93043" y="402483"/>
            <a:ext cx="6394896" cy="64064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EB050B-ED0B-4604-98E6-485620394B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715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DEC7C8-2BB9-4A48-8029-F7017F3D0E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553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7793" y="1884670"/>
            <a:ext cx="8694539" cy="3144614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7793" y="5059034"/>
            <a:ext cx="8694539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3C29BB-234E-4C36-962B-D593033F15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217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253451C-1F00-4DDE-97DC-2C6DA60183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114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4356" y="402483"/>
            <a:ext cx="8694539" cy="146118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03316" y="1853171"/>
            <a:ext cx="4285579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03316" y="2761381"/>
            <a:ext cx="4285579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8608A8-D690-4E03-BA0F-1BCDE8E204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53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BA51A1-96A3-46E1-862A-877016E85C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328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5FF505-89CF-440B-8549-1E36403CF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687546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A2FA58-A914-4A9A-9092-1ACEFDD908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798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 marL="0" indent="0">
              <a:buNone/>
              <a:defRPr sz="2646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5BC5A6-E871-42E2-AEF1-5342B4B52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503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93043" y="402483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93043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39207" y="7006699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119441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DA6E23A3-2807-41F5-BB0F-9BFD14AECA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800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0728"/>
            <a:ext cx="3133725" cy="675322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2642309" y="288356"/>
            <a:ext cx="7463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Strategia Zintegrowanych Inwestycji Terytorialnych Lubelskiego </a:t>
            </a: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Obszaru Funkcjonalnego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tekstu 1"/>
          <p:cNvSpPr txBox="1">
            <a:spLocks noGrp="1"/>
          </p:cNvSpPr>
          <p:nvPr>
            <p:ph type="body" idx="4294967295"/>
          </p:nvPr>
        </p:nvSpPr>
        <p:spPr>
          <a:xfrm>
            <a:off x="2623630" y="3309273"/>
            <a:ext cx="7463801" cy="3035383"/>
          </a:xfrm>
        </p:spPr>
        <p:txBody>
          <a:bodyPr wrap="square" anchor="ctr" anchorCtr="0">
            <a:spAutoFit/>
          </a:bodyPr>
          <a:lstStyle>
            <a:defPPr marL="423720" marR="0" lvl="0" indent="-318960" algn="l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Wingdings" pitchFamily="2"/>
              <a:buNone/>
              <a:tabLst>
                <a:tab pos="25200" algn="l"/>
                <a:tab pos="474480" algn="l"/>
                <a:tab pos="923759" algn="l"/>
                <a:tab pos="1373039" algn="l"/>
                <a:tab pos="1822319" algn="l"/>
                <a:tab pos="2271600" algn="l"/>
                <a:tab pos="2720880" algn="l"/>
                <a:tab pos="3170160" algn="l"/>
                <a:tab pos="3619440" algn="l"/>
                <a:tab pos="4068720" algn="l"/>
                <a:tab pos="4518000" algn="l"/>
                <a:tab pos="4967279" algn="l"/>
                <a:tab pos="5416200" algn="l"/>
                <a:tab pos="5865480" algn="l"/>
                <a:tab pos="6314760" algn="l"/>
                <a:tab pos="6764039" algn="l"/>
                <a:tab pos="7213320" algn="l"/>
                <a:tab pos="7662599" algn="l"/>
                <a:tab pos="8111880" algn="l"/>
                <a:tab pos="8561160" algn="l"/>
              </a:tabLst>
              <a:defRPr lang="pl-PL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defPPr>
            <a:lvl1pPr marL="423720" marR="0" lvl="0" indent="-318960" algn="l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25200" algn="l"/>
                <a:tab pos="474480" algn="l"/>
                <a:tab pos="923759" algn="l"/>
                <a:tab pos="1373039" algn="l"/>
                <a:tab pos="1822319" algn="l"/>
                <a:tab pos="2271600" algn="l"/>
                <a:tab pos="2720880" algn="l"/>
                <a:tab pos="3170160" algn="l"/>
                <a:tab pos="3619440" algn="l"/>
                <a:tab pos="4068720" algn="l"/>
                <a:tab pos="4518000" algn="l"/>
                <a:tab pos="4967279" algn="l"/>
                <a:tab pos="5416200" algn="l"/>
                <a:tab pos="5865480" algn="l"/>
                <a:tab pos="6314760" algn="l"/>
                <a:tab pos="6764039" algn="l"/>
                <a:tab pos="7213320" algn="l"/>
                <a:tab pos="7662599" algn="l"/>
                <a:tab pos="8111880" algn="l"/>
                <a:tab pos="8561160" algn="l"/>
              </a:tabLst>
              <a:defRPr lang="pl-PL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1pPr>
            <a:lvl2pPr marL="855360" marR="0" lvl="1" indent="-285480" algn="l" hangingPunct="0">
              <a:lnSpc>
                <a:spcPct val="93000"/>
              </a:lnSpc>
              <a:spcBef>
                <a:spcPts val="0"/>
              </a:spcBef>
              <a:spcAft>
                <a:spcPts val="1137"/>
              </a:spcAft>
              <a:buClr>
                <a:srgbClr val="000000"/>
              </a:buClr>
              <a:buSzPct val="75000"/>
              <a:buFont typeface="Symbol" pitchFamily="18"/>
              <a:buChar char=""/>
              <a:tabLst>
                <a:tab pos="42840" algn="l"/>
                <a:tab pos="492120" algn="l"/>
                <a:tab pos="941040" algn="l"/>
                <a:tab pos="1390319" algn="l"/>
                <a:tab pos="1839599" algn="l"/>
                <a:tab pos="2288880" algn="l"/>
                <a:tab pos="2738160" algn="l"/>
                <a:tab pos="3187440" algn="l"/>
                <a:tab pos="3636720" algn="l"/>
                <a:tab pos="4086000" algn="l"/>
                <a:tab pos="4535280" algn="l"/>
                <a:tab pos="4984560" algn="l"/>
                <a:tab pos="5433840" algn="l"/>
                <a:tab pos="5883120" algn="l"/>
                <a:tab pos="6332400" algn="l"/>
                <a:tab pos="6781680" algn="l"/>
                <a:tab pos="7230959" algn="l"/>
                <a:tab pos="7680240" algn="l"/>
                <a:tab pos="8129519" algn="l"/>
                <a:tab pos="8578800" algn="l"/>
              </a:tabLst>
              <a:defRPr lang="pl-PL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2pPr>
            <a:lvl3pPr marL="1287360" marR="0" lvl="2" indent="-212760" algn="l" hangingPunct="0">
              <a:lnSpc>
                <a:spcPct val="93000"/>
              </a:lnSpc>
              <a:spcBef>
                <a:spcPts val="0"/>
              </a:spcBef>
              <a:spcAft>
                <a:spcPts val="848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60120" algn="l"/>
                <a:tab pos="509399" algn="l"/>
                <a:tab pos="958680" algn="l"/>
                <a:tab pos="1407959" algn="l"/>
                <a:tab pos="1857240" algn="l"/>
                <a:tab pos="2306520" algn="l"/>
                <a:tab pos="2755800" algn="l"/>
                <a:tab pos="3205080" algn="l"/>
                <a:tab pos="3654360" algn="l"/>
                <a:tab pos="4103640" algn="l"/>
                <a:tab pos="4552919" algn="l"/>
                <a:tab pos="5002200" algn="l"/>
                <a:tab pos="5451120" algn="l"/>
                <a:tab pos="5900400" algn="l"/>
                <a:tab pos="6349680" algn="l"/>
                <a:tab pos="6798960" algn="l"/>
                <a:tab pos="7248240" algn="l"/>
                <a:tab pos="7697519" algn="l"/>
                <a:tab pos="8146800" algn="l"/>
                <a:tab pos="8596080" algn="l"/>
              </a:tabLst>
              <a:defRPr lang="pl-PL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3pPr>
            <a:lvl4pPr marL="1718999" marR="0" lvl="3" indent="-207720" algn="l" hangingPunct="0">
              <a:lnSpc>
                <a:spcPct val="93000"/>
              </a:lnSpc>
              <a:spcBef>
                <a:spcPts val="0"/>
              </a:spcBef>
              <a:spcAft>
                <a:spcPts val="573"/>
              </a:spcAft>
              <a:buClr>
                <a:srgbClr val="000000"/>
              </a:buClr>
              <a:buSzPct val="75000"/>
              <a:buFont typeface="Symbol" pitchFamily="18"/>
              <a:buChar char=""/>
              <a:tabLst>
                <a:tab pos="77760" algn="l"/>
                <a:tab pos="527040" algn="l"/>
                <a:tab pos="975960" algn="l"/>
                <a:tab pos="1425239" algn="l"/>
                <a:tab pos="1874520" algn="l"/>
                <a:tab pos="2323800" algn="l"/>
                <a:tab pos="2773080" algn="l"/>
                <a:tab pos="3222360" algn="l"/>
                <a:tab pos="3671640" algn="l"/>
                <a:tab pos="4120919" algn="l"/>
                <a:tab pos="4570200" algn="l"/>
                <a:tab pos="5019480" algn="l"/>
                <a:tab pos="5468760" algn="l"/>
                <a:tab pos="5918040" algn="l"/>
                <a:tab pos="6367320" algn="l"/>
                <a:tab pos="6816600" algn="l"/>
                <a:tab pos="7265880" algn="l"/>
                <a:tab pos="7715160" algn="l"/>
                <a:tab pos="8164440" algn="l"/>
                <a:tab pos="861372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4pPr>
            <a:lvl5pPr marL="2151000" marR="0" lvl="4" indent="-209520" algn="l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95040" algn="l"/>
                <a:tab pos="544320" algn="l"/>
                <a:tab pos="993600" algn="l"/>
                <a:tab pos="1442880" algn="l"/>
                <a:tab pos="1892160" algn="l"/>
                <a:tab pos="2341440" algn="l"/>
                <a:tab pos="2790720" algn="l"/>
                <a:tab pos="3240000" algn="l"/>
                <a:tab pos="3689279" algn="l"/>
                <a:tab pos="4138560" algn="l"/>
                <a:tab pos="4587839" algn="l"/>
                <a:tab pos="5037120" algn="l"/>
                <a:tab pos="5486399" algn="l"/>
                <a:tab pos="5935319" algn="l"/>
                <a:tab pos="6384600" algn="l"/>
                <a:tab pos="6833879" algn="l"/>
                <a:tab pos="7283160" algn="l"/>
                <a:tab pos="7732440" algn="l"/>
                <a:tab pos="8181720" algn="l"/>
                <a:tab pos="863100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5pPr>
            <a:lvl6pPr marL="2151000" marR="0" lvl="5" indent="-209520" algn="l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95040" algn="l"/>
                <a:tab pos="544320" algn="l"/>
                <a:tab pos="993600" algn="l"/>
                <a:tab pos="1442880" algn="l"/>
                <a:tab pos="1892160" algn="l"/>
                <a:tab pos="2341440" algn="l"/>
                <a:tab pos="2790720" algn="l"/>
                <a:tab pos="3240000" algn="l"/>
                <a:tab pos="3689279" algn="l"/>
                <a:tab pos="4138560" algn="l"/>
                <a:tab pos="4587839" algn="l"/>
                <a:tab pos="5037120" algn="l"/>
                <a:tab pos="5486399" algn="l"/>
                <a:tab pos="5935319" algn="l"/>
                <a:tab pos="6384600" algn="l"/>
                <a:tab pos="6833879" algn="l"/>
                <a:tab pos="7283160" algn="l"/>
                <a:tab pos="7732440" algn="l"/>
                <a:tab pos="8181720" algn="l"/>
                <a:tab pos="863100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6pPr>
            <a:lvl7pPr marL="2151000" marR="0" lvl="6" indent="-209520" algn="l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95040" algn="l"/>
                <a:tab pos="544320" algn="l"/>
                <a:tab pos="993600" algn="l"/>
                <a:tab pos="1442880" algn="l"/>
                <a:tab pos="1892160" algn="l"/>
                <a:tab pos="2341440" algn="l"/>
                <a:tab pos="2790720" algn="l"/>
                <a:tab pos="3240000" algn="l"/>
                <a:tab pos="3689279" algn="l"/>
                <a:tab pos="4138560" algn="l"/>
                <a:tab pos="4587839" algn="l"/>
                <a:tab pos="5037120" algn="l"/>
                <a:tab pos="5486399" algn="l"/>
                <a:tab pos="5935319" algn="l"/>
                <a:tab pos="6384600" algn="l"/>
                <a:tab pos="6833879" algn="l"/>
                <a:tab pos="7283160" algn="l"/>
                <a:tab pos="7732440" algn="l"/>
                <a:tab pos="8181720" algn="l"/>
                <a:tab pos="863100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7pPr>
            <a:lvl8pPr marL="2151000" marR="0" lvl="7" indent="-209520" algn="l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95040" algn="l"/>
                <a:tab pos="544320" algn="l"/>
                <a:tab pos="993600" algn="l"/>
                <a:tab pos="1442880" algn="l"/>
                <a:tab pos="1892160" algn="l"/>
                <a:tab pos="2341440" algn="l"/>
                <a:tab pos="2790720" algn="l"/>
                <a:tab pos="3240000" algn="l"/>
                <a:tab pos="3689279" algn="l"/>
                <a:tab pos="4138560" algn="l"/>
                <a:tab pos="4587839" algn="l"/>
                <a:tab pos="5037120" algn="l"/>
                <a:tab pos="5486399" algn="l"/>
                <a:tab pos="5935319" algn="l"/>
                <a:tab pos="6384600" algn="l"/>
                <a:tab pos="6833879" algn="l"/>
                <a:tab pos="7283160" algn="l"/>
                <a:tab pos="7732440" algn="l"/>
                <a:tab pos="8181720" algn="l"/>
                <a:tab pos="863100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8pPr>
            <a:lvl9pPr marL="1944000" marR="0" lvl="8" indent="-216000" algn="l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95040" algn="l"/>
                <a:tab pos="544320" algn="l"/>
                <a:tab pos="993600" algn="l"/>
                <a:tab pos="1442880" algn="l"/>
                <a:tab pos="1892160" algn="l"/>
                <a:tab pos="2341440" algn="l"/>
                <a:tab pos="2790720" algn="l"/>
                <a:tab pos="3240000" algn="l"/>
                <a:tab pos="3689279" algn="l"/>
                <a:tab pos="4138560" algn="l"/>
                <a:tab pos="4587839" algn="l"/>
                <a:tab pos="5037120" algn="l"/>
                <a:tab pos="5486399" algn="l"/>
                <a:tab pos="5935319" algn="l"/>
                <a:tab pos="6384600" algn="l"/>
                <a:tab pos="6833879" algn="l"/>
                <a:tab pos="7283160" algn="l"/>
                <a:tab pos="7732440" algn="l"/>
                <a:tab pos="8181720" algn="l"/>
                <a:tab pos="863100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9pPr>
          </a:lstStyle>
          <a:p>
            <a:pPr lvl="0" algn="ctr">
              <a:buNone/>
            </a:pPr>
            <a:r>
              <a:rPr lang="pl-PL" sz="2400" dirty="0" smtClean="0"/>
              <a:t>Szkolenie dla Wnioskodawców z zakresu</a:t>
            </a:r>
            <a:br>
              <a:rPr lang="pl-PL" sz="2400" dirty="0" smtClean="0"/>
            </a:br>
            <a:r>
              <a:rPr lang="pl-PL" sz="2400" dirty="0" smtClean="0"/>
              <a:t>Działania 11.4</a:t>
            </a:r>
            <a:endParaRPr lang="pl-PL" sz="2400" i="1" dirty="0"/>
          </a:p>
          <a:p>
            <a:pPr lvl="0" algn="ctr">
              <a:buNone/>
            </a:pPr>
            <a:r>
              <a:rPr lang="pl-PL" sz="2400" i="1" dirty="0" smtClean="0"/>
              <a:t>„Aktywne włączenie </a:t>
            </a:r>
            <a:r>
              <a:rPr lang="pl-PL" sz="2400" i="1" dirty="0"/>
              <a:t>w ramach Zintegrowanych Inwestycji Terytorialnych Lubelskiego Obszaru </a:t>
            </a:r>
            <a:r>
              <a:rPr lang="pl-PL" sz="2400" i="1" dirty="0" smtClean="0"/>
              <a:t>Funkcjonalnego”</a:t>
            </a:r>
          </a:p>
          <a:p>
            <a:pPr lvl="0" algn="ctr">
              <a:buNone/>
            </a:pPr>
            <a:endParaRPr lang="pl-PL" sz="2400" i="1" dirty="0" smtClean="0"/>
          </a:p>
          <a:p>
            <a:pPr algn="ctr">
              <a:buNone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Lublin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grudnia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r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41010"/>
            <a:ext cx="8190909" cy="707592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46684996"/>
              </p:ext>
            </p:extLst>
          </p:nvPr>
        </p:nvGraphicFramePr>
        <p:xfrm>
          <a:off x="431800" y="1539699"/>
          <a:ext cx="9433048" cy="448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rostokąt 5"/>
          <p:cNvSpPr/>
          <p:nvPr/>
        </p:nvSpPr>
        <p:spPr>
          <a:xfrm>
            <a:off x="29328" y="323453"/>
            <a:ext cx="10080625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Wizja</a:t>
            </a:r>
            <a:r>
              <a:rPr lang="pl-P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 misja LOF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32497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25" y="395461"/>
            <a:ext cx="10080000" cy="45899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lvl="0" algn="ctr" hangingPunct="0">
              <a:lnSpc>
                <a:spcPct val="93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l-PL" sz="2800" b="1" dirty="0" smtClean="0">
                <a:solidFill>
                  <a:srgbClr val="000000"/>
                </a:solidFill>
                <a:latin typeface="Arial" pitchFamily="18"/>
                <a:ea typeface="Lucida Sans Unicode" pitchFamily="34"/>
                <a:cs typeface="Lucida Sans Unicode" pitchFamily="34"/>
              </a:rPr>
              <a:t>Cele </a:t>
            </a:r>
            <a:r>
              <a:rPr lang="pl-PL" sz="2800" b="1" dirty="0">
                <a:solidFill>
                  <a:srgbClr val="000000"/>
                </a:solidFill>
                <a:latin typeface="Arial" pitchFamily="18"/>
                <a:ea typeface="Lucida Sans Unicode" pitchFamily="34"/>
                <a:cs typeface="Lucida Sans Unicode" pitchFamily="34"/>
              </a:rPr>
              <a:t>rozwojowe </a:t>
            </a:r>
            <a:r>
              <a:rPr lang="pl-PL" sz="2800" b="1" dirty="0" smtClean="0">
                <a:solidFill>
                  <a:srgbClr val="000000"/>
                </a:solidFill>
                <a:latin typeface="Arial" pitchFamily="18"/>
                <a:ea typeface="Lucida Sans Unicode" pitchFamily="34"/>
                <a:cs typeface="Lucida Sans Unicode" pitchFamily="34"/>
              </a:rPr>
              <a:t>ZIT</a:t>
            </a:r>
            <a:endParaRPr lang="pl-PL" sz="2800" b="1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80313" y="1403573"/>
            <a:ext cx="9720000" cy="829543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l-PL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anose="020B0604020202020204" pitchFamily="34" charset="0"/>
                <a:ea typeface="Bookman Old Style" pitchFamily="18"/>
                <a:cs typeface="Arial" panose="020B0604020202020204" pitchFamily="34" charset="0"/>
              </a:rPr>
              <a:t>Zgodnie z założeniami Strategii ZIT LOF, wypracowanymi w </a:t>
            </a:r>
            <a:r>
              <a:rPr lang="pl-PL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anose="020B0604020202020204" pitchFamily="34" charset="0"/>
                <a:ea typeface="Bookman Old Style" pitchFamily="18"/>
                <a:cs typeface="Arial" panose="020B0604020202020204" pitchFamily="34" charset="0"/>
              </a:rPr>
              <a:t>oparciu o </a:t>
            </a:r>
            <a:r>
              <a:rPr lang="pl-PL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anose="020B0604020202020204" pitchFamily="34" charset="0"/>
                <a:ea typeface="Bookman Old Style" pitchFamily="18"/>
                <a:cs typeface="Arial" panose="020B0604020202020204" pitchFamily="34" charset="0"/>
              </a:rPr>
              <a:t>przeprowadzone diagnozy i analizy oraz opinie ekspertów zdefiniowano </a:t>
            </a:r>
            <a:r>
              <a:rPr lang="pl-PL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anose="020B0604020202020204" pitchFamily="34" charset="0"/>
                <a:ea typeface="Bookman Old Style" pitchFamily="18"/>
                <a:cs typeface="Arial" panose="020B0604020202020204" pitchFamily="34" charset="0"/>
              </a:rPr>
              <a:t>Cel Nadrzędny</a:t>
            </a:r>
            <a:r>
              <a:rPr lang="pl-PL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anose="020B0604020202020204" pitchFamily="34" charset="0"/>
                <a:ea typeface="Bookman Old Style" pitchFamily="18"/>
                <a:cs typeface="Arial" panose="020B0604020202020204" pitchFamily="34" charset="0"/>
              </a:rPr>
              <a:t>, </a:t>
            </a:r>
            <a:r>
              <a:rPr lang="pl-PL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anose="020B0604020202020204" pitchFamily="34" charset="0"/>
                <a:ea typeface="Bookman Old Style" pitchFamily="18"/>
                <a:cs typeface="Arial" panose="020B0604020202020204" pitchFamily="34" charset="0"/>
              </a:rPr>
              <a:t>Cele Rozwojowe </a:t>
            </a:r>
            <a:r>
              <a:rPr lang="pl-PL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anose="020B0604020202020204" pitchFamily="34" charset="0"/>
                <a:ea typeface="Bookman Old Style" pitchFamily="18"/>
                <a:cs typeface="Arial" panose="020B0604020202020204" pitchFamily="34" charset="0"/>
              </a:rPr>
              <a:t>i precyzujące je </a:t>
            </a:r>
            <a:r>
              <a:rPr lang="pl-PL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anose="020B0604020202020204" pitchFamily="34" charset="0"/>
                <a:ea typeface="Bookman Old Style" pitchFamily="18"/>
                <a:cs typeface="Arial" panose="020B0604020202020204" pitchFamily="34" charset="0"/>
              </a:rPr>
              <a:t>Priorytety Rozwojowe.</a:t>
            </a:r>
            <a:endParaRPr lang="pl-PL" sz="1600" b="0" i="0" u="none" strike="noStrike" baseline="0" dirty="0">
              <a:ln>
                <a:noFill/>
              </a:ln>
              <a:solidFill>
                <a:srgbClr val="000000"/>
              </a:solidFill>
              <a:latin typeface="Arial" panose="020B0604020202020204" pitchFamily="34" charset="0"/>
              <a:ea typeface="Bookman Old Style" pitchFamily="18"/>
              <a:cs typeface="Arial" panose="020B0604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57084330"/>
              </p:ext>
            </p:extLst>
          </p:nvPr>
        </p:nvGraphicFramePr>
        <p:xfrm>
          <a:off x="1680104" y="2179879"/>
          <a:ext cx="6720417" cy="448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Obraz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0728"/>
            <a:ext cx="3133725" cy="6753225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133725" y="180601"/>
            <a:ext cx="6766587" cy="627163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l-PL" sz="2800" b="1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anose="020B0604020202020204" pitchFamily="34" charset="0"/>
                <a:ea typeface="Lucida Sans Unicode" pitchFamily="34"/>
                <a:cs typeface="Arial" panose="020B0604020202020204" pitchFamily="34" charset="0"/>
              </a:rPr>
              <a:t>Cel Rozwojowy 1</a:t>
            </a:r>
            <a:endParaRPr lang="pl-PL" sz="2800" b="1" i="0" u="none" strike="noStrike" baseline="0" dirty="0">
              <a:ln>
                <a:noFill/>
              </a:ln>
              <a:solidFill>
                <a:srgbClr val="000000"/>
              </a:solidFill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endParaRPr>
          </a:p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l-PL" sz="1000" b="1" i="0" u="none" strike="noStrike" baseline="0" dirty="0">
              <a:ln>
                <a:noFill/>
              </a:ln>
              <a:solidFill>
                <a:srgbClr val="000000"/>
              </a:solidFill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endParaRPr>
          </a:p>
          <a:p>
            <a:pPr lvl="0" algn="just" hangingPunct="0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Cel Rozwojowy ma bezpośredni związek ze strukturalnymi uwarunkowaniami rozwoju regionu </a:t>
            </a:r>
            <a: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i w toku prac nad Strategią został uszczegółowiony przez następujące Priorytety Rozwojowe:</a:t>
            </a:r>
          </a:p>
          <a:p>
            <a:pPr lvl="0" algn="just" hangingPunct="0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l-P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hangingPunc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l-PL" sz="1850" b="1" dirty="0">
                <a:latin typeface="Arial" panose="020B0604020202020204" pitchFamily="34" charset="0"/>
                <a:cs typeface="Arial" panose="020B0604020202020204" pitchFamily="34" charset="0"/>
              </a:rPr>
              <a:t>Priorytet Rozwojowy 1.1 </a:t>
            </a: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Wsparcie jakości i skuteczności edukacji w LOF </a:t>
            </a:r>
            <a: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zakresie wspierania zapotrzebowania na rynku </a:t>
            </a:r>
            <a: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pracy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(wspierane w ramach RPO-PI 10i, 10iii).</a:t>
            </a:r>
            <a:endParaRPr lang="pl-P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hangingPunc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l-PL" sz="185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Priorytet </a:t>
            </a:r>
            <a:r>
              <a:rPr lang="pl-PL" sz="1850" b="1" dirty="0">
                <a:latin typeface="Arial" panose="020B0604020202020204" pitchFamily="34" charset="0"/>
                <a:cs typeface="Arial" panose="020B0604020202020204" pitchFamily="34" charset="0"/>
              </a:rPr>
              <a:t>Rozwojowy 1.2</a:t>
            </a: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 Wsparcie jakości i dostępu do rynku pracy, poprzez wspieranie rozwoju </a:t>
            </a:r>
            <a: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innowacyjności</a:t>
            </a:r>
            <a:b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przedsiębiorczości oraz działania  na  rzecz  osób  wchodzących  lub  powracających  na  rynek  pracy poprzez  tworzenie  miejsc  opieki  nad  dziećmi  do  lat trzech oraz osobami </a:t>
            </a:r>
            <a: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zależnymi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(wspierane w ramach RPO-PI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8iii, 8v, 8i, 8iv)</a:t>
            </a:r>
            <a: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1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hangingPunc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l-PL" sz="1850" b="1" dirty="0">
                <a:latin typeface="Arial" panose="020B0604020202020204" pitchFamily="34" charset="0"/>
                <a:cs typeface="Arial" panose="020B0604020202020204" pitchFamily="34" charset="0"/>
              </a:rPr>
              <a:t>Priorytet Rozwojowy 1.3</a:t>
            </a: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 Wsparcie działań związanych </a:t>
            </a:r>
            <a: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włączeniem społecznym, ułatwieniem dostępu do usług opieki zdrowotnej i usług socjalnych, walką </a:t>
            </a:r>
            <a: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ubóstwem </a:t>
            </a:r>
            <a: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wszelką </a:t>
            </a:r>
            <a: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dyskryminacją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(wspierane w ramach RPO-PI 9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9iv, 9v)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hangingPunct="0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l-PL" sz="23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Bookman Old Style" pitchFamily="18"/>
              <a:cs typeface="Bookman Old Style" pitchFamily="18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0728"/>
            <a:ext cx="3133725" cy="6753225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133725" y="179437"/>
            <a:ext cx="6766588" cy="620550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1">
            <a:spAutoFit/>
          </a:bodyPr>
          <a:lstStyle/>
          <a:p>
            <a:pPr lvl="0" algn="ctr" hangingPunct="0">
              <a:lnSpc>
                <a:spcPct val="93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l-PL" sz="2800" b="1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anose="020B0604020202020204" pitchFamily="34" charset="0"/>
                <a:ea typeface="Lucida Sans Unicode" pitchFamily="34"/>
                <a:cs typeface="Arial" panose="020B0604020202020204" pitchFamily="34" charset="0"/>
              </a:rPr>
              <a:t>Cel Rozwojowy 2</a:t>
            </a:r>
          </a:p>
          <a:p>
            <a:pPr lvl="0" algn="ctr" hangingPunct="0">
              <a:lnSpc>
                <a:spcPct val="93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l-PL" sz="1000" b="1" i="0" u="none" strike="noStrike" baseline="0" dirty="0" smtClean="0">
              <a:ln>
                <a:noFill/>
              </a:ln>
              <a:solidFill>
                <a:srgbClr val="000000"/>
              </a:solidFill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endParaRPr>
          </a:p>
          <a:p>
            <a:pPr lvl="0" algn="just" hangingPunct="0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Cel Rozwojowy ma bezpośredni związek ze strukturalnymi uwarunkowaniami rozwoju regionu i w toku prac nad Strategią został uszczegółowiony przez następujące Priorytety Rozwojowe</a:t>
            </a:r>
            <a: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l-P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/>
              <a:buChar char=""/>
            </a:pPr>
            <a:r>
              <a:rPr lang="pl-PL" sz="1850" b="1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Priorytet Rozwojowy 2.1</a:t>
            </a:r>
            <a:r>
              <a:rPr lang="pl-PL" sz="1850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Rozwój i usprawnienie systemu komunikacyjnego na obszarze LOF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(wspierane w ramach RPO WL 2014-2020-PI 7b, POPW 2014-2020-7b)</a:t>
            </a:r>
            <a:r>
              <a:rPr lang="pl-PL" sz="1850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/>
              <a:buChar char=""/>
            </a:pPr>
            <a:r>
              <a:rPr lang="pl-PL" sz="1850" b="1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Priorytet Rozwojowy 2.2</a:t>
            </a:r>
            <a:r>
              <a:rPr lang="pl-PL" sz="1850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Wspieranie zrównoważonego rozwoju mobilności, systemu transportu i zastosowań strategii niskoemisyjnych w transporcie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(wspierane </a:t>
            </a:r>
            <a:b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ramach RPO WL 2014-2020-PI 4e, POPW 2014-2020-4e)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pl-PL" sz="1850" dirty="0" smtClean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/>
              <a:buChar char=""/>
            </a:pPr>
            <a:r>
              <a:rPr lang="pl-PL" sz="1850" b="1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Priorytet Rozwojowy 2.3 </a:t>
            </a:r>
            <a:r>
              <a:rPr lang="pl-PL" sz="1850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Podniesienie efektywności energetycznej w mieszkalnictwie, przemyśle i sektorze publicznym na terenie </a:t>
            </a:r>
            <a:r>
              <a:rPr lang="pl-PL" sz="1600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LOF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(Projekty komplementarne </a:t>
            </a:r>
            <a:b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wspierane w ramach POIŚ – PI 4iii, 4v, 4vi)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pl-PL" sz="1850" dirty="0" smtClean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/>
              <a:buChar char=""/>
            </a:pPr>
            <a:r>
              <a:rPr lang="pl-PL" sz="1850" b="1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Priorytet Rozwojowy 2.4 </a:t>
            </a:r>
            <a:r>
              <a:rPr lang="pl-PL" sz="1850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Zachowanie i tworzenie terenów zielonych wspierających niskoemisyjność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(wspierane </a:t>
            </a:r>
            <a:b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ramach RPO WL 2014-2020-PI 6d)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pl-PL" sz="1600" dirty="0" smtClean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0728"/>
            <a:ext cx="3133725" cy="6753225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133725" y="176364"/>
            <a:ext cx="6731123" cy="6633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1">
            <a:spAutoFit/>
          </a:bodyPr>
          <a:lstStyle/>
          <a:p>
            <a:pPr lvl="0" algn="ctr" hangingPunct="0">
              <a:lnSpc>
                <a:spcPct val="93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l-PL" sz="2800" b="1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anose="020B0604020202020204" pitchFamily="34" charset="0"/>
                <a:ea typeface="Lucida Sans Unicode" pitchFamily="34"/>
                <a:cs typeface="Arial" panose="020B0604020202020204" pitchFamily="34" charset="0"/>
              </a:rPr>
              <a:t>Cel Rozwojowy 3</a:t>
            </a:r>
          </a:p>
          <a:p>
            <a:pPr lvl="0" algn="ctr" hangingPunct="0">
              <a:lnSpc>
                <a:spcPct val="93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l-PL" sz="1000" b="1" i="0" u="none" strike="noStrike" baseline="0" dirty="0" smtClean="0">
              <a:ln>
                <a:noFill/>
              </a:ln>
              <a:solidFill>
                <a:srgbClr val="000000"/>
              </a:solidFill>
              <a:latin typeface="Arial" panose="020B0604020202020204" pitchFamily="34" charset="0"/>
              <a:ea typeface="Lucida Sans Unicode" pitchFamily="34"/>
              <a:cs typeface="Arial" panose="020B0604020202020204" pitchFamily="34" charset="0"/>
            </a:endParaRPr>
          </a:p>
          <a:p>
            <a:pPr lvl="0" algn="just" hangingPunct="0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l-PL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Cel Rozwojowy ma bezpośredni związek ze strukturalnymi uwarunkowaniami rozwoju regionu i w toku prac nad Strategią został uszczegółowiony przez następujące Priorytety Rozwojowe:</a:t>
            </a:r>
          </a:p>
          <a:p>
            <a:pPr lvl="0" algn="just" hangingPunct="0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l-P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/>
              <a:buChar char=""/>
            </a:pPr>
            <a:r>
              <a:rPr lang="pl-PL" sz="1850" b="1" dirty="0" smtClean="0">
                <a:effectLst/>
                <a:latin typeface="Arial"/>
                <a:ea typeface="Calibri"/>
                <a:cs typeface="Times New Roman"/>
              </a:rPr>
              <a:t>Priorytet Rozwojowy 3.1</a:t>
            </a:r>
            <a:r>
              <a:rPr lang="pl-PL" sz="1850" dirty="0" smtClean="0">
                <a:effectLst/>
                <a:latin typeface="Arial"/>
                <a:ea typeface="Calibri"/>
                <a:cs typeface="Times New Roman"/>
              </a:rPr>
              <a:t> Wspieranie rewitalizacji społecznej poprzez rewitalizację </a:t>
            </a:r>
            <a:r>
              <a:rPr lang="pl-PL" sz="1850" dirty="0" smtClean="0">
                <a:effectLst/>
                <a:latin typeface="Arial"/>
                <a:ea typeface="Calibri"/>
                <a:cs typeface="Times New Roman"/>
              </a:rPr>
              <a:t>przestrzenną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(wspierane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ramach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RPO-PI 9b).</a:t>
            </a:r>
            <a:endParaRPr lang="pl-PL" sz="1850" dirty="0" smtClean="0">
              <a:effectLst/>
              <a:latin typeface="Arial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/>
              <a:buChar char=""/>
            </a:pPr>
            <a:r>
              <a:rPr lang="pl-PL" sz="1850" b="1" dirty="0" smtClean="0">
                <a:effectLst/>
                <a:latin typeface="Arial"/>
                <a:ea typeface="Calibri"/>
                <a:cs typeface="Times New Roman"/>
              </a:rPr>
              <a:t>Priorytet Rozwojowy 3.2 </a:t>
            </a:r>
            <a:r>
              <a:rPr lang="pl-PL" sz="1850" dirty="0" smtClean="0">
                <a:effectLst/>
                <a:latin typeface="Arial"/>
                <a:ea typeface="Calibri"/>
                <a:cs typeface="Times New Roman"/>
              </a:rPr>
              <a:t>Rozwój systemów TIK w celu: </a:t>
            </a:r>
            <a:r>
              <a:rPr lang="pl-PL" sz="1850" dirty="0" smtClean="0">
                <a:effectLst/>
                <a:latin typeface="Arial"/>
                <a:ea typeface="Calibri"/>
                <a:cs typeface="Times New Roman"/>
              </a:rPr>
              <a:t>(</a:t>
            </a:r>
            <a:r>
              <a:rPr lang="pl-PL" sz="1850" dirty="0" smtClean="0">
                <a:latin typeface="Arial"/>
                <a:ea typeface="Calibri"/>
                <a:cs typeface="Times New Roman"/>
              </a:rPr>
              <a:t>i) </a:t>
            </a:r>
            <a:r>
              <a:rPr lang="pl-PL" sz="1850" dirty="0" smtClean="0">
                <a:effectLst/>
                <a:latin typeface="Arial"/>
                <a:ea typeface="Calibri"/>
                <a:cs typeface="Times New Roman"/>
              </a:rPr>
              <a:t>wsparcia </a:t>
            </a:r>
            <a:r>
              <a:rPr lang="pl-PL" sz="1850" dirty="0" smtClean="0">
                <a:effectLst/>
                <a:latin typeface="Arial"/>
                <a:ea typeface="Calibri"/>
                <a:cs typeface="Times New Roman"/>
              </a:rPr>
              <a:t>elektronicznej administracji, </a:t>
            </a:r>
            <a:r>
              <a:rPr lang="pl-PL" sz="1850" dirty="0" smtClean="0">
                <a:effectLst/>
                <a:latin typeface="Arial"/>
                <a:ea typeface="Calibri"/>
                <a:cs typeface="Times New Roman"/>
              </a:rPr>
              <a:t>(ii) wdrażania </a:t>
            </a:r>
            <a:r>
              <a:rPr lang="pl-PL" sz="1850" dirty="0" smtClean="0">
                <a:effectLst/>
                <a:latin typeface="Arial"/>
                <a:ea typeface="Calibri"/>
                <a:cs typeface="Times New Roman"/>
              </a:rPr>
              <a:t>elektronicznych usług publicznych</a:t>
            </a:r>
            <a:r>
              <a:rPr lang="pl-PL" sz="1850" dirty="0" smtClean="0">
                <a:effectLst/>
                <a:latin typeface="Arial"/>
                <a:ea typeface="Calibri"/>
                <a:cs typeface="Times New Roman"/>
              </a:rPr>
              <a:t>, (iii) </a:t>
            </a:r>
            <a:r>
              <a:rPr lang="pl-PL" sz="1850" dirty="0" smtClean="0">
                <a:effectLst/>
                <a:latin typeface="Arial"/>
                <a:ea typeface="Calibri"/>
                <a:cs typeface="Times New Roman"/>
              </a:rPr>
              <a:t>zwiększenia dostępności informacji sektora publicznego, </a:t>
            </a:r>
            <a:r>
              <a:rPr lang="pl-PL" sz="1850" dirty="0" smtClean="0">
                <a:effectLst/>
                <a:latin typeface="Arial"/>
                <a:ea typeface="Calibri"/>
                <a:cs typeface="Times New Roman"/>
              </a:rPr>
              <a:t>(iv) wspomagania </a:t>
            </a:r>
            <a:r>
              <a:rPr lang="pl-PL" sz="1850" dirty="0" smtClean="0">
                <a:effectLst/>
                <a:latin typeface="Arial"/>
                <a:ea typeface="Calibri"/>
                <a:cs typeface="Times New Roman"/>
              </a:rPr>
              <a:t>nowoczesnej edukacji poprzez </a:t>
            </a:r>
            <a:r>
              <a:rPr lang="pl-PL" sz="1850" dirty="0" smtClean="0">
                <a:effectLst/>
                <a:latin typeface="Arial"/>
                <a:ea typeface="Calibri"/>
                <a:cs typeface="Times New Roman"/>
              </a:rPr>
              <a:t>e-learning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(wspierane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ramach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RPO-PI 2c).</a:t>
            </a:r>
            <a:endParaRPr lang="pl-PL" sz="1600" dirty="0" smtClean="0">
              <a:effectLst/>
              <a:latin typeface="Arial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/>
              <a:buChar char=""/>
            </a:pPr>
            <a:r>
              <a:rPr lang="pl-PL" sz="1850" b="1" dirty="0" smtClean="0">
                <a:effectLst/>
                <a:latin typeface="Arial"/>
                <a:ea typeface="Calibri"/>
                <a:cs typeface="Times New Roman"/>
              </a:rPr>
              <a:t>Priorytet Rozwojowy 3.3 </a:t>
            </a:r>
            <a:r>
              <a:rPr lang="pl-PL" sz="1850" dirty="0" smtClean="0">
                <a:effectLst/>
                <a:latin typeface="Arial"/>
                <a:ea typeface="Calibri"/>
                <a:cs typeface="Times New Roman"/>
              </a:rPr>
              <a:t>Działania związane </a:t>
            </a:r>
            <a:br>
              <a:rPr lang="pl-PL" sz="1850" dirty="0" smtClean="0">
                <a:effectLst/>
                <a:latin typeface="Arial"/>
                <a:ea typeface="Calibri"/>
                <a:cs typeface="Times New Roman"/>
              </a:rPr>
            </a:br>
            <a:r>
              <a:rPr lang="pl-PL" sz="1850" dirty="0" smtClean="0">
                <a:effectLst/>
                <a:latin typeface="Arial"/>
                <a:ea typeface="Calibri"/>
                <a:cs typeface="Times New Roman"/>
              </a:rPr>
              <a:t>z organizacją terenów inwestycyjnych oraz kompleksowe ich </a:t>
            </a:r>
            <a:r>
              <a:rPr lang="pl-PL" sz="1850" dirty="0" smtClean="0">
                <a:effectLst/>
                <a:latin typeface="Arial"/>
                <a:ea typeface="Calibri"/>
                <a:cs typeface="Times New Roman"/>
              </a:rPr>
              <a:t>zagospodarowanie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(wspierane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ramach RPO-PI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3a).</a:t>
            </a:r>
            <a:endParaRPr lang="pl-PL" sz="1600" dirty="0">
              <a:latin typeface="Arial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/>
              <a:buChar char=""/>
            </a:pPr>
            <a:endParaRPr lang="pl-PL" sz="1850" dirty="0">
              <a:effectLst/>
              <a:latin typeface="Arial"/>
              <a:ea typeface="Calibri"/>
              <a:cs typeface="Times New Roman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93966333"/>
              </p:ext>
            </p:extLst>
          </p:nvPr>
        </p:nvGraphicFramePr>
        <p:xfrm>
          <a:off x="1151881" y="1403573"/>
          <a:ext cx="777686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rostokąt 2"/>
          <p:cNvSpPr/>
          <p:nvPr/>
        </p:nvSpPr>
        <p:spPr>
          <a:xfrm>
            <a:off x="359793" y="323453"/>
            <a:ext cx="936104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Zasady </a:t>
            </a: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i tryb wyboru projektów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61223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9793" y="425654"/>
            <a:ext cx="9361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Ramy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finansowe </a:t>
            </a: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Strategii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ZIT LOF</a:t>
            </a:r>
            <a:endParaRPr lang="pl-PL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872" y="1707808"/>
            <a:ext cx="2440582" cy="395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4104208" y="1723145"/>
            <a:ext cx="48965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Na realizację lubelskiego ZIT, Regionalny Program Operacyjny Województwa Lubelskiego (RPO WL) przewiduje środki </a:t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 wysokości 105 405 932 Euro.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 czego na realizację zadań inwestycyjnych (środki pochodzące z Europejskiego Funduszu Rozwoju Regionalnego – EFRR) przeznaczona jest kwota 93 330 393 Euro.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Pozostała kwota w wysokości 12 075 539 Euro przewidziana jest na działania „miękkie” (środki pochodzące z Europejskiego Funduszu Społecznego – EFS.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68243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" y="323453"/>
            <a:ext cx="10080623" cy="945522"/>
          </a:xfrm>
          <a:prstGeom prst="rect">
            <a:avLst/>
          </a:prstGeom>
        </p:spPr>
        <p:txBody>
          <a:bodyPr wrap="square" lIns="82936" tIns="41469" rIns="82936" bIns="41469">
            <a:spAutoFit/>
          </a:bodyPr>
          <a:lstStyle/>
          <a:p>
            <a:pPr algn="ctr" defTabSz="829366"/>
            <a:r>
              <a:rPr lang="pl-PL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w ramach Zintegrowanych Inwestycji Terytorialnych</a:t>
            </a:r>
            <a:endParaRPr lang="pl-PL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43768" y="1533893"/>
            <a:ext cx="586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E-gminy w Lubelskim Obszarze Funkcjonalnym</a:t>
            </a:r>
          </a:p>
          <a:p>
            <a:pPr marL="285750" indent="-285750">
              <a:buFontTx/>
              <a:buChar char="-"/>
            </a:pPr>
            <a:r>
              <a:rPr lang="pl-P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Mobilny LOF</a:t>
            </a:r>
          </a:p>
          <a:p>
            <a:pPr marL="285750" indent="-285750">
              <a:buFontTx/>
              <a:buChar char="-"/>
            </a:pP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Budowa, modernizacja przystanków i węzłów przesiadkowych zintegrowanych z innymi rodzajami transportu dla potrzeb </a:t>
            </a:r>
            <a:r>
              <a:rPr lang="pl-P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LOF</a:t>
            </a:r>
          </a:p>
          <a:p>
            <a:pPr marL="285750" indent="-285750">
              <a:buFontTx/>
              <a:buChar char="-"/>
            </a:pPr>
            <a:r>
              <a:rPr lang="pl-P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Rozbudowa </a:t>
            </a: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Systemu Zarządzania Ruchem i Komunikacją </a:t>
            </a:r>
            <a:r>
              <a:rPr lang="pl-P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w Lublinie</a:t>
            </a:r>
            <a:endParaRPr lang="pl-PL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Zintegrowane </a:t>
            </a: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Centrum Komunikacyjne dla Lubelskiego Obszaru </a:t>
            </a:r>
            <a:r>
              <a:rPr lang="pl-P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Funkcjonalnego</a:t>
            </a:r>
          </a:p>
          <a:p>
            <a:pPr marL="285750" indent="-285750">
              <a:buFontTx/>
              <a:buChar char="-"/>
            </a:pP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Rewitalizacja przyrodnicza Parku Ludowego w Lublinie znajdującego się w obszarze Zintegrowanego Centrum Komunikacyjnego dla </a:t>
            </a:r>
            <a:r>
              <a:rPr lang="pl-P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LOF</a:t>
            </a:r>
            <a:endParaRPr lang="pl-PL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Zielony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LOF</a:t>
            </a:r>
            <a:endParaRPr lang="pl-PL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Optymalizacja połączeń pomiędzy drogą ekspresową S17/12 </a:t>
            </a:r>
            <a:r>
              <a:rPr lang="pl-P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Portem Lotniczym poprzez budowę ul.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Kusocińskiego</a:t>
            </a:r>
            <a:endParaRPr lang="pl-PL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Poprawa spójności przestrzennej, społecznej i kulturowej Lubelskiego Obszaru Funkcjonalnego poprzez </a:t>
            </a:r>
            <a:r>
              <a:rPr lang="pl-P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rewitalizację</a:t>
            </a:r>
          </a:p>
          <a:p>
            <a:pPr marL="285750" indent="-285750">
              <a:buFontTx/>
              <a:buChar char="-"/>
            </a:pP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Rewitalizacja części Śródmieścia Miasta </a:t>
            </a:r>
            <a:r>
              <a:rPr lang="pl-P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Lublin</a:t>
            </a:r>
          </a:p>
          <a:p>
            <a:pPr marL="285750" indent="-285750">
              <a:buFontTx/>
              <a:buChar char="-"/>
            </a:pPr>
            <a:endParaRPr lang="pl-PL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Projekty komplementarne realizowane będą w ramach POPW 2014-2020 oraz </a:t>
            </a:r>
            <a:r>
              <a:rPr lang="pl-PL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POIiŚ</a:t>
            </a:r>
            <a:r>
              <a:rPr lang="pl-PL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2014-2020 (Cele Tematyczne 4 i 7). Listę projektów komplementarnych stanowi załącznik nr 3 do Strategii ZIT.</a:t>
            </a:r>
            <a:endParaRPr lang="pl-PL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069" y="1995310"/>
            <a:ext cx="3952216" cy="434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13477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343229"/>
              </p:ext>
            </p:extLst>
          </p:nvPr>
        </p:nvGraphicFramePr>
        <p:xfrm>
          <a:off x="215775" y="3009906"/>
          <a:ext cx="9649073" cy="3002179"/>
        </p:xfrm>
        <a:graphic>
          <a:graphicData uri="http://schemas.openxmlformats.org/drawingml/2006/table">
            <a:tbl>
              <a:tblPr firstRow="1" firstCol="1" bandRow="1"/>
              <a:tblGrid>
                <a:gridCol w="393682"/>
                <a:gridCol w="2407653"/>
                <a:gridCol w="4667047"/>
                <a:gridCol w="2180691"/>
              </a:tblGrid>
              <a:tr h="359478">
                <a:tc gridSpan="4"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b="1" cap="small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Ocena strategiczna*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41" marR="64141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59478">
                <a:tc gridSpan="4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pl-PL" sz="1400" b="1" cap="small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 Kryteria </a:t>
                      </a:r>
                      <a:r>
                        <a:rPr lang="pl-PL" sz="1400" b="1" cap="sm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strategiczne zerojedynkowe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41" marR="64141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96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41" marR="64141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Nazwa kryterium (treść)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Opis znaczenia kryterium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41" marR="64141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869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41" marR="64141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Zgodność projektu z Celami Rozwojowymi Strategii ZIT LOF.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41" marR="64141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 </a:t>
                      </a:r>
                      <a:r>
                        <a:rPr lang="pl-PL" sz="1000" u="sng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zerojedynkowe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Ocena spełnienia kryterium będzie polegała na przyznaniu wartości logicznych „TAK”, „NIE”.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 zostanie zweryfikowane na podstawie zapisów we wniosku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dofinansowanie projektu i jego zgodności  z Celami Rozwojowymi Strategii ZIT LOF.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41" marR="64141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 </a:t>
                      </a:r>
                      <a:r>
                        <a:rPr lang="pl-PL" sz="1000" u="sng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obligatoryjne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spełnienie kryterium jest niezbędne do przyznania dofinansowania.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41" marR="64141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-8533" y="251445"/>
            <a:ext cx="10080058" cy="2121629"/>
          </a:xfrm>
          <a:prstGeom prst="rect">
            <a:avLst/>
          </a:prstGeom>
        </p:spPr>
        <p:txBody>
          <a:bodyPr wrap="square" lIns="89426" tIns="44715" rIns="89426" bIns="44715">
            <a:spAutoFit/>
          </a:bodyPr>
          <a:lstStyle/>
          <a:p>
            <a:pPr algn="ctr"/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wyboru projektów dla wszystkich działań dotyczących Zintegrowanych Inwestycji Terytorialnych Lubelskiego Obszaru Funkcjonalnego (ZIT LOF)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współfinansowanych z Europejskiego Funduszu Społecznego </a:t>
            </a:r>
            <a:b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ramach Regionalnego Programu Operacyjnego Województwa Lubelskiego na lata 2014-2020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15777" y="6183117"/>
            <a:ext cx="9649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414874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001213"/>
              </p:ext>
            </p:extLst>
          </p:nvPr>
        </p:nvGraphicFramePr>
        <p:xfrm>
          <a:off x="215777" y="2699717"/>
          <a:ext cx="9649072" cy="3879229"/>
        </p:xfrm>
        <a:graphic>
          <a:graphicData uri="http://schemas.openxmlformats.org/drawingml/2006/table">
            <a:tbl>
              <a:tblPr firstRow="1" firstCol="1" bandRow="1"/>
              <a:tblGrid>
                <a:gridCol w="393682"/>
                <a:gridCol w="1862965"/>
                <a:gridCol w="2801334"/>
                <a:gridCol w="4591091"/>
              </a:tblGrid>
              <a:tr h="319666">
                <a:tc gridSpan="4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pl-PL" sz="1400" b="1" u="sng" cap="small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 Kryteria </a:t>
                      </a:r>
                      <a:r>
                        <a:rPr lang="pl-PL" sz="1400" b="1" u="sng" cap="sm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strategiczne punktowe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3" marR="48013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666">
                <a:tc gridSpan="4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maksymalnie 20 punktów ogółem</a:t>
                      </a:r>
                      <a:r>
                        <a:rPr lang="pl-PL" sz="14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3" marR="48013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50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3" marR="48013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Nazwa kryterium (treść)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3" marR="4801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Definicja kryterium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3" marR="4801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Opis znaczenia kryterium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3" marR="4801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889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3" marR="48013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Adekwatność projektu do potrzeb zdiagnozowanych </a:t>
                      </a:r>
                      <a:r>
                        <a:rPr lang="pl-PL" sz="10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pl-PL" sz="10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Strategii ZIT LOF.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3" marR="48013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 </a:t>
                      </a:r>
                      <a:r>
                        <a:rPr lang="pl-PL" sz="1000" u="sng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punktowe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 zostanie zweryfikowane na podstawie zapisów we wniosku o dofinansowanie projektu. 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ramach kryterium ocenie podlegać będzie adekwatność projektu, tj. zgodność ze szczegółową diagnozą odnoszącą się do proponowanej interwencji w ramach ZIT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problemami wskazanymi w załączniku nr 1</a:t>
                      </a:r>
                      <a:r>
                        <a:rPr lang="pl-PL" sz="10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Strategii ZIT LOF - </a:t>
                      </a:r>
                      <a:r>
                        <a:rPr lang="pl-PL" sz="10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Szczegółowa diagnoza obszaru wsparcia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3" marR="48013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 </a:t>
                      </a:r>
                      <a:r>
                        <a:rPr lang="pl-PL" sz="1000" u="sng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fakultatywne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spełnienie kryterium nie jest konieczne do przyznania dofinansowania (tj. przyznanie 0 punktów nie dyskwalifikuje z możliwości uzyskania dofinansowania). 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punktów możliwych do uzyskania 0 lub 10 pkt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90195" indent="-26987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pkt – projekt nie jest zgodny ze szczegółową diagnozą odnoszącą się do proponowanej interwencji w ramach ZIT i problemami wskazanymi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załączniku nr 1 do Strategii ZIT LOF - </a:t>
                      </a:r>
                      <a:r>
                        <a:rPr lang="pl-PL" sz="10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Szczegółowa diagnoza obszaru wsparcia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90195" indent="-26987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pkt - projekt jest zgodny ze szczegółową diagnozą odnoszącą się do proponowanej interwencji w ramach ZIT i problemami wskazanymi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załączniku nr 1 do Strategii ZIT LOF - </a:t>
                      </a:r>
                      <a:r>
                        <a:rPr lang="pl-PL" sz="10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Szczegółowa diagnoza obszaru wsparcia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3" marR="48013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Prostokąt 8"/>
          <p:cNvSpPr/>
          <p:nvPr/>
        </p:nvSpPr>
        <p:spPr>
          <a:xfrm>
            <a:off x="-8533" y="251445"/>
            <a:ext cx="10080058" cy="2121629"/>
          </a:xfrm>
          <a:prstGeom prst="rect">
            <a:avLst/>
          </a:prstGeom>
        </p:spPr>
        <p:txBody>
          <a:bodyPr wrap="square" lIns="89426" tIns="44715" rIns="89426" bIns="44715">
            <a:spAutoFit/>
          </a:bodyPr>
          <a:lstStyle/>
          <a:p>
            <a:pPr algn="ctr"/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wyboru projektów dla wszystkich działań dotyczących Zintegrowanych Inwestycji Terytorialnych Lubelskiego Obszaru Funkcjonalnego (ZIT LOF)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współfinansowanych z Europejskiego Funduszu Społecznego </a:t>
            </a:r>
            <a:b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ramach Regionalnego Programu Operacyjnego Województwa Lubelskiego na lata 2014-2020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69933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0728"/>
            <a:ext cx="3133725" cy="675322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133725" y="395461"/>
            <a:ext cx="676550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95068"/>
            <a:r>
              <a:rPr lang="pl-PL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Czym jest ZIT?</a:t>
            </a:r>
          </a:p>
          <a:p>
            <a:pPr algn="ctr" defTabSz="895068"/>
            <a:endParaRPr lang="pl-PL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95068"/>
            <a:endParaRPr lang="pl-PL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95068"/>
            <a:endParaRPr lang="pl-PL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95068"/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Zintegrowane Inwestycje Terytorialne (ZIT)</a:t>
            </a: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narzędzie, które po raz pierwszy pojawiło się w przedstawionych przez Komisję Europejską aktach prawnych na nową perspektywę </a:t>
            </a:r>
            <a:r>
              <a:rPr lang="pl-P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finansową 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2014-2020. Przy pomocy tego instrumentu, partnerstwa jednostek samorządu terytorialnego (JST) miast i obszarów powiązanych z nimi funkcjonalnie (miasto i samorządy znajdujące się w jego oddziaływaniu) mogą realizować wspólne </a:t>
            </a:r>
            <a:r>
              <a:rPr lang="pl-P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przedsięwzięcia, finansowane 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Europejskiego Funduszu Rozwoju Regionalnego i Europejskiego Funduszu Społecznego. ZIT to także wyjście poza sztywne granice administracyjne JST </a:t>
            </a:r>
            <a:r>
              <a:rPr lang="pl-P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większe możliwości oddziaływania projektów unijnych</a:t>
            </a:r>
            <a:r>
              <a:rPr lang="pl-P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895068"/>
            <a:endParaRPr lang="pl-P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95068"/>
            <a:r>
              <a:rPr lang="pl-P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ZIT dedykowane są przede wszystkim miastom wojewódzkim </a:t>
            </a:r>
            <a:br>
              <a:rPr lang="pl-P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</a:t>
            </a:r>
            <a:r>
              <a:rPr lang="pl-P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obszarom funkcjonalnym. </a:t>
            </a:r>
            <a:endParaRPr lang="pl-P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46526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050669"/>
              </p:ext>
            </p:extLst>
          </p:nvPr>
        </p:nvGraphicFramePr>
        <p:xfrm>
          <a:off x="215776" y="2708917"/>
          <a:ext cx="9649071" cy="3807223"/>
        </p:xfrm>
        <a:graphic>
          <a:graphicData uri="http://schemas.openxmlformats.org/drawingml/2006/table">
            <a:tbl>
              <a:tblPr firstRow="1" firstCol="1" bandRow="1"/>
              <a:tblGrid>
                <a:gridCol w="393682"/>
                <a:gridCol w="1610195"/>
                <a:gridCol w="3501667"/>
                <a:gridCol w="4143527"/>
              </a:tblGrid>
              <a:tr h="297989">
                <a:tc gridSpan="4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SzPts val="1400"/>
                        <a:buFont typeface="+mj-lt"/>
                        <a:buNone/>
                      </a:pPr>
                      <a:r>
                        <a:rPr lang="pl-PL" sz="1400" b="1" u="sng" cap="small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 Kryteria </a:t>
                      </a:r>
                      <a:r>
                        <a:rPr lang="pl-PL" sz="1400" b="1" u="sng" cap="sm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strategiczne punktowe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3" marR="48013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97989">
                <a:tc gridSpan="4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maksymalnie 20 punktów ogółem</a:t>
                      </a:r>
                      <a:r>
                        <a:rPr lang="pl-PL" sz="14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3" marR="48013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5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3" marR="48013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Nazwa kryterium (treść)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3" marR="4801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3" marR="4801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3" marR="4801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85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Komplementarność projektu z </a:t>
                      </a:r>
                      <a:r>
                        <a:rPr lang="pl-PL" sz="10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projektami zidentyfikowanymi w </a:t>
                      </a:r>
                      <a:r>
                        <a:rPr lang="pl-PL" sz="10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Strategii ZIT LOF.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Kryterium </a:t>
                      </a:r>
                      <a:r>
                        <a:rPr lang="pl-PL" sz="10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punktowe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 zostanie zweryfikowane na podstawie zapisów we wniosku o dofinansowanie projektu. 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Projekt jest komplementarny ze zidentyfikowanymi </a:t>
                      </a: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Strategii ZIT LOF projektami: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strategicznymi 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przewidzianymi do realizacji  w trybie pozakonkursowym w ramach RPO WL 2014-2020,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i/lub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z planowanymi do realizacji projektami z PO PW i PO </a:t>
                      </a:r>
                      <a:r>
                        <a:rPr lang="pl-PL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IiŚ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 </a:t>
                      </a:r>
                      <a:r>
                        <a:rPr lang="pl-PL" sz="1000" u="sng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fakultatywne</a:t>
                      </a: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spełnienie kryterium nie jest konieczne do przyznania dofinansowania (tj. przyznanie 0 punktów nie dyskwalifikuje z możliwości uzyskania dofinansowania). 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punktów możliwych do uzyskania 0-10 pkt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90195" indent="-2901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pkt - projekt nie jest komplementarny/zintegrowany z żadnym innym projektem wskazanym w Strategii ZIT LOF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90195" indent="-2901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pkt - projekt jest komplementarny/zintegrowany z 1 lub 2 projektami wskazanymi w Strategii ZIT LOF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90195" indent="-2901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pkt - projekt jest komplementarny/zintegrowany z 3 lub 4 projektami wskazanymi w Strategii ZIT LOF 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90195" indent="-290195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pkt - projekt jest komplementarny/zintegrowany z co najmniej 5 projektami wskazanymi w Strategii ZIT LOF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Prostokąt 8"/>
          <p:cNvSpPr/>
          <p:nvPr/>
        </p:nvSpPr>
        <p:spPr>
          <a:xfrm>
            <a:off x="-8533" y="251445"/>
            <a:ext cx="10080058" cy="2121629"/>
          </a:xfrm>
          <a:prstGeom prst="rect">
            <a:avLst/>
          </a:prstGeom>
        </p:spPr>
        <p:txBody>
          <a:bodyPr wrap="square" lIns="89426" tIns="44715" rIns="89426" bIns="44715">
            <a:spAutoFit/>
          </a:bodyPr>
          <a:lstStyle/>
          <a:p>
            <a:pPr algn="ctr"/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wyboru projektów dla wszystkich działań dotyczących Zintegrowanych Inwestycji Terytorialnych Lubelskiego Obszaru Funkcjonalnego (ZIT LOF)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współfinansowanych z Europejskiego Funduszu Społecznego </a:t>
            </a:r>
            <a:b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ramach Regionalnego Programu Operacyjnego Województwa Lubelskiego na lata 2014-2020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79176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0728"/>
            <a:ext cx="3133725" cy="6753225"/>
          </a:xfrm>
          <a:prstGeom prst="rect">
            <a:avLst/>
          </a:prstGeom>
        </p:spPr>
      </p:pic>
      <p:sp>
        <p:nvSpPr>
          <p:cNvPr id="2" name="Symbol zastępczy tekstu 1"/>
          <p:cNvSpPr txBox="1">
            <a:spLocks noGrp="1"/>
          </p:cNvSpPr>
          <p:nvPr>
            <p:ph type="body" idx="4294967295"/>
          </p:nvPr>
        </p:nvSpPr>
        <p:spPr>
          <a:xfrm>
            <a:off x="2986887" y="281295"/>
            <a:ext cx="7093738" cy="6378862"/>
          </a:xfrm>
        </p:spPr>
        <p:txBody>
          <a:bodyPr wrap="square" anchor="t" anchorCtr="0">
            <a:spAutoFit/>
          </a:bodyPr>
          <a:lstStyle>
            <a:defPPr marL="423720" marR="0" lvl="0" indent="-318960" algn="l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Wingdings" pitchFamily="2"/>
              <a:buNone/>
              <a:tabLst>
                <a:tab pos="25200" algn="l"/>
                <a:tab pos="474480" algn="l"/>
                <a:tab pos="923759" algn="l"/>
                <a:tab pos="1373039" algn="l"/>
                <a:tab pos="1822319" algn="l"/>
                <a:tab pos="2271600" algn="l"/>
                <a:tab pos="2720880" algn="l"/>
                <a:tab pos="3170160" algn="l"/>
                <a:tab pos="3619440" algn="l"/>
                <a:tab pos="4068720" algn="l"/>
                <a:tab pos="4518000" algn="l"/>
                <a:tab pos="4967279" algn="l"/>
                <a:tab pos="5416200" algn="l"/>
                <a:tab pos="5865480" algn="l"/>
                <a:tab pos="6314760" algn="l"/>
                <a:tab pos="6764039" algn="l"/>
                <a:tab pos="7213320" algn="l"/>
                <a:tab pos="7662599" algn="l"/>
                <a:tab pos="8111880" algn="l"/>
                <a:tab pos="8561160" algn="l"/>
              </a:tabLst>
              <a:defRPr lang="pl-PL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defPPr>
            <a:lvl1pPr marL="423720" marR="0" lvl="0" indent="-318960" algn="l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25200" algn="l"/>
                <a:tab pos="474480" algn="l"/>
                <a:tab pos="923759" algn="l"/>
                <a:tab pos="1373039" algn="l"/>
                <a:tab pos="1822319" algn="l"/>
                <a:tab pos="2271600" algn="l"/>
                <a:tab pos="2720880" algn="l"/>
                <a:tab pos="3170160" algn="l"/>
                <a:tab pos="3619440" algn="l"/>
                <a:tab pos="4068720" algn="l"/>
                <a:tab pos="4518000" algn="l"/>
                <a:tab pos="4967279" algn="l"/>
                <a:tab pos="5416200" algn="l"/>
                <a:tab pos="5865480" algn="l"/>
                <a:tab pos="6314760" algn="l"/>
                <a:tab pos="6764039" algn="l"/>
                <a:tab pos="7213320" algn="l"/>
                <a:tab pos="7662599" algn="l"/>
                <a:tab pos="8111880" algn="l"/>
                <a:tab pos="8561160" algn="l"/>
              </a:tabLst>
              <a:defRPr lang="pl-PL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1pPr>
            <a:lvl2pPr marL="855360" marR="0" lvl="1" indent="-285480" algn="l" hangingPunct="0">
              <a:lnSpc>
                <a:spcPct val="93000"/>
              </a:lnSpc>
              <a:spcBef>
                <a:spcPts val="0"/>
              </a:spcBef>
              <a:spcAft>
                <a:spcPts val="1137"/>
              </a:spcAft>
              <a:buClr>
                <a:srgbClr val="000000"/>
              </a:buClr>
              <a:buSzPct val="75000"/>
              <a:buFont typeface="Symbol" pitchFamily="18"/>
              <a:buChar char=""/>
              <a:tabLst>
                <a:tab pos="42840" algn="l"/>
                <a:tab pos="492120" algn="l"/>
                <a:tab pos="941040" algn="l"/>
                <a:tab pos="1390319" algn="l"/>
                <a:tab pos="1839599" algn="l"/>
                <a:tab pos="2288880" algn="l"/>
                <a:tab pos="2738160" algn="l"/>
                <a:tab pos="3187440" algn="l"/>
                <a:tab pos="3636720" algn="l"/>
                <a:tab pos="4086000" algn="l"/>
                <a:tab pos="4535280" algn="l"/>
                <a:tab pos="4984560" algn="l"/>
                <a:tab pos="5433840" algn="l"/>
                <a:tab pos="5883120" algn="l"/>
                <a:tab pos="6332400" algn="l"/>
                <a:tab pos="6781680" algn="l"/>
                <a:tab pos="7230959" algn="l"/>
                <a:tab pos="7680240" algn="l"/>
                <a:tab pos="8129519" algn="l"/>
                <a:tab pos="8578800" algn="l"/>
              </a:tabLst>
              <a:defRPr lang="pl-PL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2pPr>
            <a:lvl3pPr marL="1287360" marR="0" lvl="2" indent="-212760" algn="l" hangingPunct="0">
              <a:lnSpc>
                <a:spcPct val="93000"/>
              </a:lnSpc>
              <a:spcBef>
                <a:spcPts val="0"/>
              </a:spcBef>
              <a:spcAft>
                <a:spcPts val="848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60120" algn="l"/>
                <a:tab pos="509399" algn="l"/>
                <a:tab pos="958680" algn="l"/>
                <a:tab pos="1407959" algn="l"/>
                <a:tab pos="1857240" algn="l"/>
                <a:tab pos="2306520" algn="l"/>
                <a:tab pos="2755800" algn="l"/>
                <a:tab pos="3205080" algn="l"/>
                <a:tab pos="3654360" algn="l"/>
                <a:tab pos="4103640" algn="l"/>
                <a:tab pos="4552919" algn="l"/>
                <a:tab pos="5002200" algn="l"/>
                <a:tab pos="5451120" algn="l"/>
                <a:tab pos="5900400" algn="l"/>
                <a:tab pos="6349680" algn="l"/>
                <a:tab pos="6798960" algn="l"/>
                <a:tab pos="7248240" algn="l"/>
                <a:tab pos="7697519" algn="l"/>
                <a:tab pos="8146800" algn="l"/>
                <a:tab pos="8596080" algn="l"/>
              </a:tabLst>
              <a:defRPr lang="pl-PL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3pPr>
            <a:lvl4pPr marL="1718999" marR="0" lvl="3" indent="-207720" algn="l" hangingPunct="0">
              <a:lnSpc>
                <a:spcPct val="93000"/>
              </a:lnSpc>
              <a:spcBef>
                <a:spcPts val="0"/>
              </a:spcBef>
              <a:spcAft>
                <a:spcPts val="573"/>
              </a:spcAft>
              <a:buClr>
                <a:srgbClr val="000000"/>
              </a:buClr>
              <a:buSzPct val="75000"/>
              <a:buFont typeface="Symbol" pitchFamily="18"/>
              <a:buChar char=""/>
              <a:tabLst>
                <a:tab pos="77760" algn="l"/>
                <a:tab pos="527040" algn="l"/>
                <a:tab pos="975960" algn="l"/>
                <a:tab pos="1425239" algn="l"/>
                <a:tab pos="1874520" algn="l"/>
                <a:tab pos="2323800" algn="l"/>
                <a:tab pos="2773080" algn="l"/>
                <a:tab pos="3222360" algn="l"/>
                <a:tab pos="3671640" algn="l"/>
                <a:tab pos="4120919" algn="l"/>
                <a:tab pos="4570200" algn="l"/>
                <a:tab pos="5019480" algn="l"/>
                <a:tab pos="5468760" algn="l"/>
                <a:tab pos="5918040" algn="l"/>
                <a:tab pos="6367320" algn="l"/>
                <a:tab pos="6816600" algn="l"/>
                <a:tab pos="7265880" algn="l"/>
                <a:tab pos="7715160" algn="l"/>
                <a:tab pos="8164440" algn="l"/>
                <a:tab pos="861372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4pPr>
            <a:lvl5pPr marL="2151000" marR="0" lvl="4" indent="-209520" algn="l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95040" algn="l"/>
                <a:tab pos="544320" algn="l"/>
                <a:tab pos="993600" algn="l"/>
                <a:tab pos="1442880" algn="l"/>
                <a:tab pos="1892160" algn="l"/>
                <a:tab pos="2341440" algn="l"/>
                <a:tab pos="2790720" algn="l"/>
                <a:tab pos="3240000" algn="l"/>
                <a:tab pos="3689279" algn="l"/>
                <a:tab pos="4138560" algn="l"/>
                <a:tab pos="4587839" algn="l"/>
                <a:tab pos="5037120" algn="l"/>
                <a:tab pos="5486399" algn="l"/>
                <a:tab pos="5935319" algn="l"/>
                <a:tab pos="6384600" algn="l"/>
                <a:tab pos="6833879" algn="l"/>
                <a:tab pos="7283160" algn="l"/>
                <a:tab pos="7732440" algn="l"/>
                <a:tab pos="8181720" algn="l"/>
                <a:tab pos="863100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5pPr>
            <a:lvl6pPr marL="2151000" marR="0" lvl="5" indent="-209520" algn="l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95040" algn="l"/>
                <a:tab pos="544320" algn="l"/>
                <a:tab pos="993600" algn="l"/>
                <a:tab pos="1442880" algn="l"/>
                <a:tab pos="1892160" algn="l"/>
                <a:tab pos="2341440" algn="l"/>
                <a:tab pos="2790720" algn="l"/>
                <a:tab pos="3240000" algn="l"/>
                <a:tab pos="3689279" algn="l"/>
                <a:tab pos="4138560" algn="l"/>
                <a:tab pos="4587839" algn="l"/>
                <a:tab pos="5037120" algn="l"/>
                <a:tab pos="5486399" algn="l"/>
                <a:tab pos="5935319" algn="l"/>
                <a:tab pos="6384600" algn="l"/>
                <a:tab pos="6833879" algn="l"/>
                <a:tab pos="7283160" algn="l"/>
                <a:tab pos="7732440" algn="l"/>
                <a:tab pos="8181720" algn="l"/>
                <a:tab pos="863100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6pPr>
            <a:lvl7pPr marL="2151000" marR="0" lvl="6" indent="-209520" algn="l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95040" algn="l"/>
                <a:tab pos="544320" algn="l"/>
                <a:tab pos="993600" algn="l"/>
                <a:tab pos="1442880" algn="l"/>
                <a:tab pos="1892160" algn="l"/>
                <a:tab pos="2341440" algn="l"/>
                <a:tab pos="2790720" algn="l"/>
                <a:tab pos="3240000" algn="l"/>
                <a:tab pos="3689279" algn="l"/>
                <a:tab pos="4138560" algn="l"/>
                <a:tab pos="4587839" algn="l"/>
                <a:tab pos="5037120" algn="l"/>
                <a:tab pos="5486399" algn="l"/>
                <a:tab pos="5935319" algn="l"/>
                <a:tab pos="6384600" algn="l"/>
                <a:tab pos="6833879" algn="l"/>
                <a:tab pos="7283160" algn="l"/>
                <a:tab pos="7732440" algn="l"/>
                <a:tab pos="8181720" algn="l"/>
                <a:tab pos="863100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7pPr>
            <a:lvl8pPr marL="2151000" marR="0" lvl="7" indent="-209520" algn="l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95040" algn="l"/>
                <a:tab pos="544320" algn="l"/>
                <a:tab pos="993600" algn="l"/>
                <a:tab pos="1442880" algn="l"/>
                <a:tab pos="1892160" algn="l"/>
                <a:tab pos="2341440" algn="l"/>
                <a:tab pos="2790720" algn="l"/>
                <a:tab pos="3240000" algn="l"/>
                <a:tab pos="3689279" algn="l"/>
                <a:tab pos="4138560" algn="l"/>
                <a:tab pos="4587839" algn="l"/>
                <a:tab pos="5037120" algn="l"/>
                <a:tab pos="5486399" algn="l"/>
                <a:tab pos="5935319" algn="l"/>
                <a:tab pos="6384600" algn="l"/>
                <a:tab pos="6833879" algn="l"/>
                <a:tab pos="7283160" algn="l"/>
                <a:tab pos="7732440" algn="l"/>
                <a:tab pos="8181720" algn="l"/>
                <a:tab pos="863100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8pPr>
            <a:lvl9pPr marL="1944000" marR="0" lvl="8" indent="-216000" algn="l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95040" algn="l"/>
                <a:tab pos="544320" algn="l"/>
                <a:tab pos="993600" algn="l"/>
                <a:tab pos="1442880" algn="l"/>
                <a:tab pos="1892160" algn="l"/>
                <a:tab pos="2341440" algn="l"/>
                <a:tab pos="2790720" algn="l"/>
                <a:tab pos="3240000" algn="l"/>
                <a:tab pos="3689279" algn="l"/>
                <a:tab pos="4138560" algn="l"/>
                <a:tab pos="4587839" algn="l"/>
                <a:tab pos="5037120" algn="l"/>
                <a:tab pos="5486399" algn="l"/>
                <a:tab pos="5935319" algn="l"/>
                <a:tab pos="6384600" algn="l"/>
                <a:tab pos="6833879" algn="l"/>
                <a:tab pos="7283160" algn="l"/>
                <a:tab pos="7732440" algn="l"/>
                <a:tab pos="8181720" algn="l"/>
                <a:tab pos="863100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9pPr>
          </a:lstStyle>
          <a:p>
            <a:pPr lvl="0" algn="ctr">
              <a:buNone/>
            </a:pPr>
            <a:r>
              <a:rPr lang="pl-PL" sz="2600" dirty="0">
                <a:latin typeface="" pitchFamily="16"/>
              </a:rPr>
              <a:t>    </a:t>
            </a:r>
            <a:r>
              <a:rPr lang="pl-PL" dirty="0" smtClean="0">
                <a:latin typeface="" pitchFamily="16"/>
                <a:cs typeface="Arial" pitchFamily="2"/>
              </a:rPr>
              <a:t>Dziękujemy </a:t>
            </a:r>
            <a:r>
              <a:rPr lang="pl-PL" dirty="0">
                <a:latin typeface="" pitchFamily="16"/>
                <a:cs typeface="Arial" pitchFamily="2"/>
              </a:rPr>
              <a:t>za uwagę</a:t>
            </a:r>
          </a:p>
          <a:p>
            <a:pPr lvl="0" algn="ctr">
              <a:buNone/>
            </a:pPr>
            <a:endParaRPr lang="pl-PL" dirty="0" smtClean="0">
              <a:latin typeface="" pitchFamily="16"/>
              <a:cs typeface="Arial" pitchFamily="2"/>
            </a:endParaRPr>
          </a:p>
          <a:p>
            <a:pPr lvl="0" algn="ctr">
              <a:buNone/>
            </a:pPr>
            <a:r>
              <a:rPr lang="pl-PL" sz="2800" dirty="0" smtClean="0">
                <a:latin typeface="" pitchFamily="16"/>
                <a:cs typeface="Arial" pitchFamily="2"/>
              </a:rPr>
              <a:t>Magdalena Niewiarowska</a:t>
            </a:r>
          </a:p>
          <a:p>
            <a:pPr lvl="0" algn="ctr">
              <a:buNone/>
            </a:pPr>
            <a:r>
              <a:rPr lang="pl-PL" sz="2800" dirty="0" smtClean="0">
                <a:latin typeface="" pitchFamily="16"/>
                <a:cs typeface="Arial" pitchFamily="2"/>
              </a:rPr>
              <a:t>Angelika Sadurska-Siedlecka</a:t>
            </a:r>
          </a:p>
          <a:p>
            <a:pPr lvl="0" algn="ctr">
              <a:buNone/>
            </a:pPr>
            <a:endParaRPr lang="pl-PL" dirty="0">
              <a:latin typeface="" pitchFamily="16"/>
              <a:cs typeface="Arial" pitchFamily="2"/>
            </a:endParaRPr>
          </a:p>
          <a:p>
            <a:pPr lvl="0" algn="ctr">
              <a:spcAft>
                <a:spcPts val="0"/>
              </a:spcAft>
              <a:buNone/>
            </a:pPr>
            <a:r>
              <a:rPr lang="pl-PL" b="1" dirty="0" smtClean="0">
                <a:latin typeface="" pitchFamily="16"/>
                <a:cs typeface="Arial" pitchFamily="2"/>
              </a:rPr>
              <a:t>Biuro </a:t>
            </a:r>
          </a:p>
          <a:p>
            <a:pPr lvl="0" algn="ctr">
              <a:spcAft>
                <a:spcPts val="0"/>
              </a:spcAft>
              <a:buNone/>
            </a:pPr>
            <a:r>
              <a:rPr lang="pl-PL" b="1" dirty="0" smtClean="0">
                <a:latin typeface="" pitchFamily="16"/>
                <a:cs typeface="Arial" pitchFamily="2"/>
              </a:rPr>
              <a:t>Zintegrowanych Inwestycji Terytorialnych</a:t>
            </a:r>
          </a:p>
          <a:p>
            <a:pPr lvl="0" algn="ctr">
              <a:buNone/>
            </a:pPr>
            <a:endParaRPr lang="pl-PL" dirty="0">
              <a:latin typeface="" pitchFamily="16"/>
              <a:cs typeface="Arial" pitchFamily="2"/>
            </a:endParaRPr>
          </a:p>
          <a:p>
            <a:pPr lvl="0" algn="ctr">
              <a:spcAft>
                <a:spcPts val="0"/>
              </a:spcAft>
              <a:buNone/>
            </a:pPr>
            <a:r>
              <a:rPr lang="pl-PL" sz="2400" b="1" dirty="0" smtClean="0">
                <a:latin typeface="" pitchFamily="16"/>
                <a:cs typeface="Arial" pitchFamily="2"/>
              </a:rPr>
              <a:t>tel</a:t>
            </a:r>
            <a:r>
              <a:rPr lang="pl-PL" sz="2400" b="1" dirty="0">
                <a:latin typeface="" pitchFamily="16"/>
                <a:cs typeface="Arial" pitchFamily="2"/>
              </a:rPr>
              <a:t>. </a:t>
            </a:r>
            <a:r>
              <a:rPr lang="pl-PL" sz="2400" b="1" dirty="0" smtClean="0">
                <a:latin typeface="" pitchFamily="16"/>
                <a:cs typeface="Arial" pitchFamily="2"/>
              </a:rPr>
              <a:t>81-466-16-20</a:t>
            </a:r>
            <a:endParaRPr lang="pl-PL" sz="2400" b="1" dirty="0">
              <a:latin typeface="" pitchFamily="16"/>
              <a:cs typeface="Arial" pitchFamily="2"/>
            </a:endParaRPr>
          </a:p>
          <a:p>
            <a:pPr lvl="0" algn="ctr">
              <a:spcAft>
                <a:spcPts val="0"/>
              </a:spcAft>
              <a:buNone/>
            </a:pPr>
            <a:r>
              <a:rPr lang="pl-PL" sz="2400" b="1" dirty="0" smtClean="0">
                <a:latin typeface="" pitchFamily="16"/>
                <a:cs typeface="Arial" pitchFamily="2"/>
              </a:rPr>
              <a:t>zit@lublin.eu</a:t>
            </a:r>
            <a:endParaRPr lang="pl-PL" sz="2400" b="1" dirty="0">
              <a:latin typeface="" pitchFamily="16"/>
              <a:cs typeface="Arial" pitchFamily="2"/>
            </a:endParaRPr>
          </a:p>
          <a:p>
            <a:pPr lvl="0">
              <a:buNone/>
            </a:pPr>
            <a:endParaRPr lang="pl-PL" sz="3600" dirty="0">
              <a:latin typeface="" pitchFamily="16"/>
              <a:cs typeface="Arial" pitchFamily="2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0728"/>
            <a:ext cx="3133725" cy="6753225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3106956" y="1379181"/>
            <a:ext cx="675292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Strategia ZIT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to dokument zawierający spójny zestaw powiązanych ze sobą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działań,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służących długotrwałej poprawie warunków społecznych, gospodarczych, środowiskowych, klimatycznych czy demograficznych danego funkcjonalnego obszaru miejskiego. Strategia określa cele, kierunki rozwoju, zasady współpracy oraz najważniejsze działania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planowane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przedsięwzięcia. Jej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opracowanie było poprzedzone wnikliwą diagnozą opartą na analizach terytorialnych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demograficznych, które wskazały potencjał rozwojowy danego obszaru funkcjonalnego.</a:t>
            </a:r>
          </a:p>
          <a:p>
            <a:pPr algn="just"/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Strategia ZIT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stanowi podstawę do uczestniczenia Związku ZIT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procesie zarządzania RPO – w uzgodnionym z Instytucją Zarządzającą (IZ) zakresie.</a:t>
            </a:r>
          </a:p>
          <a:p>
            <a:pPr algn="just"/>
            <a:endParaRPr lang="pl-PL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Ministerstwo Rozwoju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wydało pozytywna opinię w zakresie </a:t>
            </a:r>
            <a:r>
              <a:rPr lang="pl-PL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zgodności Strategii ZIT z Umową Partnerstwa oraz możliwości finansowania projektów z krajowych programów operacyjnych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 dniu </a:t>
            </a:r>
            <a:r>
              <a:rPr lang="pl-PL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31 marca 2016 r.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Natomiast pozytywna opinia </a:t>
            </a:r>
            <a:r>
              <a:rPr lang="pl-PL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Zarządu Województwa Lubelskiego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w zakresie </a:t>
            </a:r>
            <a:r>
              <a:rPr lang="pl-PL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możliwości finansowania projektów realizowanych w formule ZIT z Regionalnego Programu Operacyjnego Województwa Lubelskiego na lata 2014 – 2020,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została wydana </a:t>
            </a:r>
            <a:r>
              <a:rPr lang="pl-PL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12 kwietnia </a:t>
            </a:r>
            <a:r>
              <a:rPr lang="pl-PL" sz="1400" b="1" u="sng" smtClean="0">
                <a:latin typeface="Arial" panose="020B0604020202020204" pitchFamily="34" charset="0"/>
                <a:cs typeface="Arial" panose="020B0604020202020204" pitchFamily="34" charset="0"/>
              </a:rPr>
              <a:t>2016 roku.</a:t>
            </a:r>
            <a:endParaRPr lang="pl-PL" sz="1400" b="1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Aktualny tekst Strategii ZIT, zaakceptowanej przez MR oraz UMWL znajduje się na stronie </a:t>
            </a: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WWW.ZIT.LUBLIN.EU</a:t>
            </a:r>
            <a:endParaRPr lang="pl-P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20662" y="578502"/>
            <a:ext cx="10090093" cy="493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hangingPunct="0">
              <a:lnSpc>
                <a:spcPct val="93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l-PL" sz="2800" b="1" dirty="0" smtClean="0">
                <a:solidFill>
                  <a:srgbClr val="000000"/>
                </a:solidFill>
                <a:latin typeface="Arial" pitchFamily="18"/>
                <a:ea typeface="Lucida Sans Unicode" pitchFamily="34"/>
                <a:cs typeface="Lucida Sans Unicode" pitchFamily="34"/>
              </a:rPr>
              <a:t>Czym jest Strategia </a:t>
            </a:r>
            <a:r>
              <a:rPr lang="pl-PL" sz="2800" b="1" dirty="0">
                <a:solidFill>
                  <a:srgbClr val="000000"/>
                </a:solidFill>
                <a:latin typeface="Arial" pitchFamily="18"/>
                <a:ea typeface="Lucida Sans Unicode" pitchFamily="34"/>
                <a:cs typeface="Lucida Sans Unicode" pitchFamily="34"/>
              </a:rPr>
              <a:t>ZIT </a:t>
            </a:r>
            <a:r>
              <a:rPr lang="pl-PL" sz="2800" b="1" dirty="0" smtClean="0">
                <a:solidFill>
                  <a:srgbClr val="000000"/>
                </a:solidFill>
                <a:latin typeface="Arial" pitchFamily="18"/>
                <a:ea typeface="Lucida Sans Unicode" pitchFamily="34"/>
                <a:cs typeface="Lucida Sans Unicode" pitchFamily="34"/>
              </a:rPr>
              <a:t>LOF?</a:t>
            </a:r>
            <a:endParaRPr lang="pl-PL" sz="2800" b="1" dirty="0"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51947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467469"/>
            <a:ext cx="10080624" cy="49163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1">
            <a:spAutoFit/>
          </a:bodyPr>
          <a:lstStyle/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l-PL" sz="2800" b="1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34"/>
                <a:cs typeface="Lucida Sans Unicode" pitchFamily="34"/>
              </a:rPr>
              <a:t>Proces powstawania Strategii ZIT LOF</a:t>
            </a:r>
            <a:endParaRPr lang="pl-PL" sz="2800" b="1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10800395"/>
              </p:ext>
            </p:extLst>
          </p:nvPr>
        </p:nvGraphicFramePr>
        <p:xfrm>
          <a:off x="287785" y="1619597"/>
          <a:ext cx="9505056" cy="450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0728"/>
            <a:ext cx="3133725" cy="6753225"/>
          </a:xfrm>
          <a:prstGeom prst="rect">
            <a:avLst/>
          </a:prstGeom>
        </p:spPr>
      </p:pic>
      <p:sp>
        <p:nvSpPr>
          <p:cNvPr id="2" name="Symbol zastępczy tekstu 1"/>
          <p:cNvSpPr txBox="1">
            <a:spLocks noGrp="1"/>
          </p:cNvSpPr>
          <p:nvPr>
            <p:ph type="body" idx="4294967295"/>
          </p:nvPr>
        </p:nvSpPr>
        <p:spPr>
          <a:xfrm>
            <a:off x="3133725" y="1819249"/>
            <a:ext cx="6515100" cy="4133696"/>
          </a:xfrm>
        </p:spPr>
        <p:txBody>
          <a:bodyPr wrap="square" anchor="t" anchorCtr="0">
            <a:spAutoFit/>
          </a:bodyPr>
          <a:lstStyle>
            <a:defPPr marL="423720" marR="0" lvl="0" indent="-318960" algn="l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Wingdings" pitchFamily="2"/>
              <a:buNone/>
              <a:tabLst>
                <a:tab pos="25200" algn="l"/>
                <a:tab pos="474480" algn="l"/>
                <a:tab pos="923759" algn="l"/>
                <a:tab pos="1373039" algn="l"/>
                <a:tab pos="1822319" algn="l"/>
                <a:tab pos="2271600" algn="l"/>
                <a:tab pos="2720880" algn="l"/>
                <a:tab pos="3170160" algn="l"/>
                <a:tab pos="3619440" algn="l"/>
                <a:tab pos="4068720" algn="l"/>
                <a:tab pos="4518000" algn="l"/>
                <a:tab pos="4967279" algn="l"/>
                <a:tab pos="5416200" algn="l"/>
                <a:tab pos="5865480" algn="l"/>
                <a:tab pos="6314760" algn="l"/>
                <a:tab pos="6764039" algn="l"/>
                <a:tab pos="7213320" algn="l"/>
                <a:tab pos="7662599" algn="l"/>
                <a:tab pos="8111880" algn="l"/>
                <a:tab pos="8561160" algn="l"/>
              </a:tabLst>
              <a:defRPr lang="pl-PL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defPPr>
            <a:lvl1pPr marL="423720" marR="0" lvl="0" indent="-318960" algn="l" hangingPunct="0">
              <a:lnSpc>
                <a:spcPct val="93000"/>
              </a:lnSpc>
              <a:spcBef>
                <a:spcPts val="0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25200" algn="l"/>
                <a:tab pos="474480" algn="l"/>
                <a:tab pos="923759" algn="l"/>
                <a:tab pos="1373039" algn="l"/>
                <a:tab pos="1822319" algn="l"/>
                <a:tab pos="2271600" algn="l"/>
                <a:tab pos="2720880" algn="l"/>
                <a:tab pos="3170160" algn="l"/>
                <a:tab pos="3619440" algn="l"/>
                <a:tab pos="4068720" algn="l"/>
                <a:tab pos="4518000" algn="l"/>
                <a:tab pos="4967279" algn="l"/>
                <a:tab pos="5416200" algn="l"/>
                <a:tab pos="5865480" algn="l"/>
                <a:tab pos="6314760" algn="l"/>
                <a:tab pos="6764039" algn="l"/>
                <a:tab pos="7213320" algn="l"/>
                <a:tab pos="7662599" algn="l"/>
                <a:tab pos="8111880" algn="l"/>
                <a:tab pos="8561160" algn="l"/>
              </a:tabLst>
              <a:defRPr lang="pl-PL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1pPr>
            <a:lvl2pPr marL="855360" marR="0" lvl="1" indent="-285480" algn="l" hangingPunct="0">
              <a:lnSpc>
                <a:spcPct val="93000"/>
              </a:lnSpc>
              <a:spcBef>
                <a:spcPts val="0"/>
              </a:spcBef>
              <a:spcAft>
                <a:spcPts val="1137"/>
              </a:spcAft>
              <a:buClr>
                <a:srgbClr val="000000"/>
              </a:buClr>
              <a:buSzPct val="75000"/>
              <a:buFont typeface="Symbol" pitchFamily="18"/>
              <a:buChar char=""/>
              <a:tabLst>
                <a:tab pos="42840" algn="l"/>
                <a:tab pos="492120" algn="l"/>
                <a:tab pos="941040" algn="l"/>
                <a:tab pos="1390319" algn="l"/>
                <a:tab pos="1839599" algn="l"/>
                <a:tab pos="2288880" algn="l"/>
                <a:tab pos="2738160" algn="l"/>
                <a:tab pos="3187440" algn="l"/>
                <a:tab pos="3636720" algn="l"/>
                <a:tab pos="4086000" algn="l"/>
                <a:tab pos="4535280" algn="l"/>
                <a:tab pos="4984560" algn="l"/>
                <a:tab pos="5433840" algn="l"/>
                <a:tab pos="5883120" algn="l"/>
                <a:tab pos="6332400" algn="l"/>
                <a:tab pos="6781680" algn="l"/>
                <a:tab pos="7230959" algn="l"/>
                <a:tab pos="7680240" algn="l"/>
                <a:tab pos="8129519" algn="l"/>
                <a:tab pos="8578800" algn="l"/>
              </a:tabLst>
              <a:defRPr lang="pl-PL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2pPr>
            <a:lvl3pPr marL="1287360" marR="0" lvl="2" indent="-212760" algn="l" hangingPunct="0">
              <a:lnSpc>
                <a:spcPct val="93000"/>
              </a:lnSpc>
              <a:spcBef>
                <a:spcPts val="0"/>
              </a:spcBef>
              <a:spcAft>
                <a:spcPts val="848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60120" algn="l"/>
                <a:tab pos="509399" algn="l"/>
                <a:tab pos="958680" algn="l"/>
                <a:tab pos="1407959" algn="l"/>
                <a:tab pos="1857240" algn="l"/>
                <a:tab pos="2306520" algn="l"/>
                <a:tab pos="2755800" algn="l"/>
                <a:tab pos="3205080" algn="l"/>
                <a:tab pos="3654360" algn="l"/>
                <a:tab pos="4103640" algn="l"/>
                <a:tab pos="4552919" algn="l"/>
                <a:tab pos="5002200" algn="l"/>
                <a:tab pos="5451120" algn="l"/>
                <a:tab pos="5900400" algn="l"/>
                <a:tab pos="6349680" algn="l"/>
                <a:tab pos="6798960" algn="l"/>
                <a:tab pos="7248240" algn="l"/>
                <a:tab pos="7697519" algn="l"/>
                <a:tab pos="8146800" algn="l"/>
                <a:tab pos="8596080" algn="l"/>
              </a:tabLst>
              <a:defRPr lang="pl-PL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3pPr>
            <a:lvl4pPr marL="1718999" marR="0" lvl="3" indent="-207720" algn="l" hangingPunct="0">
              <a:lnSpc>
                <a:spcPct val="93000"/>
              </a:lnSpc>
              <a:spcBef>
                <a:spcPts val="0"/>
              </a:spcBef>
              <a:spcAft>
                <a:spcPts val="573"/>
              </a:spcAft>
              <a:buClr>
                <a:srgbClr val="000000"/>
              </a:buClr>
              <a:buSzPct val="75000"/>
              <a:buFont typeface="Symbol" pitchFamily="18"/>
              <a:buChar char=""/>
              <a:tabLst>
                <a:tab pos="77760" algn="l"/>
                <a:tab pos="527040" algn="l"/>
                <a:tab pos="975960" algn="l"/>
                <a:tab pos="1425239" algn="l"/>
                <a:tab pos="1874520" algn="l"/>
                <a:tab pos="2323800" algn="l"/>
                <a:tab pos="2773080" algn="l"/>
                <a:tab pos="3222360" algn="l"/>
                <a:tab pos="3671640" algn="l"/>
                <a:tab pos="4120919" algn="l"/>
                <a:tab pos="4570200" algn="l"/>
                <a:tab pos="5019480" algn="l"/>
                <a:tab pos="5468760" algn="l"/>
                <a:tab pos="5918040" algn="l"/>
                <a:tab pos="6367320" algn="l"/>
                <a:tab pos="6816600" algn="l"/>
                <a:tab pos="7265880" algn="l"/>
                <a:tab pos="7715160" algn="l"/>
                <a:tab pos="8164440" algn="l"/>
                <a:tab pos="861372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4pPr>
            <a:lvl5pPr marL="2151000" marR="0" lvl="4" indent="-209520" algn="l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95040" algn="l"/>
                <a:tab pos="544320" algn="l"/>
                <a:tab pos="993600" algn="l"/>
                <a:tab pos="1442880" algn="l"/>
                <a:tab pos="1892160" algn="l"/>
                <a:tab pos="2341440" algn="l"/>
                <a:tab pos="2790720" algn="l"/>
                <a:tab pos="3240000" algn="l"/>
                <a:tab pos="3689279" algn="l"/>
                <a:tab pos="4138560" algn="l"/>
                <a:tab pos="4587839" algn="l"/>
                <a:tab pos="5037120" algn="l"/>
                <a:tab pos="5486399" algn="l"/>
                <a:tab pos="5935319" algn="l"/>
                <a:tab pos="6384600" algn="l"/>
                <a:tab pos="6833879" algn="l"/>
                <a:tab pos="7283160" algn="l"/>
                <a:tab pos="7732440" algn="l"/>
                <a:tab pos="8181720" algn="l"/>
                <a:tab pos="863100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5pPr>
            <a:lvl6pPr marL="2151000" marR="0" lvl="5" indent="-209520" algn="l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95040" algn="l"/>
                <a:tab pos="544320" algn="l"/>
                <a:tab pos="993600" algn="l"/>
                <a:tab pos="1442880" algn="l"/>
                <a:tab pos="1892160" algn="l"/>
                <a:tab pos="2341440" algn="l"/>
                <a:tab pos="2790720" algn="l"/>
                <a:tab pos="3240000" algn="l"/>
                <a:tab pos="3689279" algn="l"/>
                <a:tab pos="4138560" algn="l"/>
                <a:tab pos="4587839" algn="l"/>
                <a:tab pos="5037120" algn="l"/>
                <a:tab pos="5486399" algn="l"/>
                <a:tab pos="5935319" algn="l"/>
                <a:tab pos="6384600" algn="l"/>
                <a:tab pos="6833879" algn="l"/>
                <a:tab pos="7283160" algn="l"/>
                <a:tab pos="7732440" algn="l"/>
                <a:tab pos="8181720" algn="l"/>
                <a:tab pos="863100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6pPr>
            <a:lvl7pPr marL="2151000" marR="0" lvl="6" indent="-209520" algn="l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95040" algn="l"/>
                <a:tab pos="544320" algn="l"/>
                <a:tab pos="993600" algn="l"/>
                <a:tab pos="1442880" algn="l"/>
                <a:tab pos="1892160" algn="l"/>
                <a:tab pos="2341440" algn="l"/>
                <a:tab pos="2790720" algn="l"/>
                <a:tab pos="3240000" algn="l"/>
                <a:tab pos="3689279" algn="l"/>
                <a:tab pos="4138560" algn="l"/>
                <a:tab pos="4587839" algn="l"/>
                <a:tab pos="5037120" algn="l"/>
                <a:tab pos="5486399" algn="l"/>
                <a:tab pos="5935319" algn="l"/>
                <a:tab pos="6384600" algn="l"/>
                <a:tab pos="6833879" algn="l"/>
                <a:tab pos="7283160" algn="l"/>
                <a:tab pos="7732440" algn="l"/>
                <a:tab pos="8181720" algn="l"/>
                <a:tab pos="863100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7pPr>
            <a:lvl8pPr marL="2151000" marR="0" lvl="7" indent="-209520" algn="l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95040" algn="l"/>
                <a:tab pos="544320" algn="l"/>
                <a:tab pos="993600" algn="l"/>
                <a:tab pos="1442880" algn="l"/>
                <a:tab pos="1892160" algn="l"/>
                <a:tab pos="2341440" algn="l"/>
                <a:tab pos="2790720" algn="l"/>
                <a:tab pos="3240000" algn="l"/>
                <a:tab pos="3689279" algn="l"/>
                <a:tab pos="4138560" algn="l"/>
                <a:tab pos="4587839" algn="l"/>
                <a:tab pos="5037120" algn="l"/>
                <a:tab pos="5486399" algn="l"/>
                <a:tab pos="5935319" algn="l"/>
                <a:tab pos="6384600" algn="l"/>
                <a:tab pos="6833879" algn="l"/>
                <a:tab pos="7283160" algn="l"/>
                <a:tab pos="7732440" algn="l"/>
                <a:tab pos="8181720" algn="l"/>
                <a:tab pos="863100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8pPr>
            <a:lvl9pPr marL="1944000" marR="0" lvl="8" indent="-216000" algn="l" hangingPunct="0">
              <a:lnSpc>
                <a:spcPct val="93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95040" algn="l"/>
                <a:tab pos="544320" algn="l"/>
                <a:tab pos="993600" algn="l"/>
                <a:tab pos="1442880" algn="l"/>
                <a:tab pos="1892160" algn="l"/>
                <a:tab pos="2341440" algn="l"/>
                <a:tab pos="2790720" algn="l"/>
                <a:tab pos="3240000" algn="l"/>
                <a:tab pos="3689279" algn="l"/>
                <a:tab pos="4138560" algn="l"/>
                <a:tab pos="4587839" algn="l"/>
                <a:tab pos="5037120" algn="l"/>
                <a:tab pos="5486399" algn="l"/>
                <a:tab pos="5935319" algn="l"/>
                <a:tab pos="6384600" algn="l"/>
                <a:tab pos="6833879" algn="l"/>
                <a:tab pos="7283160" algn="l"/>
                <a:tab pos="7732440" algn="l"/>
                <a:tab pos="8181720" algn="l"/>
                <a:tab pos="8631000" algn="l"/>
              </a:tabLst>
              <a:defRPr lang="pl-PL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Lucida Sans Unicode" pitchFamily="34"/>
                <a:cs typeface="Lucida Sans Unicode" pitchFamily="34"/>
              </a:defRPr>
            </a:lvl9pPr>
          </a:lstStyle>
          <a:p>
            <a:pPr lvl="0" algn="just">
              <a:buNone/>
            </a:pPr>
            <a:endParaRPr lang="pl-PL" sz="1500" b="1" dirty="0">
              <a:latin typeface="Arial" pitchFamily="34"/>
              <a:cs typeface="Arial" pitchFamily="2"/>
            </a:endParaRPr>
          </a:p>
          <a:p>
            <a:pPr lv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200" dirty="0">
                <a:latin typeface="Arial" pitchFamily="34"/>
              </a:rPr>
              <a:t>	</a:t>
            </a:r>
            <a:r>
              <a:rPr lang="pl-PL" sz="2000" u="sng" dirty="0" smtClean="0">
                <a:latin typeface="Arial" pitchFamily="34"/>
              </a:rPr>
              <a:t>Porozumienie </a:t>
            </a:r>
            <a:r>
              <a:rPr lang="pl-PL" sz="2000" u="sng" dirty="0">
                <a:latin typeface="Arial" pitchFamily="34"/>
              </a:rPr>
              <a:t>Gmin Lubelskiego Obszaru Funkcjonalnego</a:t>
            </a:r>
            <a:r>
              <a:rPr lang="pl-PL" sz="2000" dirty="0">
                <a:latin typeface="Arial" pitchFamily="34"/>
              </a:rPr>
              <a:t> o współpracy </a:t>
            </a:r>
            <a:r>
              <a:rPr lang="pl-PL" sz="2000" dirty="0" smtClean="0">
                <a:latin typeface="Arial" pitchFamily="34"/>
              </a:rPr>
              <a:t>w zakresie </a:t>
            </a:r>
            <a:r>
              <a:rPr lang="pl-PL" sz="2000" dirty="0">
                <a:latin typeface="Arial" pitchFamily="34"/>
              </a:rPr>
              <a:t>realizacji Zintegrowanych Inwestycji Terytorialnych </a:t>
            </a:r>
            <a:r>
              <a:rPr lang="pl-PL" sz="2000" dirty="0" smtClean="0">
                <a:latin typeface="Arial" pitchFamily="34"/>
              </a:rPr>
              <a:t/>
            </a:r>
            <a:br>
              <a:rPr lang="pl-PL" sz="2000" dirty="0" smtClean="0">
                <a:latin typeface="Arial" pitchFamily="34"/>
              </a:rPr>
            </a:br>
            <a:r>
              <a:rPr lang="pl-PL" sz="2000" dirty="0" smtClean="0">
                <a:latin typeface="Arial" pitchFamily="34"/>
              </a:rPr>
              <a:t>w </a:t>
            </a:r>
            <a:r>
              <a:rPr lang="pl-PL" sz="2000" dirty="0">
                <a:latin typeface="Arial" pitchFamily="34"/>
              </a:rPr>
              <a:t>perspektywie finansowej UE 2014-2020 zostało zawarte w dniu </a:t>
            </a:r>
            <a:r>
              <a:rPr lang="pl-PL" sz="2000" u="sng" dirty="0" smtClean="0">
                <a:latin typeface="Arial" pitchFamily="34"/>
              </a:rPr>
              <a:t>30 </a:t>
            </a:r>
            <a:r>
              <a:rPr lang="pl-PL" sz="2000" u="sng" dirty="0">
                <a:latin typeface="Arial" pitchFamily="34"/>
              </a:rPr>
              <a:t>marca </a:t>
            </a:r>
            <a:r>
              <a:rPr lang="pl-PL" sz="2000" u="sng" dirty="0" smtClean="0">
                <a:latin typeface="Arial" pitchFamily="34"/>
              </a:rPr>
              <a:t>2015 r</a:t>
            </a:r>
            <a:r>
              <a:rPr lang="pl-PL" sz="2000" u="sng" dirty="0">
                <a:latin typeface="Arial" pitchFamily="34"/>
              </a:rPr>
              <a:t>.</a:t>
            </a:r>
            <a:r>
              <a:rPr lang="pl-PL" sz="2000" dirty="0">
                <a:latin typeface="Arial" pitchFamily="34"/>
              </a:rPr>
              <a:t> na mocy </a:t>
            </a:r>
            <a:r>
              <a:rPr lang="pl-PL" sz="2000" dirty="0">
                <a:latin typeface="Arial" pitchFamily="34"/>
                <a:cs typeface="Arial" pitchFamily="34"/>
              </a:rPr>
              <a:t>art. 74 ustawy z dnia 8 marca </a:t>
            </a:r>
            <a:r>
              <a:rPr lang="pl-PL" sz="2000" dirty="0" smtClean="0">
                <a:latin typeface="Arial" pitchFamily="34"/>
                <a:cs typeface="Arial" pitchFamily="34"/>
              </a:rPr>
              <a:t>1990 r. o samorządzie gminnym </a:t>
            </a:r>
            <a:r>
              <a:rPr lang="pl-PL" sz="2000" dirty="0" smtClean="0">
                <a:latin typeface="Arial" pitchFamily="34"/>
              </a:rPr>
              <a:t>(</a:t>
            </a:r>
            <a:r>
              <a:rPr lang="pl-PL" sz="2000" dirty="0" err="1">
                <a:latin typeface="Arial" pitchFamily="34"/>
              </a:rPr>
              <a:t>Dz.U</a:t>
            </a:r>
            <a:r>
              <a:rPr lang="pl-PL" sz="2000" dirty="0">
                <a:latin typeface="Arial" pitchFamily="34"/>
              </a:rPr>
              <a:t>. z 2013 poz. 594 z </a:t>
            </a:r>
            <a:r>
              <a:rPr lang="pl-PL" sz="2000" dirty="0" err="1">
                <a:latin typeface="Arial" pitchFamily="34"/>
              </a:rPr>
              <a:t>późn</a:t>
            </a:r>
            <a:r>
              <a:rPr lang="pl-PL" sz="2000" dirty="0">
                <a:latin typeface="Arial" pitchFamily="34"/>
              </a:rPr>
              <a:t>. zm.).</a:t>
            </a:r>
          </a:p>
          <a:p>
            <a:pPr lv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dirty="0" smtClean="0">
                <a:latin typeface="Arial" pitchFamily="34"/>
              </a:rPr>
              <a:t>	Zgodnie </a:t>
            </a:r>
            <a:r>
              <a:rPr lang="pl-PL" sz="2000" dirty="0">
                <a:latin typeface="Arial" pitchFamily="34"/>
              </a:rPr>
              <a:t>z postanowieniami porozumienia: Lublin przyjął rolę Lidera LOF reprezentującego wszystkie gminy oraz pełniącego funkcję Instytucji Pośredniczącej.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133725" y="467469"/>
            <a:ext cx="6937431" cy="135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93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l-PL" sz="2800" b="1" dirty="0" smtClean="0">
                <a:latin typeface="Arial" pitchFamily="34"/>
                <a:cs typeface="Arial" pitchFamily="2"/>
              </a:rPr>
              <a:t>Podstawa </a:t>
            </a:r>
            <a:r>
              <a:rPr lang="pl-PL" sz="2800" b="1" dirty="0">
                <a:latin typeface="Arial" pitchFamily="34"/>
                <a:cs typeface="Arial" pitchFamily="2"/>
              </a:rPr>
              <a:t>prawna opracowania Strategii ZIT</a:t>
            </a:r>
          </a:p>
          <a:p>
            <a:pPr lvl="0" algn="ctr" hangingPunct="0">
              <a:lnSpc>
                <a:spcPct val="93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l-PL" sz="3200" b="1" dirty="0"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8" y="1508982"/>
            <a:ext cx="5685369" cy="465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384" y="1519991"/>
            <a:ext cx="3083906" cy="4644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6"/>
          <p:cNvSpPr/>
          <p:nvPr/>
        </p:nvSpPr>
        <p:spPr>
          <a:xfrm>
            <a:off x="1625" y="446284"/>
            <a:ext cx="10080625" cy="545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Obszar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wsparcia Strategii ZIT LOF</a:t>
            </a:r>
            <a:endParaRPr lang="pl-PL" sz="28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4365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221325"/>
            <a:ext cx="10080625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Diagnoza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obszaru wsparcia</a:t>
            </a:r>
            <a:endParaRPr lang="pl-PL" sz="28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59793" y="899517"/>
            <a:ext cx="936104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Pierwszym etapem prac nad Strategią Zintegrowanych Inwestycji Terytorialnych było przeprowadzenie kompleksowej analizy Lubelskiego Obszaru Funkcjonalnego w podziale na siedem głównych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obszarów:</a:t>
            </a: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Następnie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stworzono zbiór wniosków i rekomendacji diagnostycznych, które stanowią podstawę do analizy strategicznej SWOT. Wnioski z przeprowadzonej analizy pozwoliły na sformułowanie misji, wizji, Celów Rozwojowych i uszczegóławiających je Priorytetów Rozwojowych Strategii ZIT LOF.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95464064"/>
              </p:ext>
            </p:extLst>
          </p:nvPr>
        </p:nvGraphicFramePr>
        <p:xfrm>
          <a:off x="-11429" y="1979637"/>
          <a:ext cx="10080625" cy="3512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Prostokąt 6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89828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9793" y="395461"/>
            <a:ext cx="93610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Zaangażowania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lokalnych </a:t>
            </a: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interesariuszy w proces powstawiania Strategii ZIT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65306622"/>
              </p:ext>
            </p:extLst>
          </p:nvPr>
        </p:nvGraphicFramePr>
        <p:xfrm>
          <a:off x="2700053" y="2096308"/>
          <a:ext cx="4680520" cy="3367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041496" y="5796061"/>
            <a:ext cx="399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Trzy wymiary konsultacji Strategii ZIT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3951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" y="395461"/>
            <a:ext cx="10080624" cy="103979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1">
            <a:sp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Spójność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Strategii ZIT LOF z krajowymi i unijnymi dokumentami strategicznymi oraz </a:t>
            </a: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planistycznymi</a:t>
            </a:r>
            <a:endParaRPr lang="pl-PL" sz="28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51088" y="5508029"/>
            <a:ext cx="9778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Układ Celów Rozwojowych i Priorytetów Rozwojowych Strategii ZIT LOF wypracowany został w oparciu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potrzeby zidentyfikowane w trakcie przeprowadzonych analiz i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konsultacji. Prace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nad ostatecznym kształtem zapisów podporządkowane były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również ideom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przewodnim zawartym w szeregu dokumentów na szczeblu unijnym, krajowym, regionalnym i lokalnym.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0552353"/>
              </p:ext>
            </p:extLst>
          </p:nvPr>
        </p:nvGraphicFramePr>
        <p:xfrm>
          <a:off x="2159993" y="1941679"/>
          <a:ext cx="5760640" cy="3098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58" y="6660157"/>
            <a:ext cx="8190909" cy="707592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7329454"/>
            <a:ext cx="10071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Działanie współfinansowane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ze środków Funduszu Spójności w ramach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Programu Operacyjnego </a:t>
            </a:r>
            <a:r>
              <a:rPr lang="pl-PL" sz="1000" dirty="0">
                <a:latin typeface="Arial" panose="020B0604020202020204" pitchFamily="34" charset="0"/>
                <a:ea typeface="Calibri" panose="020F0502020204030204" pitchFamily="34" charset="0"/>
              </a:rPr>
              <a:t>Pomoc Techniczna </a:t>
            </a:r>
            <a:r>
              <a:rPr lang="pl-PL" sz="1000" dirty="0" smtClean="0">
                <a:latin typeface="Arial" panose="020B0604020202020204" pitchFamily="34" charset="0"/>
                <a:ea typeface="Calibri" panose="020F0502020204030204" pitchFamily="34" charset="0"/>
              </a:rPr>
              <a:t>2014-2020 oraz z budżetu Państwa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29805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1524</Words>
  <Application>Microsoft Office PowerPoint</Application>
  <PresentationFormat>Niestandardowy</PresentationFormat>
  <Paragraphs>235</Paragraphs>
  <Slides>21</Slides>
  <Notes>21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32" baseType="lpstr">
      <vt:lpstr>Arial</vt:lpstr>
      <vt:lpstr>Bookman Old Style</vt:lpstr>
      <vt:lpstr>Calibri</vt:lpstr>
      <vt:lpstr>Calibri Light</vt:lpstr>
      <vt:lpstr>Lucida Sans Unicode</vt:lpstr>
      <vt:lpstr>Symbol</vt:lpstr>
      <vt:lpstr>Tahoma</vt:lpstr>
      <vt:lpstr>Times New Roman</vt:lpstr>
      <vt:lpstr>Trebuchet MS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Zarządzanie procesowe  w Urzędzie Miasta Lublin wykorzystan</dc:title>
  <dc:creator>Angelika Sadurska-Siedlecka</dc:creator>
  <cp:lastModifiedBy>Angelika Sadurska-Siedlecka</cp:lastModifiedBy>
  <cp:revision>134</cp:revision>
  <cp:lastPrinted>2017-08-29T08:21:34Z</cp:lastPrinted>
  <dcterms:modified xsi:type="dcterms:W3CDTF">2017-12-07T13:06:02Z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ja 1">
    <vt:lpwstr/>
  </property>
  <property fmtid="{D5CDD505-2E9C-101B-9397-08002B2CF9AE}" pid="3" name="Informacja 2">
    <vt:lpwstr/>
  </property>
  <property fmtid="{D5CDD505-2E9C-101B-9397-08002B2CF9AE}" pid="4" name="Informacja 3">
    <vt:lpwstr/>
  </property>
  <property fmtid="{D5CDD505-2E9C-101B-9397-08002B2CF9AE}" pid="5" name="Informacja 4">
    <vt:lpwstr/>
  </property>
</Properties>
</file>