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9" r:id="rId2"/>
    <p:sldId id="397" r:id="rId3"/>
    <p:sldId id="395" r:id="rId4"/>
    <p:sldId id="416" r:id="rId5"/>
    <p:sldId id="402" r:id="rId6"/>
    <p:sldId id="403" r:id="rId7"/>
    <p:sldId id="420" r:id="rId8"/>
    <p:sldId id="421" r:id="rId9"/>
    <p:sldId id="422" r:id="rId10"/>
    <p:sldId id="423" r:id="rId11"/>
    <p:sldId id="424" r:id="rId12"/>
    <p:sldId id="426" r:id="rId13"/>
    <p:sldId id="427" r:id="rId14"/>
    <p:sldId id="430" r:id="rId15"/>
    <p:sldId id="431" r:id="rId16"/>
    <p:sldId id="323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00FF"/>
    <a:srgbClr val="C507AE"/>
    <a:srgbClr val="F109D5"/>
    <a:srgbClr val="99CC00"/>
    <a:srgbClr val="00FF00"/>
    <a:srgbClr val="008000"/>
    <a:srgbClr val="009900"/>
    <a:srgbClr val="00CC66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45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3DA71F98-D298-4EC2-A011-6D1CFCE8EBE3}" type="datetimeFigureOut">
              <a:rPr lang="pl-PL" altLang="pl-PL"/>
              <a:pPr>
                <a:defRPr/>
              </a:pPr>
              <a:t>2017-11-09</a:t>
            </a:fld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1DE4C519-2336-4C63-9BDF-E3879D46AA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2003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6A00BA9-B7A0-47C7-B056-6A9F2C08CA52}" type="datetimeFigureOut">
              <a:rPr lang="pl-PL" altLang="pl-PL"/>
              <a:pPr>
                <a:defRPr/>
              </a:pPr>
              <a:t>2017-11-09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6E51B53F-0B13-4530-9965-38A495A362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0157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86C45-1362-4CCE-81E4-4504B0BADC43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109538" y="4652963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8613"/>
            <a:ext cx="4554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7955-BD59-4F14-A98B-6CD676F867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D26-4ACD-4915-B305-8718A1E0ED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1B32-CA79-4167-86BA-55F1D53CA5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628650" y="4833938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98450"/>
            <a:ext cx="4554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0088" y="1196752"/>
            <a:ext cx="7886700" cy="9361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4797152"/>
            <a:ext cx="7886700" cy="13798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BF46-6927-481C-AE67-064AC3E0D3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1B86-BF80-474B-9CD1-5191BA7483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5434-3C75-443E-9F22-33D4D31F36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91B3-B916-4FFC-BFAE-EF363D0EE0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1902-C234-420A-A3CD-DDCA4744C0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504C-03DE-4C6D-AD29-1410610B9F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800D-7720-4190-8DEB-75AC9DB84C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516DE38-3455-4436-81C0-EC655A267F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l-PL" sz="3000" kern="1200">
          <a:solidFill>
            <a:srgbClr val="000000"/>
          </a:solidFill>
          <a:latin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pl-PL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lubelskie.pl/wu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mailto:punkt.konsultacyjny@wup.lublin.pl" TargetMode="External"/><Relationship Id="rId4" Type="http://schemas.openxmlformats.org/officeDocument/2006/relationships/hyperlink" Target="http://www.funduszeeuropejskie.gov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 bwMode="auto">
          <a:xfrm>
            <a:off x="755576" y="620688"/>
            <a:ext cx="7614617" cy="5832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Arial Black" pitchFamily="34" charset="0"/>
                <a:cs typeface="Times New Roman" pitchFamily="18" charset="0"/>
              </a:rPr>
              <a:t>Wojewódzki Urząd Pracy w Lublinie </a:t>
            </a:r>
            <a:br>
              <a:rPr sz="2400" b="1" dirty="0" smtClean="0">
                <a:latin typeface="Arial Black" pitchFamily="34" charset="0"/>
                <a:cs typeface="Times New Roman" pitchFamily="18" charset="0"/>
              </a:rPr>
            </a:br>
            <a:r>
              <a:rPr sz="2400" b="1" dirty="0" smtClean="0">
                <a:latin typeface="Arial Black" pitchFamily="34" charset="0"/>
                <a:cs typeface="Times New Roman" pitchFamily="18" charset="0"/>
              </a:rPr>
              <a:t>Instytucja Pośrednicząca w ramach RPO WL 2014-2020</a:t>
            </a:r>
            <a:br>
              <a:rPr sz="2400" b="1" dirty="0" smtClean="0">
                <a:latin typeface="Arial Black" pitchFamily="34" charset="0"/>
                <a:cs typeface="Times New Roman" pitchFamily="18" charset="0"/>
              </a:rPr>
            </a:br>
            <a:r>
              <a:rPr sz="18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sz="1800" dirty="0" smtClean="0">
                <a:latin typeface="Arial Black" pitchFamily="34" charset="0"/>
                <a:cs typeface="Times New Roman" pitchFamily="18" charset="0"/>
              </a:rPr>
            </a:br>
            <a:r>
              <a:rPr lang="pl-PL" altLang="pl-PL" sz="2400" b="1" u="sng" dirty="0" smtClean="0">
                <a:latin typeface="Times New Roman" pitchFamily="18" charset="0"/>
                <a:cs typeface="Times New Roman" pitchFamily="18" charset="0"/>
              </a:rPr>
              <a:t>Spotkanie dla Wnioskodawców 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W ramach Osi Priorytetowej </a:t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i="1" dirty="0" smtClean="0">
                <a:latin typeface="Times New Roman" pitchFamily="18" charset="0"/>
                <a:cs typeface="Times New Roman" pitchFamily="18" charset="0"/>
              </a:rPr>
              <a:t>11 Włączenie społeczne 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Regionalnego Programu Operacyjnego Województwa Lubelskiego na lata 2014-2020</a:t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Działanie 11.1: „Aktywne włączenie’’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 konkurs wy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łą</a:t>
            </a: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cznie dla OPS/MOPR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Konkurs zamknięty nr: 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RPLU.11.01.00-IP.02-06-005/17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 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Lublin, dn. </a:t>
            </a:r>
            <a:r>
              <a:rPr sz="1400" smtClean="0">
                <a:latin typeface="Times New Roman" pitchFamily="18" charset="0"/>
                <a:cs typeface="Times New Roman" pitchFamily="18" charset="0"/>
              </a:rPr>
              <a:t>09.11.2017 r.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endParaRPr sz="1800" dirty="0" smtClean="0">
              <a:latin typeface="Calibri" pitchFamily="34" charset="0"/>
            </a:endParaRPr>
          </a:p>
        </p:txBody>
      </p:sp>
      <p:sp>
        <p:nvSpPr>
          <p:cNvPr id="4099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658225" y="765175"/>
            <a:ext cx="485775" cy="360363"/>
          </a:xfrm>
        </p:spPr>
        <p:txBody>
          <a:bodyPr/>
          <a:lstStyle/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B1FD6-D23D-479B-B0B0-221DDF547C98}" type="slidenum">
              <a:rPr smtClean="0"/>
              <a:pPr>
                <a:defRPr/>
              </a:pPr>
              <a:t>1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260648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611560" y="142553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/>
            </a:r>
            <a:br>
              <a:rPr lang="pl-PL" sz="2400" b="1" dirty="0">
                <a:latin typeface="+mj-lt"/>
                <a:ea typeface="Calibri"/>
                <a:cs typeface="Times New Roman"/>
              </a:rPr>
            </a:br>
            <a:r>
              <a:rPr lang="pl-PL" sz="2400" b="1" dirty="0" smtClean="0">
                <a:latin typeface="+mj-lt"/>
                <a:ea typeface="Calibri"/>
                <a:cs typeface="Times New Roman"/>
              </a:rPr>
              <a:t>Opis </a:t>
            </a:r>
            <a:r>
              <a:rPr lang="pl-PL" sz="2400" b="1" dirty="0">
                <a:latin typeface="+mj-lt"/>
                <a:ea typeface="Calibri"/>
                <a:cs typeface="Times New Roman"/>
              </a:rPr>
              <a:t>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 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czas trwania wsparcia musi zostać oszacowany w sposób racjonalny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i   adekwatny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do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potrzeb;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jeśli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na etapie pisania wniosku nie ma możliwości wskazania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konkretnej tematyki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szkoleń oraz programu staży, należy stworzyć ich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przykładowy katalog;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 zadania powinny być adekwatne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do przedstawionych problemów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oraz  celów projektu.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+mj-lt"/>
                <a:ea typeface="Calibri"/>
                <a:cs typeface="Times New Roman"/>
              </a:rPr>
              <a:t> </a:t>
            </a: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10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60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391656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737989" y="134076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Opis 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 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wskazać osobę odpowiedzialną za poszczególne zadania;</a:t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należy podać termin realizacji zadań, czas trwania i miejsce prowadzenia zajęć, odbywania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stażu;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należy w opisie uwzględnić zadania realizowane przez ewentualnego partnera oraz zakres jego odpowiedzialności za poszczególne formy wsparcia.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11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959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476225"/>
            <a:ext cx="6662192" cy="1368152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737989" y="2060848"/>
            <a:ext cx="7777361" cy="459680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n-lt"/>
                <a:ea typeface="Calibri"/>
                <a:cs typeface="Times New Roman"/>
              </a:rPr>
              <a:t>Efektywność sposobu zarządzania projektem: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należy wskazać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osoby odpowiedzialne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za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realizację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Arial"/>
                <a:ea typeface="Calibri"/>
                <a:cs typeface="Times New Roman"/>
              </a:rPr>
            </a:br>
            <a:r>
              <a:rPr lang="pl-PL" sz="2000" dirty="0" smtClean="0">
                <a:latin typeface="Arial"/>
                <a:ea typeface="Calibri"/>
                <a:cs typeface="Times New Roman"/>
              </a:rPr>
              <a:t>i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zarządzanie projektem, łącznie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z opisem: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	- doświadczenia,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 	- stażu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pracy, </a:t>
            </a:r>
            <a:endParaRPr lang="pl-PL" sz="20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	- kwalifikacji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oraz </a:t>
            </a:r>
            <a:endParaRPr lang="pl-PL" sz="2000" dirty="0" smtClean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	- zajmowanych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aktualnie stanowisk.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12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714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404664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683568" y="1665027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j-lt"/>
                <a:ea typeface="Calibri"/>
                <a:cs typeface="Times New Roman"/>
              </a:rPr>
              <a:t>Budżet projektu: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Część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finansowa jest niezwykle ważna w ubieganiu się o dotacje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.</a:t>
            </a:r>
            <a:br>
              <a:rPr lang="pl-PL" sz="2000" dirty="0" smtClean="0">
                <a:latin typeface="Arial"/>
                <a:ea typeface="Calibri"/>
                <a:cs typeface="Times New Roman"/>
              </a:rPr>
            </a:br>
            <a:r>
              <a:rPr lang="pl-PL" sz="2000" dirty="0" smtClean="0">
                <a:latin typeface="Arial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Arial"/>
                <a:ea typeface="Calibri"/>
                <a:cs typeface="Times New Roman"/>
              </a:rPr>
            </a:br>
            <a:r>
              <a:rPr lang="pl-PL" sz="2000" dirty="0" smtClean="0">
                <a:latin typeface="Arial"/>
                <a:ea typeface="Calibri"/>
                <a:cs typeface="Times New Roman"/>
              </a:rPr>
              <a:t>Musi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być wypełniona rzetelnie, wszystkie zawarte w niej informacje i prognozy muszą opierać się na dokładnych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obliczeniach </a:t>
            </a:r>
            <a:br>
              <a:rPr lang="pl-PL" sz="2000" dirty="0" smtClean="0">
                <a:latin typeface="Arial"/>
                <a:ea typeface="Calibri"/>
                <a:cs typeface="Times New Roman"/>
              </a:rPr>
            </a:br>
            <a:r>
              <a:rPr lang="pl-PL" sz="2000" dirty="0" smtClean="0">
                <a:latin typeface="Arial"/>
                <a:ea typeface="Calibri"/>
                <a:cs typeface="Times New Roman"/>
              </a:rPr>
              <a:t>-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wszystkie wyliczenia muszą być oparte o realne i rzetelne dane,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 odzwierciedlające stawki rynkowe.</a:t>
            </a:r>
            <a:endParaRPr lang="pl-PL" sz="2000" dirty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13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16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260648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42553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Budżet projektu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nie należy zawyżać stawek wynagrodzenia i kosztów jednostkowych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szkoleń;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Należy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w sposób jasny i nie budzący wątpliwości uzasadnić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konieczność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poniesienia wskazanych w projekcie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wydatków w oparciu o realne stawki wynagradzania i koszty jednostkowe szkoleń. </a:t>
            </a:r>
            <a:r>
              <a:rPr lang="pl-PL" sz="2000" b="1" dirty="0" smtClean="0">
                <a:latin typeface="+mj-lt"/>
                <a:ea typeface="Calibri"/>
                <a:cs typeface="Times New Roman"/>
              </a:rPr>
              <a:t>Oceniający weryfikują określone rodzaje wsparcia pod kątem oferty dostępnej publicznie. </a:t>
            </a:r>
            <a:endParaRPr lang="pl-PL" sz="20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14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67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332656"/>
            <a:ext cx="6662192" cy="115212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7777361" cy="403210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Budżet projektu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n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ależy poprawnie oznaczyć koszty związane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ze środkami trwałymi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    oraz cross-</a:t>
            </a:r>
            <a:r>
              <a:rPr lang="pl-PL" sz="2000" dirty="0" err="1" smtClean="0">
                <a:latin typeface="+mj-lt"/>
                <a:ea typeface="Calibri"/>
                <a:cs typeface="Times New Roman"/>
              </a:rPr>
              <a:t>financingiem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właściwie określić limit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kosztów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pośrednich;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wskazać 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uzasadnienia wydatków pod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budżetem.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15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587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9144000" cy="5040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altLang="pl-PL" sz="28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altLang="pl-PL" sz="28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DZIĘKUJĘ ZA UWAGĘ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Wojewódzki Urząd Pracy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 w Lublinie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ul. Obywatelska 4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www.rpo.lubelskie.pl/wup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www.funduszeeuropejskie.gov.pl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e-mail. 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punkt.konsultacyjny@wup.lublin.pl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tel. 81 46 35 363 lub 605 903 491 </a:t>
            </a:r>
            <a:r>
              <a:rPr altLang="pl-PL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4400" b="1" dirty="0" smtClean="0">
                <a:latin typeface="Times New Roman" pitchFamily="18" charset="0"/>
                <a:cs typeface="Times New Roman" pitchFamily="18" charset="0"/>
              </a:rPr>
            </a:br>
            <a:endParaRPr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ymbol zastępczy zawartości 2"/>
          <p:cNvSpPr txBox="1">
            <a:spLocks noGrp="1"/>
          </p:cNvSpPr>
          <p:nvPr>
            <p:ph idx="1"/>
          </p:nvPr>
        </p:nvSpPr>
        <p:spPr>
          <a:xfrm>
            <a:off x="0" y="0"/>
            <a:ext cx="46038" cy="46038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sz="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4DB46-4DB2-46C8-97BF-E3A1127A631C}" type="slidenum">
              <a:rPr smtClean="0"/>
              <a:pPr>
                <a:defRPr/>
              </a:pPr>
              <a:t>16</a:t>
            </a:fld>
            <a:endParaRPr/>
          </a:p>
        </p:txBody>
      </p:sp>
      <p:pic>
        <p:nvPicPr>
          <p:cNvPr id="23557" name="Obraz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" y="4365104"/>
            <a:ext cx="83375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260648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700807"/>
            <a:ext cx="8280920" cy="453615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 smtClean="0">
                <a:latin typeface="+mj-lt"/>
                <a:cs typeface="Times New Roman" pitchFamily="18" charset="0"/>
              </a:rPr>
              <a:t>	CZĘŚĆ A. KRYTERIA OGÓLNE ZEROJEDYNKOWE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 smtClean="0">
                <a:latin typeface="+mj-lt"/>
                <a:cs typeface="Times New Roman" pitchFamily="18" charset="0"/>
              </a:rPr>
              <a:t/>
            </a:r>
            <a:br>
              <a:rPr lang="pl-PL" sz="2400" b="1" dirty="0" smtClean="0">
                <a:latin typeface="+mj-lt"/>
                <a:cs typeface="Times New Roman" pitchFamily="18" charset="0"/>
              </a:rPr>
            </a:br>
            <a:r>
              <a:rPr lang="pl-PL" sz="2400" b="1" dirty="0" smtClean="0">
                <a:latin typeface="+mj-lt"/>
                <a:cs typeface="Times New Roman" pitchFamily="18" charset="0"/>
              </a:rPr>
              <a:t>Zgodność </a:t>
            </a:r>
            <a:r>
              <a:rPr lang="pl-PL" sz="2400" b="1" dirty="0">
                <a:latin typeface="+mj-lt"/>
                <a:cs typeface="Times New Roman" pitchFamily="18" charset="0"/>
              </a:rPr>
              <a:t>projektu z zasadą </a:t>
            </a:r>
            <a:r>
              <a:rPr lang="pl-PL" sz="24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równości szans kobiet </a:t>
            </a:r>
            <a:r>
              <a:rPr lang="pl-PL" sz="2400" b="1" dirty="0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i </a:t>
            </a:r>
            <a:r>
              <a:rPr lang="pl-PL" sz="24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mężczyzn </a:t>
            </a:r>
            <a:r>
              <a:rPr lang="pl-PL" sz="2400" b="1" dirty="0">
                <a:latin typeface="+mj-lt"/>
                <a:cs typeface="Times New Roman" pitchFamily="18" charset="0"/>
              </a:rPr>
              <a:t>(na podstawie standardu minimum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400" b="1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należy zwrócić uwagę na uwzględnienie w treści projektu kwestii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równościowych;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analiza problemowa powinna umożliwiać odpowiedź na pytanie, w jaki sposób realizacja projektu – a szczególnie jego rezultaty i produkty – mogą wpływać na codzienne życie kobiet i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mężczyzn;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w </a:t>
            </a:r>
            <a:r>
              <a:rPr lang="pl-PL" sz="2000" dirty="0">
                <a:latin typeface="+mj-lt"/>
                <a:cs typeface="Times New Roman" pitchFamily="18" charset="0"/>
              </a:rPr>
              <a:t>analizie problemu istotny jest nie tylko stan bieżący, ale także poznanie jego przyczyn. Warto tutaj zwrócić szczególną uwagę na zjawiska czy trendy, które kształtują obecną sytuację kobiet i mężczyzn.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zawartości 2"/>
          <p:cNvSpPr txBox="1">
            <a:spLocks noGrp="1"/>
          </p:cNvSpPr>
          <p:nvPr>
            <p:ph idx="1"/>
          </p:nvPr>
        </p:nvSpPr>
        <p:spPr>
          <a:xfrm>
            <a:off x="323528" y="1940644"/>
            <a:ext cx="8496944" cy="4080643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Zgodność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projektu z zapisami Szczegółowego Opisu Osi Priorytetowych RPO WL na lata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2014-2020: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pisy </a:t>
            </a:r>
            <a:r>
              <a:rPr lang="pl-PL" sz="2400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powinny być zgodne </a:t>
            </a:r>
            <a:r>
              <a:rPr lang="pl-PL" sz="2400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zapisami SZOOP RPO WL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na lata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2014-2020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zakresie typu projektu przewidzianego do realizacji w kontekście przedstawionej grupy docelowej zaplanowanej do udziału 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przedsięwzięciu;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zaplanowana grupa docelowa do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udziału 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projekcie powinna być </a:t>
            </a:r>
            <a:r>
              <a:rPr lang="pl-PL" sz="2400" dirty="0" smtClean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zgodna </a:t>
            </a:r>
            <a:r>
              <a:rPr lang="pl-PL" sz="2400" dirty="0">
                <a:solidFill>
                  <a:srgbClr val="66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wymaganiami typu projektu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(np. projekt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skierowany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osób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 niepełnosprawnością, powinny one stanowić całość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grupy docelowej we wniosku).</a:t>
            </a:r>
          </a:p>
          <a:p>
            <a:pPr>
              <a:buFont typeface="Arial" charset="0"/>
              <a:buNone/>
            </a:pPr>
            <a:endParaRPr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9287D-A4F3-4AC2-B4CE-570FE06CBE13}" type="slidenum">
              <a:rPr smtClean="0"/>
              <a:pPr>
                <a:defRPr/>
              </a:pPr>
              <a:t>3</a:t>
            </a:fld>
            <a:endParaRPr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3158" y="332656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67544" y="206084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CZĘŚĆ B.  KRYTERIA OGÓLNE </a:t>
            </a:r>
            <a:r>
              <a:rPr lang="pl-PL" sz="2400" b="1" dirty="0" smtClean="0"/>
              <a:t>PUNKTOWE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Adekwatność </a:t>
            </a:r>
            <a:r>
              <a:rPr lang="pl-PL" sz="2400" b="1" dirty="0"/>
              <a:t>wskaźników </a:t>
            </a:r>
            <a:r>
              <a:rPr lang="pl-PL" sz="2400" b="1" dirty="0" smtClean="0"/>
              <a:t>(</a:t>
            </a:r>
            <a:r>
              <a:rPr lang="pl-PL" sz="2400" b="1" dirty="0"/>
              <a:t>wskaźników rezultatu </a:t>
            </a:r>
            <a:r>
              <a:rPr lang="pl-PL" sz="2400" b="1" dirty="0" smtClean="0"/>
              <a:t>i </a:t>
            </a:r>
            <a:r>
              <a:rPr lang="pl-PL" sz="2400" b="1" dirty="0"/>
              <a:t>produktu) do </a:t>
            </a:r>
            <a:r>
              <a:rPr lang="pl-PL" sz="2400" b="1" dirty="0" smtClean="0"/>
              <a:t>zadań i </a:t>
            </a:r>
            <a:r>
              <a:rPr lang="pl-PL" sz="2400" b="1" dirty="0"/>
              <a:t>właściwego </a:t>
            </a:r>
            <a:r>
              <a:rPr lang="pl-PL" sz="2400" b="1" dirty="0" smtClean="0"/>
              <a:t>celu szczegółowego </a:t>
            </a:r>
            <a:r>
              <a:rPr lang="pl-PL" sz="2400" b="1" dirty="0"/>
              <a:t>RPO </a:t>
            </a:r>
            <a:r>
              <a:rPr lang="pl-PL" sz="2400" b="1" dirty="0" smtClean="0"/>
              <a:t>WL:</a:t>
            </a:r>
          </a:p>
          <a:p>
            <a:endParaRPr lang="pl-PL" sz="2400" b="1" dirty="0" smtClean="0"/>
          </a:p>
          <a:p>
            <a:r>
              <a:rPr lang="pl-PL" sz="2000" dirty="0" smtClean="0"/>
              <a:t>- należy </a:t>
            </a:r>
            <a:r>
              <a:rPr lang="pl-PL" sz="2000" dirty="0"/>
              <a:t>wybrać wszystkie adekwatne do zakresu rzeczowego projektu wskaźniki produktu i rezultatu określone w załączniku nr 4 do </a:t>
            </a:r>
            <a:r>
              <a:rPr lang="pl-PL" sz="2000" i="1" dirty="0" smtClean="0"/>
              <a:t>Regulaminu konkursu</a:t>
            </a:r>
            <a:r>
              <a:rPr lang="pl-PL" sz="2000" dirty="0" smtClean="0"/>
              <a:t>;</a:t>
            </a:r>
          </a:p>
          <a:p>
            <a:r>
              <a:rPr lang="pl-PL" sz="2000" dirty="0"/>
              <a:t>- n</a:t>
            </a:r>
            <a:r>
              <a:rPr lang="pl-PL" sz="2000" dirty="0" smtClean="0"/>
              <a:t>ależy wskazać </a:t>
            </a:r>
            <a:r>
              <a:rPr lang="pl-PL" sz="2000" dirty="0"/>
              <a:t>wartości </a:t>
            </a:r>
            <a:r>
              <a:rPr lang="pl-PL" sz="2000" dirty="0" smtClean="0"/>
              <a:t>bazowe </a:t>
            </a:r>
            <a:r>
              <a:rPr lang="pl-PL" sz="2000" dirty="0"/>
              <a:t>dla wskaźników </a:t>
            </a:r>
            <a:r>
              <a:rPr lang="pl-PL" sz="2000" dirty="0" smtClean="0"/>
              <a:t>rezultatu;</a:t>
            </a:r>
          </a:p>
          <a:p>
            <a:r>
              <a:rPr lang="pl-PL" sz="2000" dirty="0"/>
              <a:t>- n</a:t>
            </a:r>
            <a:r>
              <a:rPr lang="pl-PL" sz="2000" dirty="0" smtClean="0"/>
              <a:t>ależy prawidłowo opisać </a:t>
            </a:r>
            <a:r>
              <a:rPr lang="pl-PL" sz="2000" dirty="0"/>
              <a:t>źródła i sposób </a:t>
            </a:r>
            <a:r>
              <a:rPr lang="pl-PL" sz="2000" dirty="0" smtClean="0"/>
              <a:t>pomiaru wybranych wskaźników;</a:t>
            </a: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19940" y="427899"/>
            <a:ext cx="7022232" cy="1224136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049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049BD6-7164-49F8-870C-5722BE734DD8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4340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5932" y="2204864"/>
            <a:ext cx="76794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Charakterystyka </a:t>
            </a:r>
            <a:r>
              <a:rPr lang="pl-PL" sz="2400" b="1" dirty="0"/>
              <a:t>grupy docelowej, tj. instytucji i/lub osób objętych wsparciem (liczebność, cechy specyficzne, status uczestników</a:t>
            </a:r>
            <a:r>
              <a:rPr lang="pl-PL" sz="2400" b="1" dirty="0" smtClean="0"/>
              <a:t>):</a:t>
            </a:r>
          </a:p>
          <a:p>
            <a:endParaRPr lang="pl-PL" sz="2400" b="1" dirty="0"/>
          </a:p>
          <a:p>
            <a:r>
              <a:rPr lang="pl-PL" sz="2000" dirty="0"/>
              <a:t>- n</a:t>
            </a:r>
            <a:r>
              <a:rPr lang="pl-PL" sz="2000" dirty="0" smtClean="0"/>
              <a:t>ależy dokonać pogłębionej </a:t>
            </a:r>
            <a:r>
              <a:rPr lang="pl-PL" sz="2000" dirty="0"/>
              <a:t>charakterystyki potencjalnych uczestników projektu (np. wiek, status osoby </a:t>
            </a:r>
            <a:r>
              <a:rPr lang="pl-PL" sz="2000" dirty="0" smtClean="0"/>
              <a:t>bezrobotnej, </a:t>
            </a:r>
            <a:r>
              <a:rPr lang="pl-PL" sz="2000" dirty="0"/>
              <a:t>fakt rejestracji w </a:t>
            </a:r>
            <a:r>
              <a:rPr lang="pl-PL" sz="2000" dirty="0" smtClean="0"/>
              <a:t>urzędzie pracy</a:t>
            </a:r>
            <a:r>
              <a:rPr lang="pl-PL" sz="2000" dirty="0"/>
              <a:t>, sprofilowanie osoby bezrobotnej, kwalifikacje lub ich brak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44810" y="548680"/>
            <a:ext cx="6662192" cy="115212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A9510-979F-4A25-9FBE-59E377D5A0C6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248195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problemów, potrzeb oraz </a:t>
            </a:r>
            <a:r>
              <a:rPr lang="pl-PL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barier:</a:t>
            </a:r>
          </a:p>
          <a:p>
            <a:endParaRPr lang="pl-PL" sz="2800" b="1" dirty="0"/>
          </a:p>
          <a:p>
            <a:pPr marL="457200" indent="-457200">
              <a:buFontTx/>
              <a:buChar char="-"/>
            </a:pPr>
            <a:r>
              <a:rPr lang="pl-PL" sz="2800" dirty="0" smtClean="0"/>
              <a:t>należy </a:t>
            </a:r>
            <a:r>
              <a:rPr lang="pl-PL" sz="2800" dirty="0"/>
              <a:t>odrębnie opisać problemy uczestników projektu, ich potrzeby, a także bariery uniemożliwiające ich udział w </a:t>
            </a:r>
            <a:r>
              <a:rPr lang="pl-PL" sz="2800" dirty="0" smtClean="0"/>
              <a:t>projekcie;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należy </a:t>
            </a:r>
            <a:r>
              <a:rPr lang="pl-PL" sz="2800" dirty="0" smtClean="0"/>
              <a:t>opisać stopień </a:t>
            </a:r>
            <a:r>
              <a:rPr lang="pl-PL" sz="2800" dirty="0"/>
              <a:t>zainteresowania uczestników wsparciem </a:t>
            </a:r>
            <a:r>
              <a:rPr lang="pl-PL" sz="2800" dirty="0" smtClean="0"/>
              <a:t>projektowym.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53158" y="476673"/>
            <a:ext cx="6662192" cy="1152128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323528" y="1648606"/>
            <a:ext cx="8568952" cy="453615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Sposób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rekrutacji (w tym kryteria i narzędzia rekrutacji,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uwzględnieniem zasady równości szans w szczególności kwestii zapewnienia dostępności dla osób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niepełnosprawnościami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dirty="0">
                <a:solidFill>
                  <a:srgbClr val="C507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proces rekrutacji należy opisać krok po kroku</a:t>
            </a:r>
            <a:r>
              <a:rPr lang="pl-PL" sz="2400" dirty="0" smtClean="0">
                <a:solidFill>
                  <a:srgbClr val="C507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sposób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informowania o naborze: ogłoszenie,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informacja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itp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miejsce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dostęp dla os. 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niepełnosprawnościami;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rekrutujące i kontakt do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nich;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czas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trwania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rekrutacji;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z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achowanie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zasady równych szans płci i niedyskryminacji (w tym zasady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dostępności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dla osób z niepełnosprawnościami). </a:t>
            </a:r>
            <a:endParaRPr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7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62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327642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323528" y="1556793"/>
            <a:ext cx="8568951" cy="474082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100" b="1" dirty="0">
                <a:latin typeface="+mj-lt"/>
                <a:ea typeface="Calibri"/>
                <a:cs typeface="Times New Roman"/>
              </a:rPr>
              <a:t>Sposób rekrutacji (w tym kryteria i narzędzia rekrutacji, </a:t>
            </a:r>
            <a:r>
              <a:rPr lang="pl-PL" sz="2100" b="1" dirty="0" smtClean="0">
                <a:latin typeface="+mj-lt"/>
                <a:ea typeface="Calibri"/>
                <a:cs typeface="Times New Roman"/>
              </a:rPr>
              <a:t>z </a:t>
            </a:r>
            <a:r>
              <a:rPr lang="pl-PL" sz="2100" b="1" dirty="0">
                <a:latin typeface="+mj-lt"/>
                <a:ea typeface="Calibri"/>
                <a:cs typeface="Times New Roman"/>
              </a:rPr>
              <a:t>uwzględnieniem zasady równości szans </a:t>
            </a:r>
            <a:r>
              <a:rPr lang="pl-PL" sz="2100" b="1" dirty="0" smtClean="0">
                <a:latin typeface="+mj-lt"/>
                <a:ea typeface="Calibri"/>
                <a:cs typeface="Times New Roman"/>
              </a:rPr>
              <a:t>w </a:t>
            </a:r>
            <a:r>
              <a:rPr lang="pl-PL" sz="2100" b="1" dirty="0">
                <a:latin typeface="+mj-lt"/>
                <a:ea typeface="Calibri"/>
                <a:cs typeface="Times New Roman"/>
              </a:rPr>
              <a:t>szczególności </a:t>
            </a:r>
            <a:r>
              <a:rPr lang="pl-PL" sz="2100" b="1" dirty="0" smtClean="0">
                <a:latin typeface="+mj-lt"/>
                <a:ea typeface="Calibri"/>
                <a:cs typeface="Times New Roman"/>
              </a:rPr>
              <a:t>kwestii zapewnienia </a:t>
            </a:r>
            <a:r>
              <a:rPr lang="pl-PL" sz="2100" b="1" dirty="0">
                <a:latin typeface="+mj-lt"/>
                <a:ea typeface="Calibri"/>
                <a:cs typeface="Times New Roman"/>
              </a:rPr>
              <a:t>dostępności dla osób </a:t>
            </a:r>
            <a:r>
              <a:rPr lang="pl-PL" sz="2100" b="1" dirty="0" smtClean="0">
                <a:latin typeface="+mj-lt"/>
                <a:ea typeface="Calibri"/>
                <a:cs typeface="Times New Roman"/>
              </a:rPr>
              <a:t>z </a:t>
            </a:r>
            <a:r>
              <a:rPr lang="pl-PL" sz="2100" b="1" dirty="0">
                <a:latin typeface="+mj-lt"/>
                <a:ea typeface="Calibri"/>
                <a:cs typeface="Times New Roman"/>
              </a:rPr>
              <a:t>niepełnosprawnościami</a:t>
            </a:r>
            <a:r>
              <a:rPr lang="pl-PL" sz="2100" b="1" dirty="0" smtClean="0">
                <a:latin typeface="+mj-lt"/>
                <a:ea typeface="Calibri"/>
                <a:cs typeface="Times New Roman"/>
              </a:rPr>
              <a:t>) c.d.:</a:t>
            </a:r>
            <a:r>
              <a:rPr lang="pl-PL" sz="2100" b="1" dirty="0">
                <a:latin typeface="+mj-lt"/>
                <a:ea typeface="Calibri"/>
                <a:cs typeface="Times New Roman"/>
              </a:rPr>
              <a:t> </a:t>
            </a:r>
            <a:endParaRPr lang="pl-PL" sz="21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1800" dirty="0" smtClean="0">
                <a:latin typeface="+mj-lt"/>
                <a:ea typeface="Calibri"/>
                <a:cs typeface="Times New Roman"/>
              </a:rPr>
              <a:t>należy </a:t>
            </a:r>
            <a:r>
              <a:rPr lang="pl-PL" sz="1800" dirty="0">
                <a:latin typeface="+mj-lt"/>
                <a:ea typeface="Calibri"/>
                <a:cs typeface="Times New Roman"/>
              </a:rPr>
              <a:t>sprecyzować jakie ostateczne czynniki, w tym jaka liczba </a:t>
            </a:r>
            <a:r>
              <a:rPr lang="pl-PL" sz="1800" dirty="0" smtClean="0">
                <a:latin typeface="+mj-lt"/>
                <a:ea typeface="Calibri"/>
                <a:cs typeface="Times New Roman"/>
              </a:rPr>
              <a:t>punktów zadecyduje </a:t>
            </a:r>
            <a:br>
              <a:rPr lang="pl-PL" sz="1800" dirty="0" smtClean="0">
                <a:latin typeface="+mj-lt"/>
                <a:ea typeface="Calibri"/>
                <a:cs typeface="Times New Roman"/>
              </a:rPr>
            </a:br>
            <a:r>
              <a:rPr lang="pl-PL" sz="1800" dirty="0" smtClean="0">
                <a:latin typeface="+mj-lt"/>
                <a:ea typeface="Calibri"/>
                <a:cs typeface="Times New Roman"/>
              </a:rPr>
              <a:t>o </a:t>
            </a:r>
            <a:r>
              <a:rPr lang="pl-PL" sz="1800" dirty="0">
                <a:latin typeface="+mj-lt"/>
                <a:ea typeface="Calibri"/>
                <a:cs typeface="Times New Roman"/>
              </a:rPr>
              <a:t>przyjęciu do </a:t>
            </a:r>
            <a:r>
              <a:rPr lang="pl-PL" sz="1800" dirty="0" smtClean="0">
                <a:latin typeface="+mj-lt"/>
                <a:ea typeface="Calibri"/>
                <a:cs typeface="Times New Roman"/>
              </a:rPr>
              <a:t>projektu np.: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niepełnosprawność,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stopień </a:t>
            </a:r>
            <a:r>
              <a:rPr lang="pl-PL" sz="1800" dirty="0" err="1" smtClean="0">
                <a:latin typeface="+mj-lt"/>
                <a:ea typeface="Calibri"/>
                <a:cs typeface="Times New Roman"/>
              </a:rPr>
              <a:t>niepełnosprawości</a:t>
            </a:r>
            <a:r>
              <a:rPr lang="pl-PL" sz="1800" dirty="0" smtClean="0">
                <a:latin typeface="+mj-lt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 bezrobocie,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 płeć,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wykształcenie,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+mj-lt"/>
                <a:ea typeface="Calibri"/>
                <a:cs typeface="Times New Roman"/>
              </a:rPr>
              <a:t>wiek.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971600" y="5433417"/>
            <a:ext cx="7632848" cy="864196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</a:pPr>
            <a:r>
              <a:rPr lang="pl-PL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Nie należy zapominać o zaplanowaniu listy rezerwowej </a:t>
            </a:r>
            <a:r>
              <a:rPr lang="pl-PL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 </a:t>
            </a:r>
            <a:r>
              <a:rPr lang="pl-PL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opracowaniu zasad jej tworzenia.</a:t>
            </a:r>
          </a:p>
        </p:txBody>
      </p:sp>
    </p:spTree>
    <p:extLst>
      <p:ext uri="{BB962C8B-B14F-4D97-AF65-F5344CB8AC3E}">
        <p14:creationId xmlns:p14="http://schemas.microsoft.com/office/powerpoint/2010/main" xmlns="" val="1072575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3158" y="332656"/>
            <a:ext cx="6662192" cy="1440159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748669" y="134076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j-lt"/>
                <a:ea typeface="Calibri"/>
                <a:cs typeface="Times New Roman"/>
              </a:rPr>
              <a:t>Opis </a:t>
            </a:r>
            <a:r>
              <a:rPr lang="pl-PL" sz="2400" b="1" dirty="0">
                <a:latin typeface="+mj-lt"/>
                <a:ea typeface="Calibri"/>
                <a:cs typeface="Times New Roman"/>
              </a:rPr>
              <a:t>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szans:</a:t>
            </a:r>
            <a:endParaRPr lang="pl-PL" sz="24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należy dopasować szkolenia i staże adekwatnie do potrzeb, możliwości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stanu zdrowia  grupy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docelowej;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zadania powinny być dopasowane do typu projektu który został wybrany przez Wnioskodawcę do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realizacji;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należy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dokładnie określić warunki organizacyjne poszczególnych form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wsparcia.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czas trwania wsparcia musi zostać oszacowany w sposób racjonalny i adekwatny do potrzeb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jeśli na etapie pisania wniosku nie ma możliwości wskazania konkretnej tematyki szkoleń oraz programu staży, należy stworzyć ich przykładowy katalog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 - należy wskazać osobę odpowiedzialną za poszczególne zadania,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należy podać termin realizacji zadań, czas trwania i miejsce prowadzenia zajęć, odbywania stażu,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należy w opisie uwzględnić zadania realizowane przez ewentualnego partnera oraz zakres jego odpowiedzialności za poszczególne formy wsparcia.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6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10279</TotalTime>
  <Words>516</Words>
  <Application>Microsoft Office PowerPoint</Application>
  <PresentationFormat>Pokaz na ekranie (4:3)</PresentationFormat>
  <Paragraphs>160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Programy Regionalne</vt:lpstr>
      <vt:lpstr>  Wojewódzki Urząd Pracy w Lublinie  Instytucja Pośrednicząca w ramach RPO WL 2014-2020  Spotkanie dla Wnioskodawców   W ramach Osi Priorytetowej  11 Włączenie społeczne  Regionalnego Programu Operacyjnego Województwa Lubelskiego na lata 2014-2020  Działanie 11.1: „Aktywne włączenie’’ – konkurs wyłącznie dla OPS/MOPR Konkurs zamknięty nr:  RPLU.11.01.00-IP.02-06-005/17    Lublin, dn. 09.11.2017 r.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 DZIĘKUJĘ ZA UWAGĘ   Wojewódzki Urząd Pracy  w Lublinie ul. Obywatelska 4  www.rpo.lubelskie.pl/wup  www.funduszeeuropejskie.gov.pl   e-mail. punkt.konsultacyjny@wup.lublin.pl   tel. 81 46 35 363 lub 605 903 491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Lis</dc:creator>
  <cp:lastModifiedBy>Monika Polakowska</cp:lastModifiedBy>
  <cp:revision>854</cp:revision>
  <cp:lastPrinted>2015-05-28T13:29:12Z</cp:lastPrinted>
  <dcterms:created xsi:type="dcterms:W3CDTF">2015-01-21T09:01:28Z</dcterms:created>
  <dcterms:modified xsi:type="dcterms:W3CDTF">2017-11-09T11:32:22Z</dcterms:modified>
</cp:coreProperties>
</file>