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9" r:id="rId2"/>
    <p:sldId id="397" r:id="rId3"/>
    <p:sldId id="395" r:id="rId4"/>
    <p:sldId id="416" r:id="rId5"/>
    <p:sldId id="402" r:id="rId6"/>
    <p:sldId id="403" r:id="rId7"/>
    <p:sldId id="420" r:id="rId8"/>
    <p:sldId id="421" r:id="rId9"/>
    <p:sldId id="422" r:id="rId10"/>
    <p:sldId id="423" r:id="rId11"/>
    <p:sldId id="424" r:id="rId12"/>
    <p:sldId id="426" r:id="rId13"/>
    <p:sldId id="427" r:id="rId14"/>
    <p:sldId id="430" r:id="rId15"/>
    <p:sldId id="431" r:id="rId16"/>
    <p:sldId id="323" r:id="rId1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99CC00"/>
    <a:srgbClr val="00CC66"/>
    <a:srgbClr val="00CC99"/>
    <a:srgbClr val="800080"/>
    <a:srgbClr val="6600FF"/>
    <a:srgbClr val="6666FF"/>
    <a:srgbClr val="F109D5"/>
    <a:srgbClr val="CCFFFF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45" autoAdjust="0"/>
  </p:normalViewPr>
  <p:slideViewPr>
    <p:cSldViewPr>
      <p:cViewPr>
        <p:scale>
          <a:sx n="106" d="100"/>
          <a:sy n="106" d="100"/>
        </p:scale>
        <p:origin x="-9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3DA71F98-D298-4EC2-A011-6D1CFCE8EBE3}" type="datetimeFigureOut">
              <a:rPr lang="pl-PL" altLang="pl-PL"/>
              <a:pPr>
                <a:defRPr/>
              </a:pPr>
              <a:t>2017-10-20</a:t>
            </a:fld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1DE4C519-2336-4C63-9BDF-E3879D46AA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520034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46A00BA9-B7A0-47C7-B056-6A9F2C08CA52}" type="datetimeFigureOut">
              <a:rPr lang="pl-PL" altLang="pl-PL"/>
              <a:pPr>
                <a:defRPr/>
              </a:pPr>
              <a:t>2017-10-20</a:t>
            </a:fld>
            <a:endParaRPr lang="pl-PL" alt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0" tIns="45985" rIns="91970" bIns="45985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6E51B53F-0B13-4530-9965-38A495A362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201578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586C45-1362-4CCE-81E4-4504B0BADC43}" type="slidenum">
              <a:rPr lang="pl-PL" altLang="pl-PL" smtClean="0"/>
              <a:pPr/>
              <a:t>1</a:t>
            </a:fld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 noChangeArrowheads="1"/>
          </p:cNvSpPr>
          <p:nvPr/>
        </p:nvSpPr>
        <p:spPr bwMode="auto">
          <a:xfrm>
            <a:off x="109538" y="4652963"/>
            <a:ext cx="7886700" cy="9223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endParaRPr lang="pl-PL" altLang="pl-PL" sz="4100" dirty="0" smtClean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28613"/>
            <a:ext cx="4554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7"/>
          <p:cNvSpPr txBox="1">
            <a:spLocks noGrp="1"/>
          </p:cNvSpPr>
          <p:nvPr>
            <p:ph idx="4294967295"/>
          </p:nvPr>
        </p:nvSpPr>
        <p:spPr>
          <a:xfrm>
            <a:off x="628650" y="5756742"/>
            <a:ext cx="7886700" cy="420221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dodać podtytuł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07955-BD59-4F14-A98B-6CD676F867B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D26-4ACD-4915-B305-8718A1E0ED6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1B32-CA79-4167-86BA-55F1D53CA5E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 noChangeArrowheads="1"/>
          </p:cNvSpPr>
          <p:nvPr/>
        </p:nvSpPr>
        <p:spPr bwMode="auto">
          <a:xfrm>
            <a:off x="628650" y="4833938"/>
            <a:ext cx="7886700" cy="9223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endParaRPr lang="pl-PL" altLang="pl-PL" sz="4100" dirty="0" smtClean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98450"/>
            <a:ext cx="45545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7"/>
          <p:cNvSpPr txBox="1">
            <a:spLocks noGrp="1"/>
          </p:cNvSpPr>
          <p:nvPr>
            <p:ph idx="4294967295"/>
          </p:nvPr>
        </p:nvSpPr>
        <p:spPr>
          <a:xfrm>
            <a:off x="628650" y="5756742"/>
            <a:ext cx="7886700" cy="420221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dodać podtytuł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00088" y="1196752"/>
            <a:ext cx="7886700" cy="9361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28650" y="4797152"/>
            <a:ext cx="7886700" cy="137981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DBF46-6927-481C-AE67-064AC3E0D3E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31B86-BF80-474B-9CD1-5191BA74835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5434-3C75-443E-9F22-33D4D31F36A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591B3-B916-4FFC-BFAE-EF363D0EE04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11902-C234-420A-A3CD-DDCA4744C0D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504C-03DE-4C6D-AD29-1410610B9F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3800D-7720-4190-8DEB-75AC9DB84C4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0516DE38-3455-4436-81C0-EC655A267FA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l-PL" sz="3000" kern="1200">
          <a:solidFill>
            <a:srgbClr val="000000"/>
          </a:solidFill>
          <a:latin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libri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lang="pl-PL" sz="2800" kern="1200">
          <a:solidFill>
            <a:srgbClr val="000000"/>
          </a:solidFill>
          <a:latin typeface="Calibri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sz="24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sz="20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5pPr>
      <a:lvl6pPr marL="25146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6pPr>
      <a:lvl7pPr marL="29718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7pPr>
      <a:lvl8pPr marL="34290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8pPr>
      <a:lvl9pPr marL="38862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po.lubelskie.pl/wu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hyperlink" Target="mailto:punkt.konsultacyjny@wup.lublin.pl" TargetMode="External"/><Relationship Id="rId4" Type="http://schemas.openxmlformats.org/officeDocument/2006/relationships/hyperlink" Target="http://www.funduszeeuropejskie.gov.p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351837" cy="55435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2100" b="1" dirty="0" err="1" smtClean="0">
                <a:latin typeface="Arial Black" pitchFamily="34" charset="0"/>
                <a:cs typeface="Times New Roman" pitchFamily="18" charset="0"/>
              </a:rPr>
              <a:t>Wojewódzki</a:t>
            </a:r>
            <a:r>
              <a:rPr sz="21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sz="2100" b="1" dirty="0" err="1" smtClean="0">
                <a:latin typeface="Arial Black" pitchFamily="34" charset="0"/>
                <a:cs typeface="Times New Roman" pitchFamily="18" charset="0"/>
              </a:rPr>
              <a:t>Urząd</a:t>
            </a:r>
            <a:r>
              <a:rPr sz="21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sz="2100" b="1" dirty="0" err="1" smtClean="0">
                <a:latin typeface="Arial Black" pitchFamily="34" charset="0"/>
                <a:cs typeface="Times New Roman" pitchFamily="18" charset="0"/>
              </a:rPr>
              <a:t>Pracy</a:t>
            </a:r>
            <a:r>
              <a:rPr sz="2100" b="1" dirty="0" smtClean="0">
                <a:latin typeface="Arial Black" pitchFamily="34" charset="0"/>
                <a:cs typeface="Times New Roman" pitchFamily="18" charset="0"/>
              </a:rPr>
              <a:t> w </a:t>
            </a:r>
            <a:r>
              <a:rPr sz="2100" b="1" dirty="0" err="1" smtClean="0">
                <a:latin typeface="Arial Black" pitchFamily="34" charset="0"/>
                <a:cs typeface="Times New Roman" pitchFamily="18" charset="0"/>
              </a:rPr>
              <a:t>Lublinie</a:t>
            </a:r>
            <a:r>
              <a:rPr sz="2100" b="1" dirty="0" smtClean="0">
                <a:latin typeface="Arial Black" pitchFamily="34" charset="0"/>
                <a:cs typeface="Times New Roman" pitchFamily="18" charset="0"/>
              </a:rPr>
              <a:t> </a:t>
            </a:r>
            <a:br>
              <a:rPr sz="2100" b="1" dirty="0" smtClean="0">
                <a:latin typeface="Arial Black" pitchFamily="34" charset="0"/>
                <a:cs typeface="Times New Roman" pitchFamily="18" charset="0"/>
              </a:rPr>
            </a:br>
            <a:r>
              <a:rPr sz="2100" b="1" dirty="0" err="1" smtClean="0">
                <a:latin typeface="Arial Black" pitchFamily="34" charset="0"/>
                <a:cs typeface="Times New Roman" pitchFamily="18" charset="0"/>
              </a:rPr>
              <a:t>Instytucja</a:t>
            </a:r>
            <a:r>
              <a:rPr sz="2100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sz="2100" b="1" dirty="0" err="1" smtClean="0">
                <a:latin typeface="Arial Black" pitchFamily="34" charset="0"/>
                <a:cs typeface="Times New Roman" pitchFamily="18" charset="0"/>
              </a:rPr>
              <a:t>Pośrednicząca</a:t>
            </a:r>
            <a:r>
              <a:rPr sz="2100" b="1" dirty="0" smtClean="0">
                <a:latin typeface="Arial Black" pitchFamily="34" charset="0"/>
                <a:cs typeface="Times New Roman" pitchFamily="18" charset="0"/>
              </a:rPr>
              <a:t> w </a:t>
            </a:r>
            <a:r>
              <a:rPr sz="2100" b="1" dirty="0" err="1" smtClean="0">
                <a:latin typeface="Arial Black" pitchFamily="34" charset="0"/>
                <a:cs typeface="Times New Roman" pitchFamily="18" charset="0"/>
              </a:rPr>
              <a:t>ramach</a:t>
            </a:r>
            <a:r>
              <a:rPr sz="2100" b="1" dirty="0" smtClean="0">
                <a:latin typeface="Arial Black" pitchFamily="34" charset="0"/>
                <a:cs typeface="Times New Roman" pitchFamily="18" charset="0"/>
              </a:rPr>
              <a:t> RPO WL 2014-2020</a:t>
            </a:r>
            <a:r>
              <a:rPr sz="1800" b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sz="1800" b="1" dirty="0" smtClean="0">
                <a:latin typeface="Arial Black" pitchFamily="34" charset="0"/>
                <a:cs typeface="Times New Roman" pitchFamily="18" charset="0"/>
              </a:rPr>
            </a:br>
            <a:r>
              <a:rPr sz="1800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sz="1800" dirty="0" smtClean="0">
                <a:latin typeface="Arial Black" pitchFamily="34" charset="0"/>
                <a:cs typeface="Times New Roman" pitchFamily="18" charset="0"/>
              </a:rPr>
            </a:br>
            <a:r>
              <a:rPr lang="pl-PL" altLang="pl-PL" sz="2400" b="1" u="sng" dirty="0" smtClean="0">
                <a:latin typeface="Times New Roman" pitchFamily="18" charset="0"/>
                <a:cs typeface="Times New Roman" pitchFamily="18" charset="0"/>
              </a:rPr>
              <a:t>Spotkanie dla Wnioskodawców </a:t>
            </a: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>W ramach Osi Priorytetowej </a:t>
            </a:r>
            <a:b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b="1" i="1" dirty="0" smtClean="0">
                <a:latin typeface="Times New Roman" pitchFamily="18" charset="0"/>
                <a:cs typeface="Times New Roman" pitchFamily="18" charset="0"/>
              </a:rPr>
              <a:t>11 Włączenie społeczne </a:t>
            </a: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>Regionalnego Programu Operacyjnego Województwa Lubelskiego na lata 2014-2020, </a:t>
            </a:r>
            <a:r>
              <a:rPr lang="pl-PL" altLang="pl-PL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b="1" smtClean="0">
                <a:latin typeface="Times New Roman" pitchFamily="18" charset="0"/>
                <a:cs typeface="Times New Roman" pitchFamily="18" charset="0"/>
              </a:rPr>
            </a:b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b="1" i="1" dirty="0" smtClean="0">
                <a:latin typeface="Times New Roman" pitchFamily="18" charset="0"/>
                <a:cs typeface="Times New Roman" pitchFamily="18" charset="0"/>
              </a:rPr>
              <a:t>Działanie 11.1: „Aktywne włączenie’’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i="1" dirty="0" smtClean="0">
                <a:latin typeface="Times New Roman" pitchFamily="18" charset="0"/>
                <a:cs typeface="Times New Roman" pitchFamily="18" charset="0"/>
              </a:rPr>
              <a:t>Konkurs zamknięty nr </a:t>
            </a:r>
            <a:br>
              <a:rPr lang="pl-PL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RPLU.11.01.00-IP.02-06-004/17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 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Lublin, dn. 19.10.2017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dirty="0" smtClean="0">
                <a:latin typeface="Times New Roman" pitchFamily="18" charset="0"/>
                <a:cs typeface="Times New Roman" pitchFamily="18" charset="0"/>
              </a:rPr>
            </a:br>
            <a:endParaRPr sz="1800" dirty="0" smtClean="0">
              <a:latin typeface="Calibri" pitchFamily="34" charset="0"/>
            </a:endParaRPr>
          </a:p>
        </p:txBody>
      </p:sp>
      <p:sp>
        <p:nvSpPr>
          <p:cNvPr id="4099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8658225" y="765175"/>
            <a:ext cx="485775" cy="360363"/>
          </a:xfrm>
        </p:spPr>
        <p:txBody>
          <a:bodyPr/>
          <a:lstStyle/>
          <a:p>
            <a:endParaRPr smtClean="0">
              <a:latin typeface="Calibri" pitchFamily="34" charset="0"/>
            </a:endParaRPr>
          </a:p>
          <a:p>
            <a:endParaRPr smtClean="0">
              <a:latin typeface="Calibri" pitchFamily="34" charset="0"/>
            </a:endParaRPr>
          </a:p>
          <a:p>
            <a:endParaRPr smtClean="0">
              <a:latin typeface="Calibri" pitchFamily="34" charset="0"/>
            </a:endParaRPr>
          </a:p>
          <a:p>
            <a:endParaRPr smtClean="0">
              <a:latin typeface="Calibri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B1FD6-D23D-479B-B0B0-221DDF547C98}" type="slidenum">
              <a:rPr smtClean="0"/>
              <a:pPr>
                <a:defRPr/>
              </a:pPr>
              <a:t>1</a:t>
            </a:fld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62192" cy="1440159"/>
          </a:xfrm>
        </p:spPr>
        <p:txBody>
          <a:bodyPr/>
          <a:lstStyle/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7544" y="980728"/>
            <a:ext cx="7777361" cy="45361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latin typeface="+mj-lt"/>
                <a:ea typeface="Calibri"/>
                <a:cs typeface="Times New Roman"/>
              </a:rPr>
              <a:t/>
            </a:r>
            <a:br>
              <a:rPr lang="pl-PL" sz="2400" b="1" dirty="0">
                <a:latin typeface="+mj-lt"/>
                <a:ea typeface="Calibri"/>
                <a:cs typeface="Times New Roman"/>
              </a:rPr>
            </a:br>
            <a:r>
              <a:rPr lang="pl-PL" sz="2400" b="1" dirty="0" smtClean="0">
                <a:latin typeface="+mj-lt"/>
                <a:ea typeface="Calibri"/>
                <a:cs typeface="Times New Roman"/>
              </a:rPr>
              <a:t>Opis </a:t>
            </a:r>
            <a:r>
              <a:rPr lang="pl-PL" sz="2400" b="1" dirty="0">
                <a:latin typeface="+mj-lt"/>
                <a:ea typeface="Calibri"/>
                <a:cs typeface="Times New Roman"/>
              </a:rPr>
              <a:t>zadań (zakres merytoryczny i organizacyjny), w tym uwzględnienie zasady równości </a:t>
            </a:r>
            <a:r>
              <a:rPr lang="pl-PL" sz="2400" b="1" dirty="0" smtClean="0">
                <a:latin typeface="+mj-lt"/>
                <a:ea typeface="Calibri"/>
                <a:cs typeface="Times New Roman"/>
              </a:rPr>
              <a:t>szans c.d.: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-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czas trwania wsparcia musi zostać oszacowany w sposób racjonalny i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  adekwatny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do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potrzeb;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jeśli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na etapie pisania wniosku nie ma możliwości wskazania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konkretnej tematyki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szkoleń oraz programu staży, należy stworzyć ich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przykładowy katalog;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latin typeface="+mj-lt"/>
                <a:ea typeface="Calibri"/>
                <a:cs typeface="Times New Roman"/>
              </a:rPr>
              <a:t>-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 zadania powinny być adekwatne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do przedstawionych problemów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oraz  celów projektu.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+mj-lt"/>
                <a:ea typeface="Calibri"/>
                <a:cs typeface="Times New Roman"/>
              </a:rPr>
              <a:t> </a:t>
            </a: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10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960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62192" cy="1440159"/>
          </a:xfrm>
        </p:spPr>
        <p:txBody>
          <a:bodyPr/>
          <a:lstStyle/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7544" y="980728"/>
            <a:ext cx="7777361" cy="45361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latin typeface="+mj-lt"/>
                <a:ea typeface="Calibri"/>
                <a:cs typeface="Times New Roman"/>
              </a:rPr>
              <a:t>Opis zadań (zakres merytoryczny i organizacyjny), w tym uwzględnienie zasady równości </a:t>
            </a:r>
            <a:r>
              <a:rPr lang="pl-PL" sz="2400" b="1" dirty="0" smtClean="0">
                <a:latin typeface="+mj-lt"/>
                <a:ea typeface="Calibri"/>
                <a:cs typeface="Times New Roman"/>
              </a:rPr>
              <a:t>szans c.d.: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- należy wskazać osobę odpowiedzialną za poszczególne zadania;</a:t>
            </a:r>
            <a:br>
              <a:rPr lang="pl-PL" sz="2000" dirty="0" smtClean="0">
                <a:latin typeface="+mj-lt"/>
                <a:ea typeface="Calibri"/>
                <a:cs typeface="Times New Roman"/>
              </a:rPr>
            </a:br>
            <a:r>
              <a:rPr lang="pl-PL" sz="2000" dirty="0" smtClean="0">
                <a:latin typeface="+mj-lt"/>
                <a:ea typeface="Calibri"/>
                <a:cs typeface="Times New Roman"/>
              </a:rPr>
              <a:t/>
            </a:r>
            <a:br>
              <a:rPr lang="pl-PL" sz="2000" dirty="0" smtClean="0">
                <a:latin typeface="+mj-lt"/>
                <a:ea typeface="Calibri"/>
                <a:cs typeface="Times New Roman"/>
              </a:rPr>
            </a:br>
            <a:r>
              <a:rPr lang="pl-PL" sz="2000" dirty="0" smtClean="0">
                <a:latin typeface="+mj-lt"/>
                <a:ea typeface="Calibri"/>
                <a:cs typeface="Times New Roman"/>
              </a:rPr>
              <a:t>-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należy podać termin realizacji zadań, czas trwania i miejsce prowadzenia zajęć, odbywania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stażu;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latin typeface="+mj-lt"/>
                <a:ea typeface="Calibri"/>
                <a:cs typeface="Times New Roman"/>
              </a:rPr>
              <a:t>- należy w opisie uwzględnić zadania realizowane przez ewentualnego partnera oraz zakres jego odpowiedzialności za poszczególne formy wsparcia.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11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959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662192" cy="1368152"/>
          </a:xfrm>
        </p:spPr>
        <p:txBody>
          <a:bodyPr/>
          <a:lstStyle/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7544" y="980728"/>
            <a:ext cx="7777361" cy="45361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 smtClean="0">
                <a:latin typeface="+mn-lt"/>
                <a:ea typeface="Calibri"/>
                <a:cs typeface="Times New Roman"/>
              </a:rPr>
              <a:t>Efektywność sposobu zarządzania projektem: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Arial"/>
                <a:ea typeface="Calibri"/>
                <a:cs typeface="Times New Roman"/>
              </a:rPr>
              <a:t>-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należy </a:t>
            </a:r>
            <a:r>
              <a:rPr lang="pl-PL" sz="2000" dirty="0" smtClean="0">
                <a:latin typeface="Arial"/>
                <a:ea typeface="Calibri"/>
                <a:cs typeface="Times New Roman"/>
              </a:rPr>
              <a:t>wskazać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osoby odpowiedzialne </a:t>
            </a:r>
            <a:r>
              <a:rPr lang="pl-PL" sz="2000" dirty="0" smtClean="0">
                <a:latin typeface="Arial"/>
                <a:ea typeface="Calibri"/>
                <a:cs typeface="Times New Roman"/>
              </a:rPr>
              <a:t>za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realizację i zarządzanie projektem, łącznie </a:t>
            </a:r>
            <a:r>
              <a:rPr lang="pl-PL" sz="2000" dirty="0" smtClean="0">
                <a:latin typeface="Arial"/>
                <a:ea typeface="Calibri"/>
                <a:cs typeface="Times New Roman"/>
              </a:rPr>
              <a:t>z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opisem doświadczenia, stażu pracy, </a:t>
            </a:r>
            <a:r>
              <a:rPr lang="pl-PL" sz="2000" dirty="0" smtClean="0">
                <a:latin typeface="Arial"/>
                <a:ea typeface="Calibri"/>
                <a:cs typeface="Times New Roman"/>
              </a:rPr>
              <a:t>kwalifikacji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oraz zajmowanych aktualnie stanowisk.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12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714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62192" cy="1440159"/>
          </a:xfrm>
        </p:spPr>
        <p:txBody>
          <a:bodyPr/>
          <a:lstStyle/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7544" y="980728"/>
            <a:ext cx="7777361" cy="45361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 smtClean="0">
                <a:latin typeface="+mj-lt"/>
                <a:ea typeface="Calibri"/>
                <a:cs typeface="Times New Roman"/>
              </a:rPr>
              <a:t>Budżet projektu: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Arial"/>
                <a:ea typeface="Calibri"/>
                <a:cs typeface="Times New Roman"/>
              </a:rPr>
              <a:t>Część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finansowa jest niezwykle ważna w ubieganiu się o dotacje. Musi być wypełniona rzetelnie, wszystkie zawarte w niej informacje i prognozy muszą opierać się na dokładnych </a:t>
            </a:r>
            <a:r>
              <a:rPr lang="pl-PL" sz="2000" dirty="0" smtClean="0">
                <a:latin typeface="Arial"/>
                <a:ea typeface="Calibri"/>
                <a:cs typeface="Times New Roman"/>
              </a:rPr>
              <a:t>obliczeniach - </a:t>
            </a:r>
            <a:r>
              <a:rPr lang="pl-PL" sz="2000" dirty="0">
                <a:latin typeface="Arial"/>
                <a:ea typeface="Calibri"/>
                <a:cs typeface="Times New Roman"/>
              </a:rPr>
              <a:t>wszystkie wyliczenia muszą być oparte o realne i rzetelne dane, </a:t>
            </a:r>
            <a:r>
              <a:rPr lang="pl-PL" sz="2000" dirty="0" smtClean="0">
                <a:latin typeface="Arial"/>
                <a:ea typeface="Calibri"/>
                <a:cs typeface="Times New Roman"/>
              </a:rPr>
              <a:t> odzwierciedlające stawki rynkowe.</a:t>
            </a:r>
            <a:endParaRPr lang="pl-PL" sz="2000" dirty="0">
              <a:latin typeface="Arial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13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0160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62192" cy="1440159"/>
          </a:xfrm>
        </p:spPr>
        <p:txBody>
          <a:bodyPr/>
          <a:lstStyle/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7544" y="980728"/>
            <a:ext cx="7777361" cy="45361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latin typeface="+mj-lt"/>
                <a:ea typeface="Calibri"/>
                <a:cs typeface="Times New Roman"/>
              </a:rPr>
              <a:t>Budżet projektu </a:t>
            </a:r>
            <a:r>
              <a:rPr lang="pl-PL" sz="2400" b="1" dirty="0" smtClean="0">
                <a:latin typeface="+mj-lt"/>
                <a:ea typeface="Calibri"/>
                <a:cs typeface="Times New Roman"/>
              </a:rPr>
              <a:t>c.d.: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-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nie należy zawyżać stawek wynagrodzenia i kosztów jednostkowych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szkoleń; 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latin typeface="+mj-lt"/>
                <a:ea typeface="Calibri"/>
                <a:cs typeface="Times New Roman"/>
              </a:rPr>
              <a:t>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Należy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w sposób jasny i nie budzący wątpliwości uzasadnić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konieczność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poniesienia wskazanych w projekcie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wydatków w oparciu o realne stawki wynagradzania i koszty jednostkowe szkoleń. </a:t>
            </a:r>
            <a:r>
              <a:rPr lang="pl-PL" sz="2000" b="1" dirty="0" smtClean="0">
                <a:latin typeface="+mj-lt"/>
                <a:ea typeface="Calibri"/>
                <a:cs typeface="Times New Roman"/>
              </a:rPr>
              <a:t>Oceniający weryfikują określone rodzaje wsparcia pod kątem oferty dostępnej publicznie. </a:t>
            </a:r>
            <a:endParaRPr lang="pl-PL" sz="2000" b="1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14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8679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62192" cy="1440159"/>
          </a:xfrm>
        </p:spPr>
        <p:txBody>
          <a:bodyPr/>
          <a:lstStyle/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7544" y="980728"/>
            <a:ext cx="7777361" cy="45361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latin typeface="+mj-lt"/>
                <a:ea typeface="Calibri"/>
                <a:cs typeface="Times New Roman"/>
              </a:rPr>
              <a:t>Budżet projektu </a:t>
            </a:r>
            <a:r>
              <a:rPr lang="pl-PL" sz="2400" b="1" dirty="0" smtClean="0">
                <a:latin typeface="+mj-lt"/>
                <a:ea typeface="Calibri"/>
                <a:cs typeface="Times New Roman"/>
              </a:rPr>
              <a:t>c.d.: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latin typeface="+mj-lt"/>
                <a:ea typeface="Calibri"/>
                <a:cs typeface="Times New Roman"/>
              </a:rPr>
              <a:t>- n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ależy poprawnie oznaczyć koszty związane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ze środkami trwałymi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/>
            </a:r>
            <a:br>
              <a:rPr lang="pl-PL" sz="2000" dirty="0" smtClean="0">
                <a:latin typeface="+mj-lt"/>
                <a:ea typeface="Calibri"/>
                <a:cs typeface="Times New Roman"/>
              </a:rPr>
            </a:br>
            <a:r>
              <a:rPr lang="pl-PL" sz="2000" dirty="0" smtClean="0">
                <a:latin typeface="+mj-lt"/>
                <a:ea typeface="Calibri"/>
                <a:cs typeface="Times New Roman"/>
              </a:rPr>
              <a:t>    oraz cross-</a:t>
            </a:r>
            <a:r>
              <a:rPr lang="pl-PL" sz="2000" dirty="0" err="1" smtClean="0">
                <a:latin typeface="+mj-lt"/>
                <a:ea typeface="Calibri"/>
                <a:cs typeface="Times New Roman"/>
              </a:rPr>
              <a:t>financingiem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; 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- należy właściwie określić limit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kosztów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pośrednich; 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- należy wskazać 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uzasadnienia wydatków pod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budżetem. </a:t>
            </a:r>
            <a:endParaRPr lang="pl-PL" sz="20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15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587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 bwMode="auto">
          <a:xfrm>
            <a:off x="0" y="476250"/>
            <a:ext cx="9144000" cy="50403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altLang="pl-PL" sz="2800" b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altLang="pl-PL" sz="2800" b="1" dirty="0" smtClean="0">
                <a:latin typeface="Arial Black" pitchFamily="34" charset="0"/>
                <a:cs typeface="Times New Roman" pitchFamily="18" charset="0"/>
              </a:rPr>
            </a:br>
            <a:r>
              <a:rPr alt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DZIĘKUJĘ ZA UWAGĘ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Arial Black" pitchFamily="34" charset="0"/>
                <a:cs typeface="Times New Roman" pitchFamily="18" charset="0"/>
              </a:rPr>
              <a:t>Wojewódzki Urząd Pracy</a:t>
            </a:r>
            <a:br>
              <a:rPr altLang="pl-PL" sz="1600" b="1" dirty="0" smtClean="0">
                <a:latin typeface="Arial Black" pitchFamily="34" charset="0"/>
                <a:cs typeface="Times New Roman" pitchFamily="18" charset="0"/>
              </a:rPr>
            </a:br>
            <a:r>
              <a:rPr altLang="pl-PL" sz="1600" b="1" dirty="0" smtClean="0">
                <a:latin typeface="Arial Black" pitchFamily="34" charset="0"/>
                <a:cs typeface="Times New Roman" pitchFamily="18" charset="0"/>
              </a:rPr>
              <a:t> w Lublinie</a:t>
            </a:r>
            <a:br>
              <a:rPr altLang="pl-PL" sz="1600" b="1" dirty="0" smtClean="0">
                <a:latin typeface="Arial Black" pitchFamily="34" charset="0"/>
                <a:cs typeface="Times New Roman" pitchFamily="18" charset="0"/>
              </a:rPr>
            </a:br>
            <a:r>
              <a:rPr altLang="pl-PL" sz="1600" b="1" dirty="0" smtClean="0">
                <a:latin typeface="Arial Black" pitchFamily="34" charset="0"/>
                <a:cs typeface="Times New Roman" pitchFamily="18" charset="0"/>
              </a:rPr>
              <a:t>ul. Obywatelska 4</a:t>
            </a: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www.rpo.lubelskie.pl/wup</a:t>
            </a: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www.funduszeeuropejskie.gov.pl</a:t>
            </a: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>e-mail. </a:t>
            </a:r>
            <a:r>
              <a:rPr altLang="pl-PL" sz="1600" b="1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punkt.konsultacyjny@wup.lublin.pl</a:t>
            </a:r>
            <a:r>
              <a:rPr altLang="pl-PL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>tel. 81 46 35 363 </a:t>
            </a:r>
            <a:r>
              <a:rPr altLang="pl-PL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4400" b="1" dirty="0" smtClean="0">
                <a:latin typeface="Times New Roman" pitchFamily="18" charset="0"/>
                <a:cs typeface="Times New Roman" pitchFamily="18" charset="0"/>
              </a:rPr>
            </a:br>
            <a:endParaRPr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Symbol zastępczy zawartości 2"/>
          <p:cNvSpPr txBox="1">
            <a:spLocks noGrp="1"/>
          </p:cNvSpPr>
          <p:nvPr>
            <p:ph idx="1"/>
          </p:nvPr>
        </p:nvSpPr>
        <p:spPr>
          <a:xfrm>
            <a:off x="0" y="0"/>
            <a:ext cx="46038" cy="46038"/>
          </a:xfrm>
        </p:spPr>
        <p:txBody>
          <a:bodyPr/>
          <a:lstStyle/>
          <a:p>
            <a:pPr algn="r">
              <a:buFont typeface="Arial" charset="0"/>
              <a:buNone/>
            </a:pPr>
            <a:endParaRPr sz="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4DB46-4DB2-46C8-97BF-E3A1127A631C}" type="slidenum">
              <a:rPr smtClean="0"/>
              <a:pPr>
                <a:defRPr/>
              </a:pPr>
              <a:t>16</a:t>
            </a:fld>
            <a:endParaRPr/>
          </a:p>
        </p:txBody>
      </p:sp>
      <p:pic>
        <p:nvPicPr>
          <p:cNvPr id="23557" name="Obraz 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225" y="4149725"/>
            <a:ext cx="833755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62192" cy="1440159"/>
          </a:xfrm>
        </p:spPr>
        <p:txBody>
          <a:bodyPr/>
          <a:lstStyle/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7544" y="1196752"/>
            <a:ext cx="7777361" cy="453615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400" b="1" dirty="0" smtClean="0">
                <a:latin typeface="+mj-lt"/>
                <a:cs typeface="Times New Roman" pitchFamily="18" charset="0"/>
              </a:rPr>
              <a:t>	CZĘŚĆ A. KRYTERIA OGÓLNE ZEROJEDYNKOWE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400" b="1" dirty="0" smtClean="0">
                <a:latin typeface="+mj-lt"/>
                <a:cs typeface="Times New Roman" pitchFamily="18" charset="0"/>
              </a:rPr>
              <a:t/>
            </a:r>
            <a:br>
              <a:rPr lang="pl-PL" sz="2400" b="1" dirty="0" smtClean="0">
                <a:latin typeface="+mj-lt"/>
                <a:cs typeface="Times New Roman" pitchFamily="18" charset="0"/>
              </a:rPr>
            </a:br>
            <a:r>
              <a:rPr lang="pl-PL" sz="2400" b="1" dirty="0" smtClean="0">
                <a:latin typeface="+mj-lt"/>
                <a:cs typeface="Times New Roman" pitchFamily="18" charset="0"/>
              </a:rPr>
              <a:t>Zgodność </a:t>
            </a:r>
            <a:r>
              <a:rPr lang="pl-PL" sz="2400" b="1" dirty="0">
                <a:latin typeface="+mj-lt"/>
                <a:cs typeface="Times New Roman" pitchFamily="18" charset="0"/>
              </a:rPr>
              <a:t>projektu z zasadą równości szans kobiet </a:t>
            </a:r>
            <a:br>
              <a:rPr lang="pl-PL" sz="2400" b="1" dirty="0">
                <a:latin typeface="+mj-lt"/>
                <a:cs typeface="Times New Roman" pitchFamily="18" charset="0"/>
              </a:rPr>
            </a:br>
            <a:r>
              <a:rPr lang="pl-PL" sz="2400" b="1" dirty="0" smtClean="0">
                <a:latin typeface="+mj-lt"/>
                <a:cs typeface="Times New Roman" pitchFamily="18" charset="0"/>
              </a:rPr>
              <a:t>i </a:t>
            </a:r>
            <a:r>
              <a:rPr lang="pl-PL" sz="2400" b="1" dirty="0">
                <a:latin typeface="+mj-lt"/>
                <a:cs typeface="Times New Roman" pitchFamily="18" charset="0"/>
              </a:rPr>
              <a:t>mężczyzn (na podstawie standardu minimum</a:t>
            </a:r>
            <a:r>
              <a:rPr lang="pl-PL" sz="2400" b="1" dirty="0" smtClean="0">
                <a:latin typeface="+mj-lt"/>
                <a:cs typeface="Times New Roman" pitchFamily="18" charset="0"/>
              </a:rPr>
              <a:t>):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2400" b="1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- należy zwrócić uwagę na uwzględnienie w treści projektu kwestii </a:t>
            </a:r>
            <a:r>
              <a:rPr lang="pl-PL" sz="2000" dirty="0" smtClean="0">
                <a:latin typeface="+mj-lt"/>
                <a:cs typeface="Times New Roman" pitchFamily="18" charset="0"/>
              </a:rPr>
              <a:t>równościowych;</a:t>
            </a:r>
            <a:endParaRPr lang="pl-PL" sz="20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- analiza problemowa powinna umożliwiać odpowiedź na pytanie, w jaki sposób realizacja projektu – a szczególnie jego rezultaty i produkty – mogą wpływać na codzienne życie kobiet i </a:t>
            </a:r>
            <a:r>
              <a:rPr lang="pl-PL" sz="2000" dirty="0" smtClean="0">
                <a:latin typeface="+mj-lt"/>
                <a:cs typeface="Times New Roman" pitchFamily="18" charset="0"/>
              </a:rPr>
              <a:t>mężczyzn;</a:t>
            </a:r>
            <a:endParaRPr lang="pl-PL" sz="2000" dirty="0">
              <a:latin typeface="+mj-lt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+mj-lt"/>
                <a:cs typeface="Times New Roman" pitchFamily="18" charset="0"/>
              </a:rPr>
              <a:t>- </a:t>
            </a:r>
            <a:r>
              <a:rPr lang="pl-PL" sz="2000" dirty="0" smtClean="0">
                <a:latin typeface="+mj-lt"/>
                <a:cs typeface="Times New Roman" pitchFamily="18" charset="0"/>
              </a:rPr>
              <a:t>w </a:t>
            </a:r>
            <a:r>
              <a:rPr lang="pl-PL" sz="2000" dirty="0">
                <a:latin typeface="+mj-lt"/>
                <a:cs typeface="Times New Roman" pitchFamily="18" charset="0"/>
              </a:rPr>
              <a:t>analizie problemu istotny jest nie tylko stan bieżący, ale także poznanie jego przyczyn. Warto tutaj zwrócić szczególną uwagę na zjawiska czy trendy, które kształtują obecną sytuację kobiet i mężczyzn.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2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ymbol zastępczy zawartości 2"/>
          <p:cNvSpPr txBox="1">
            <a:spLocks noGrp="1"/>
          </p:cNvSpPr>
          <p:nvPr>
            <p:ph idx="1"/>
          </p:nvPr>
        </p:nvSpPr>
        <p:spPr>
          <a:xfrm>
            <a:off x="251520" y="1700808"/>
            <a:ext cx="7886700" cy="4247877"/>
          </a:xfrm>
        </p:spPr>
        <p:txBody>
          <a:bodyPr/>
          <a:lstStyle/>
          <a:p>
            <a:pPr>
              <a:buNone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Zgodność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projektu z zapisami Szczegółowego Opisu Osi Priorytetowych RPO WL na lata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2014-2020: 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pisy powinny być zgodne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 zapisami SZOOP RPO WL na lata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2014-2020 w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zakresie typu projektu przewidzianego do realizacji w kontekście przedstawionej grupy docelowej zaplanowanej do udziału w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przedsięwzięciu;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zaplanowana grupa docelowa do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udziału w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projekcie powinna być zgodna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 wymaganiami typu projektu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(np. projekt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skierowany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osób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 niepełnosprawnością, powinny one stanowić całość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grupy docelowej we wniosku).</a:t>
            </a:r>
          </a:p>
          <a:p>
            <a:pPr>
              <a:buFont typeface="Arial" charset="0"/>
              <a:buNone/>
            </a:pPr>
            <a:endParaRPr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9287D-A4F3-4AC2-B4CE-570FE06CBE13}" type="slidenum">
              <a:rPr smtClean="0"/>
              <a:pPr>
                <a:defRPr/>
              </a:pPr>
              <a:t>3</a:t>
            </a:fld>
            <a:endParaRPr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62192" cy="1440159"/>
          </a:xfrm>
        </p:spPr>
        <p:txBody>
          <a:bodyPr/>
          <a:lstStyle/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DBF46-6927-481C-AE67-064AC3E0D3ED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827584" y="1988840"/>
            <a:ext cx="67687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CZĘŚĆ B.  KRYTERIA OGÓLNE </a:t>
            </a:r>
            <a:r>
              <a:rPr lang="pl-PL" sz="2400" b="1" dirty="0" smtClean="0"/>
              <a:t>PUNKTOWE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Adekwatność </a:t>
            </a:r>
            <a:r>
              <a:rPr lang="pl-PL" sz="2400" b="1" dirty="0"/>
              <a:t>wskaźników </a:t>
            </a:r>
            <a:r>
              <a:rPr lang="pl-PL" sz="2400" b="1" dirty="0" smtClean="0"/>
              <a:t>(</a:t>
            </a:r>
            <a:r>
              <a:rPr lang="pl-PL" sz="2400" b="1" dirty="0"/>
              <a:t>wskaźników rezultatu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i </a:t>
            </a:r>
            <a:r>
              <a:rPr lang="pl-PL" sz="2400" b="1" dirty="0"/>
              <a:t>produktu) do </a:t>
            </a:r>
            <a:r>
              <a:rPr lang="pl-PL" sz="2400" b="1" dirty="0" smtClean="0"/>
              <a:t>zadań i </a:t>
            </a:r>
            <a:r>
              <a:rPr lang="pl-PL" sz="2400" b="1" dirty="0"/>
              <a:t>właściwego </a:t>
            </a:r>
            <a:r>
              <a:rPr lang="pl-PL" sz="2400" b="1" dirty="0" smtClean="0"/>
              <a:t>celu szczegółowego </a:t>
            </a:r>
            <a:r>
              <a:rPr lang="pl-PL" sz="2400" b="1" dirty="0"/>
              <a:t>RPO </a:t>
            </a:r>
            <a:r>
              <a:rPr lang="pl-PL" sz="2400" b="1" dirty="0" smtClean="0"/>
              <a:t>WL:</a:t>
            </a:r>
          </a:p>
          <a:p>
            <a:endParaRPr lang="pl-PL" sz="2400" b="1" dirty="0" smtClean="0"/>
          </a:p>
          <a:p>
            <a:r>
              <a:rPr lang="pl-PL" sz="2000" dirty="0" smtClean="0"/>
              <a:t>- należy </a:t>
            </a:r>
            <a:r>
              <a:rPr lang="pl-PL" sz="2000" dirty="0"/>
              <a:t>wybrać wszystkie adekwatne do zakresu rzeczowego projektu wskaźniki produktu i rezultatu określone w załączniku nr 4 do </a:t>
            </a:r>
            <a:r>
              <a:rPr lang="pl-PL" sz="2000" i="1" dirty="0" smtClean="0"/>
              <a:t>Regulaminu konkursu</a:t>
            </a:r>
            <a:r>
              <a:rPr lang="pl-PL" sz="2000" dirty="0" smtClean="0"/>
              <a:t>;</a:t>
            </a:r>
          </a:p>
          <a:p>
            <a:r>
              <a:rPr lang="pl-PL" sz="2000" dirty="0"/>
              <a:t>- n</a:t>
            </a:r>
            <a:r>
              <a:rPr lang="pl-PL" sz="2000" dirty="0" smtClean="0"/>
              <a:t>ależy wskazać </a:t>
            </a:r>
            <a:r>
              <a:rPr lang="pl-PL" sz="2000" dirty="0"/>
              <a:t>wartości </a:t>
            </a:r>
            <a:r>
              <a:rPr lang="pl-PL" sz="2000" dirty="0" smtClean="0"/>
              <a:t>bazowe </a:t>
            </a:r>
            <a:r>
              <a:rPr lang="pl-PL" sz="2000" dirty="0"/>
              <a:t>dla wskaźników </a:t>
            </a:r>
            <a:r>
              <a:rPr lang="pl-PL" sz="2000" dirty="0" smtClean="0"/>
              <a:t>rezultatu;</a:t>
            </a:r>
          </a:p>
          <a:p>
            <a:r>
              <a:rPr lang="pl-PL" sz="2000" dirty="0"/>
              <a:t>- n</a:t>
            </a:r>
            <a:r>
              <a:rPr lang="pl-PL" sz="2000" dirty="0" smtClean="0"/>
              <a:t>ależy prawidłowo opisać </a:t>
            </a:r>
            <a:r>
              <a:rPr lang="pl-PL" sz="2000" dirty="0"/>
              <a:t>źródła i sposób </a:t>
            </a:r>
            <a:r>
              <a:rPr lang="pl-PL" sz="2000" dirty="0" smtClean="0"/>
              <a:t>pomiaru wybranych wskaźników;</a:t>
            </a:r>
            <a:endParaRPr lang="pl-PL" sz="20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022232" cy="1224136"/>
          </a:xfrm>
        </p:spPr>
        <p:txBody>
          <a:bodyPr/>
          <a:lstStyle/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90495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ymbol zastępczy numeru slajd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049BD6-7164-49F8-870C-5722BE734DD8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14340" name="Prostokąt 6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pl-PL" altLang="pl-PL" sz="12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115616" y="1997839"/>
            <a:ext cx="62646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/>
              <a:t>Charakterystyka </a:t>
            </a:r>
            <a:r>
              <a:rPr lang="pl-PL" sz="2400" b="1" dirty="0"/>
              <a:t>grupy docelowej, tj. instytucji i/lub osób objętych wsparciem (liczebność, cechy specyficzne, status uczestników</a:t>
            </a:r>
            <a:r>
              <a:rPr lang="pl-PL" sz="2400" b="1" dirty="0" smtClean="0"/>
              <a:t>):</a:t>
            </a:r>
          </a:p>
          <a:p>
            <a:endParaRPr lang="pl-PL" sz="2400" b="1" dirty="0"/>
          </a:p>
          <a:p>
            <a:r>
              <a:rPr lang="pl-PL" sz="2000" dirty="0"/>
              <a:t>- n</a:t>
            </a:r>
            <a:r>
              <a:rPr lang="pl-PL" sz="2000" dirty="0" smtClean="0"/>
              <a:t>ależy dokonać pogłębionej </a:t>
            </a:r>
            <a:r>
              <a:rPr lang="pl-PL" sz="2000" dirty="0"/>
              <a:t>charakterystyki potencjalnych uczestników projektu (np. wiek, status osoby </a:t>
            </a:r>
            <a:r>
              <a:rPr lang="pl-PL" sz="2000" dirty="0" smtClean="0"/>
              <a:t>bezrobotnej, </a:t>
            </a:r>
            <a:r>
              <a:rPr lang="pl-PL" sz="2000" dirty="0"/>
              <a:t>fakt rejestracji w </a:t>
            </a:r>
            <a:r>
              <a:rPr lang="pl-PL" sz="2000" dirty="0" smtClean="0"/>
              <a:t>urzędzie pracy</a:t>
            </a:r>
            <a:r>
              <a:rPr lang="pl-PL" sz="2000" dirty="0"/>
              <a:t>, sprofilowanie osoby bezrobotnej, kwalifikacje lub ich brak</a:t>
            </a:r>
            <a:r>
              <a:rPr lang="pl-PL" sz="2000" dirty="0" smtClean="0"/>
              <a:t>).</a:t>
            </a:r>
            <a:endParaRPr lang="pl-P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837" y="627748"/>
            <a:ext cx="6662737" cy="143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ymbol zastępczy numeru slajd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A9510-979F-4A25-9FBE-59E377D5A0C6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15365" name="Prostokąt 6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pl-PL" altLang="pl-PL" sz="12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l-PL" altLang="pl-PL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altLang="pl-PL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99592" y="2708920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Opis problemów, potrzeb oraz </a:t>
            </a:r>
            <a:r>
              <a:rPr lang="pl-PL" sz="2800" b="1" dirty="0" smtClean="0"/>
              <a:t>barier:</a:t>
            </a:r>
          </a:p>
          <a:p>
            <a:endParaRPr lang="pl-PL" sz="2800" b="1" dirty="0"/>
          </a:p>
          <a:p>
            <a:pPr marL="457200" indent="-457200">
              <a:buFontTx/>
              <a:buChar char="-"/>
            </a:pPr>
            <a:r>
              <a:rPr lang="pl-PL" sz="2800" dirty="0" smtClean="0"/>
              <a:t>należy </a:t>
            </a:r>
            <a:r>
              <a:rPr lang="pl-PL" sz="2800" dirty="0"/>
              <a:t>odrębnie opisać problemy uczestników projektu, ich potrzeby, a także bariery uniemożliwiające ich udział w </a:t>
            </a:r>
            <a:r>
              <a:rPr lang="pl-PL" sz="2800" dirty="0" smtClean="0"/>
              <a:t>projekcie;</a:t>
            </a:r>
          </a:p>
          <a:p>
            <a:pPr marL="457200" indent="-457200">
              <a:buFontTx/>
              <a:buChar char="-"/>
            </a:pPr>
            <a:r>
              <a:rPr lang="pl-PL" sz="2800" dirty="0"/>
              <a:t>należy </a:t>
            </a:r>
            <a:r>
              <a:rPr lang="pl-PL" sz="2800" dirty="0" smtClean="0"/>
              <a:t>opisać stopień </a:t>
            </a:r>
            <a:r>
              <a:rPr lang="pl-PL" sz="2800" dirty="0"/>
              <a:t>zainteresowania uczestników wsparciem </a:t>
            </a:r>
            <a:r>
              <a:rPr lang="pl-PL" sz="2800" dirty="0" smtClean="0"/>
              <a:t>projektowym.</a:t>
            </a:r>
          </a:p>
          <a:p>
            <a:pPr marL="457200" indent="-457200">
              <a:buFontTx/>
              <a:buChar char="-"/>
            </a:pPr>
            <a:endParaRPr lang="pl-P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9838" y="908721"/>
            <a:ext cx="6662737" cy="12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62192" cy="1440159"/>
          </a:xfrm>
        </p:spPr>
        <p:txBody>
          <a:bodyPr/>
          <a:lstStyle/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7544" y="1196752"/>
            <a:ext cx="7777361" cy="453615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Sposób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rekrutacji (w tym kryteria i narzędzia rekrutacji,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uwzględnieniem zasady równości szans w szczególności kwestii zapewnienia dostępności dla osób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niepełnosprawnościami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 - proces rekrutacji należy opisać krok po kroku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sposób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informowania o naborze: ogłoszenie,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informacja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itp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.;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miejsce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, dostęp dla os. z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niepełnosprawnościami;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osoby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rekrutujące i kontakt do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nich;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czas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trwania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rekrutacji;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•	z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achowanie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zasady równych szans płci i niedyskryminacji (w tym zasady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dostępności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dla osób z niepełnosprawnościami). </a:t>
            </a:r>
            <a:endParaRPr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7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2629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62192" cy="1440159"/>
          </a:xfrm>
        </p:spPr>
        <p:txBody>
          <a:bodyPr/>
          <a:lstStyle/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7544" y="1196752"/>
            <a:ext cx="7777361" cy="45361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latin typeface="+mj-lt"/>
                <a:ea typeface="Calibri"/>
                <a:cs typeface="Times New Roman"/>
              </a:rPr>
              <a:t>Sposób rekrutacji (w tym kryteria i narzędzia rekrutacji, </a:t>
            </a:r>
            <a:br>
              <a:rPr lang="pl-PL" sz="2400" b="1" dirty="0">
                <a:latin typeface="+mj-lt"/>
                <a:ea typeface="Calibri"/>
                <a:cs typeface="Times New Roman"/>
              </a:rPr>
            </a:br>
            <a:r>
              <a:rPr lang="pl-PL" sz="2400" b="1" dirty="0">
                <a:latin typeface="+mj-lt"/>
                <a:ea typeface="Calibri"/>
                <a:cs typeface="Times New Roman"/>
              </a:rPr>
              <a:t>z uwzględnieniem zasady równości szans w szczególności kwestii zapewnienia dostępności dla osób </a:t>
            </a:r>
            <a:r>
              <a:rPr lang="pl-PL" sz="2400" b="1" dirty="0" smtClean="0">
                <a:latin typeface="+mj-lt"/>
                <a:ea typeface="Calibri"/>
                <a:cs typeface="Times New Roman"/>
              </a:rPr>
              <a:t>z </a:t>
            </a:r>
            <a:r>
              <a:rPr lang="pl-PL" sz="2400" b="1" dirty="0">
                <a:latin typeface="+mj-lt"/>
                <a:ea typeface="Calibri"/>
                <a:cs typeface="Times New Roman"/>
              </a:rPr>
              <a:t>niepełnosprawnościami</a:t>
            </a:r>
            <a:r>
              <a:rPr lang="pl-PL" sz="2400" b="1" dirty="0" smtClean="0">
                <a:latin typeface="+mj-lt"/>
                <a:ea typeface="Calibri"/>
                <a:cs typeface="Times New Roman"/>
              </a:rPr>
              <a:t>) c.d.:</a:t>
            </a:r>
            <a:endParaRPr lang="pl-PL" sz="2400" b="1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 smtClean="0">
                <a:latin typeface="+mj-lt"/>
                <a:ea typeface="Calibri"/>
                <a:cs typeface="Times New Roman"/>
              </a:rPr>
              <a:t>-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należy sprecyzować jakie ostateczne czynniki, w tym jaka liczba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punktów zadecyduje o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przyjęciu do projektu np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>.: niepełnosprawność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, stopień </a:t>
            </a:r>
            <a:r>
              <a:rPr lang="pl-PL" sz="2000" dirty="0" err="1">
                <a:latin typeface="+mj-lt"/>
                <a:ea typeface="Calibri"/>
                <a:cs typeface="Times New Roman"/>
              </a:rPr>
              <a:t>niepełnosprawości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, bezrobocie, płeć, wykształcenie, wiek.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latin typeface="+mj-lt"/>
                <a:ea typeface="Calibri"/>
                <a:cs typeface="Times New Roman"/>
              </a:rPr>
              <a:t>Nie należy zapominać o zaplanowaniu listy rezerwowej </a:t>
            </a:r>
            <a:r>
              <a:rPr lang="pl-PL" sz="2000" dirty="0" smtClean="0">
                <a:latin typeface="+mj-lt"/>
                <a:ea typeface="Calibri"/>
                <a:cs typeface="Times New Roman"/>
              </a:rPr>
              <a:t/>
            </a:r>
            <a:br>
              <a:rPr lang="pl-PL" sz="2000" dirty="0" smtClean="0">
                <a:latin typeface="+mj-lt"/>
                <a:ea typeface="Calibri"/>
                <a:cs typeface="Times New Roman"/>
              </a:rPr>
            </a:br>
            <a:r>
              <a:rPr lang="pl-PL" sz="2000" dirty="0" smtClean="0">
                <a:latin typeface="+mj-lt"/>
                <a:ea typeface="Calibri"/>
                <a:cs typeface="Times New Roman"/>
              </a:rPr>
              <a:t>i </a:t>
            </a:r>
            <a:r>
              <a:rPr lang="pl-PL" sz="2000" dirty="0">
                <a:latin typeface="+mj-lt"/>
                <a:ea typeface="Calibri"/>
                <a:cs typeface="Times New Roman"/>
              </a:rPr>
              <a:t>opracowaniu zasad jej tworzenia.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8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575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662192" cy="1440159"/>
          </a:xfrm>
        </p:spPr>
        <p:txBody>
          <a:bodyPr/>
          <a:lstStyle/>
          <a:p>
            <a:pPr algn="ctr">
              <a:defRPr/>
            </a:pP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czym należy pamiętać podczas wypełniania wniosku o dofinansowanie</a:t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>
              <a:solidFill>
                <a:schemeClr val="tx1"/>
              </a:solidFill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7544" y="980728"/>
            <a:ext cx="7777361" cy="453615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b="1" dirty="0" smtClean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 smtClean="0">
                <a:latin typeface="+mj-lt"/>
                <a:ea typeface="Calibri"/>
                <a:cs typeface="Times New Roman"/>
              </a:rPr>
              <a:t>Opis </a:t>
            </a:r>
            <a:r>
              <a:rPr lang="pl-PL" sz="2400" b="1" dirty="0">
                <a:latin typeface="+mj-lt"/>
                <a:ea typeface="Calibri"/>
                <a:cs typeface="Times New Roman"/>
              </a:rPr>
              <a:t>zadań (zakres merytoryczny i organizacyjny), w tym uwzględnienie zasady równości </a:t>
            </a:r>
            <a:r>
              <a:rPr lang="pl-PL" sz="2400" b="1" dirty="0" smtClean="0">
                <a:latin typeface="+mj-lt"/>
                <a:ea typeface="Calibri"/>
                <a:cs typeface="Times New Roman"/>
              </a:rPr>
              <a:t>szans:</a:t>
            </a:r>
            <a:endParaRPr lang="pl-PL" sz="2400" b="1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+mj-lt"/>
                <a:ea typeface="Calibri"/>
                <a:cs typeface="Times New Roman"/>
              </a:rPr>
              <a:t>- należy dopasować szkolenia i staże adekwatnie do potrzeb, możliwości i stanu zdrowia  grupy </a:t>
            </a:r>
            <a:r>
              <a:rPr lang="pl-PL" sz="2400" dirty="0" smtClean="0">
                <a:latin typeface="+mj-lt"/>
                <a:ea typeface="Calibri"/>
                <a:cs typeface="Times New Roman"/>
              </a:rPr>
              <a:t>docelowej; </a:t>
            </a:r>
            <a:endParaRPr lang="pl-PL" sz="24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+mj-lt"/>
                <a:ea typeface="Calibri"/>
                <a:cs typeface="Times New Roman"/>
              </a:rPr>
              <a:t>- zadania powinny być dopasowane do typu projektu który został wybrany przez Wnioskodawcę do </a:t>
            </a:r>
            <a:r>
              <a:rPr lang="pl-PL" sz="2400" dirty="0" smtClean="0">
                <a:latin typeface="+mj-lt"/>
                <a:ea typeface="Calibri"/>
                <a:cs typeface="Times New Roman"/>
              </a:rPr>
              <a:t>realizacji;</a:t>
            </a: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pl-PL" sz="2400" dirty="0" smtClean="0">
                <a:latin typeface="+mj-lt"/>
                <a:ea typeface="Calibri"/>
                <a:cs typeface="Times New Roman"/>
              </a:rPr>
              <a:t>należy </a:t>
            </a:r>
            <a:r>
              <a:rPr lang="pl-PL" sz="2400" dirty="0">
                <a:latin typeface="+mj-lt"/>
                <a:ea typeface="Calibri"/>
                <a:cs typeface="Times New Roman"/>
              </a:rPr>
              <a:t>dokładnie określić warunki organizacyjne poszczególnych form </a:t>
            </a:r>
            <a:r>
              <a:rPr lang="pl-PL" sz="2400" dirty="0" smtClean="0">
                <a:latin typeface="+mj-lt"/>
                <a:ea typeface="Calibri"/>
                <a:cs typeface="Times New Roman"/>
              </a:rPr>
              <a:t>wsparcia;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 smtClean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pl-PL" sz="2400" dirty="0">
              <a:latin typeface="+mj-lt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Arial"/>
                <a:ea typeface="Calibri"/>
                <a:cs typeface="Times New Roman"/>
              </a:rPr>
              <a:t>- czas trwania wsparcia musi zostać oszacowany w sposób racjonalny i adekwatny do potrzeb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Arial"/>
                <a:ea typeface="Calibri"/>
                <a:cs typeface="Times New Roman"/>
              </a:rPr>
              <a:t>- jeśli na etapie pisania wniosku nie ma możliwości wskazania konkretnej tematyki szkoleń oraz programu staży, należy stworzyć ich przykładowy katalog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Arial"/>
                <a:ea typeface="Calibri"/>
                <a:cs typeface="Times New Roman"/>
              </a:rPr>
              <a:t> - należy wskazać osobę odpowiedzialną za poszczególne zadania,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Arial"/>
                <a:ea typeface="Calibri"/>
                <a:cs typeface="Times New Roman"/>
              </a:rPr>
              <a:t>- należy podać termin realizacji zadań, czas trwania i miejsce prowadzenia zajęć, odbywania stażu,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latin typeface="Arial"/>
                <a:ea typeface="Calibri"/>
                <a:cs typeface="Times New Roman"/>
              </a:rPr>
              <a:t>- należy w opisie uwzględnić zadania realizowane przez ewentualnego partnera oraz zakres jego odpowiedzialności za poszczególne formy wsparcia.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pl-PL" sz="2400" dirty="0" smtClean="0"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</a:t>
            </a: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9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76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10158</TotalTime>
  <Words>567</Words>
  <Application>Microsoft Office PowerPoint</Application>
  <PresentationFormat>Pokaz na ekranie (4:3)</PresentationFormat>
  <Paragraphs>148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Programy Regionalne</vt:lpstr>
      <vt:lpstr>  Wojewódzki Urząd Pracy w Lublinie  Instytucja Pośrednicząca w ramach RPO WL 2014-2020  Spotkanie dla Wnioskodawców   W ramach Osi Priorytetowej  11 Włączenie społeczne  Regionalnego Programu Operacyjnego Województwa Lubelskiego na lata 2014-2020,   Działanie 11.1: „Aktywne włączenie’’  Konkurs zamknięty nr  RPLU.11.01.00-IP.02-06-004/17    Lublin, dn. 19.10.2017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Slajd 5</vt:lpstr>
      <vt:lpstr>Slajd 6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O czym należy pamiętać podczas wypełniania wniosku o dofinansowanie  </vt:lpstr>
      <vt:lpstr> DZIĘKUJĘ ZA UWAGĘ   Wojewódzki Urząd Pracy  w Lublinie ul. Obywatelska 4  www.rpo.lubelskie.pl/wup  www.funduszeeuropejskie.gov.pl   e-mail. punkt.konsultacyjny@wup.lublin.pl  tel. 81 46 35 363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Lis</dc:creator>
  <cp:lastModifiedBy>Monika Polakowska</cp:lastModifiedBy>
  <cp:revision>833</cp:revision>
  <cp:lastPrinted>2015-05-28T13:29:12Z</cp:lastPrinted>
  <dcterms:created xsi:type="dcterms:W3CDTF">2015-01-21T09:01:28Z</dcterms:created>
  <dcterms:modified xsi:type="dcterms:W3CDTF">2017-10-20T10:23:45Z</dcterms:modified>
</cp:coreProperties>
</file>