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9" r:id="rId2"/>
    <p:sldId id="397" r:id="rId3"/>
    <p:sldId id="395" r:id="rId4"/>
    <p:sldId id="416" r:id="rId5"/>
    <p:sldId id="403" r:id="rId6"/>
    <p:sldId id="398" r:id="rId7"/>
    <p:sldId id="399" r:id="rId8"/>
    <p:sldId id="401" r:id="rId9"/>
    <p:sldId id="404" r:id="rId10"/>
    <p:sldId id="417" r:id="rId11"/>
    <p:sldId id="405" r:id="rId12"/>
    <p:sldId id="406" r:id="rId13"/>
    <p:sldId id="407" r:id="rId14"/>
    <p:sldId id="418" r:id="rId15"/>
    <p:sldId id="408" r:id="rId16"/>
    <p:sldId id="409" r:id="rId17"/>
    <p:sldId id="419" r:id="rId18"/>
    <p:sldId id="410" r:id="rId19"/>
    <p:sldId id="411" r:id="rId20"/>
    <p:sldId id="420" r:id="rId21"/>
    <p:sldId id="330" r:id="rId22"/>
    <p:sldId id="321" r:id="rId23"/>
    <p:sldId id="412" r:id="rId24"/>
    <p:sldId id="346" r:id="rId25"/>
    <p:sldId id="357" r:id="rId26"/>
    <p:sldId id="347" r:id="rId27"/>
    <p:sldId id="372" r:id="rId28"/>
    <p:sldId id="373" r:id="rId29"/>
    <p:sldId id="413" r:id="rId30"/>
    <p:sldId id="414" r:id="rId31"/>
    <p:sldId id="323" r:id="rId32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009900"/>
    <a:srgbClr val="00CC66"/>
    <a:srgbClr val="00CC99"/>
    <a:srgbClr val="800080"/>
    <a:srgbClr val="6600FF"/>
    <a:srgbClr val="6666FF"/>
    <a:srgbClr val="F109D5"/>
    <a:srgbClr val="CCFF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45" autoAdjust="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2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3DA71F98-D298-4EC2-A011-6D1CFCE8EBE3}" type="datetimeFigureOut">
              <a:rPr lang="pl-PL" altLang="pl-PL"/>
              <a:pPr>
                <a:defRPr/>
              </a:pPr>
              <a:t>2017-10-20</a:t>
            </a:fld>
            <a:endParaRPr lang="pl-PL" alt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1DE4C519-2336-4C63-9BDF-E3879D46AA0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46A00BA9-B7A0-47C7-B056-6A9F2C08CA52}" type="datetimeFigureOut">
              <a:rPr lang="pl-PL" altLang="pl-PL"/>
              <a:pPr>
                <a:defRPr/>
              </a:pPr>
              <a:t>2017-10-20</a:t>
            </a:fld>
            <a:endParaRPr lang="pl-PL" alt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defTabSz="920750">
              <a:defRPr sz="1200"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87" tIns="46344" rIns="92687" bIns="46344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fld id="{6E51B53F-0B13-4530-9965-38A495A362D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F586C45-1362-4CCE-81E4-4504B0BADC43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7779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9590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26628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19794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6941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701090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97821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64964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4214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1385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51680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805458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988868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08879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89319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476590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61682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812601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651409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740468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29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49625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58892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51134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31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8615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501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45250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193150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6853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39994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51B53F-0B13-4530-9965-38A495A362D5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29464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109538" y="4652963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328613"/>
            <a:ext cx="45545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07955-BD59-4F14-A98B-6CD676F867B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D26-4ACD-4915-B305-8718A1E0ED6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1B32-CA79-4167-86BA-55F1D53CA5E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 noChangeArrowheads="1"/>
          </p:cNvSpPr>
          <p:nvPr/>
        </p:nvSpPr>
        <p:spPr bwMode="auto">
          <a:xfrm>
            <a:off x="628650" y="4833938"/>
            <a:ext cx="7886700" cy="9223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endParaRPr lang="pl-PL" altLang="pl-PL" sz="410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298450"/>
            <a:ext cx="455453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tekstu 7"/>
          <p:cNvSpPr txBox="1">
            <a:spLocks noGrp="1"/>
          </p:cNvSpPr>
          <p:nvPr>
            <p:ph idx="4294967295"/>
          </p:nvPr>
        </p:nvSpPr>
        <p:spPr>
          <a:xfrm>
            <a:off x="628650" y="5756742"/>
            <a:ext cx="7886700" cy="420221"/>
          </a:xfrm>
        </p:spPr>
        <p:txBody>
          <a:bodyPr/>
          <a:lstStyle>
            <a:lvl1pPr marL="0" indent="0" algn="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pl-PL"/>
              <a:t>Kliknij, aby dodać podtytuł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00088" y="1196752"/>
            <a:ext cx="7886700" cy="9361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4797152"/>
            <a:ext cx="7886700" cy="137981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DBF46-6927-481C-AE67-064AC3E0D3E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31B86-BF80-474B-9CD1-5191BA74835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15434-3C75-443E-9F22-33D4D31F36A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591B3-B916-4FFC-BFAE-EF363D0EE0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1902-C234-420A-A3CD-DDCA4744C0D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6504C-03DE-4C6D-AD29-1410610B9F2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3800D-7720-4190-8DEB-75AC9DB84C4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l-PL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pPr>
              <a:defRPr/>
            </a:pPr>
            <a:fld id="{0516DE38-3455-4436-81C0-EC655A267FA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l-PL" sz="3000" kern="1200">
          <a:solidFill>
            <a:srgbClr val="000000"/>
          </a:solidFill>
          <a:latin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libri" pitchFamily="34" charset="0"/>
        </a:defRPr>
      </a:lvl5pPr>
      <a:lvl6pPr marL="4572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l" rtl="0" eaLnBrk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charset="0"/>
        <a:buChar char="•"/>
        <a:defRPr lang="pl-PL" sz="2800" kern="1200">
          <a:solidFill>
            <a:srgbClr val="000000"/>
          </a:solidFill>
          <a:latin typeface="Calibri"/>
        </a:defRPr>
      </a:lvl1pPr>
      <a:lvl2pPr marL="685800" lvl="1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400" kern="1200">
          <a:solidFill>
            <a:srgbClr val="000000"/>
          </a:solidFill>
          <a:latin typeface="Calibri"/>
        </a:defRPr>
      </a:lvl2pPr>
      <a:lvl3pPr marL="1143000" lvl="2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sz="2000" kern="1200">
          <a:solidFill>
            <a:srgbClr val="000000"/>
          </a:solidFill>
          <a:latin typeface="Calibri"/>
        </a:defRPr>
      </a:lvl3pPr>
      <a:lvl4pPr marL="1600200" lvl="3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4pPr>
      <a:lvl5pPr marL="2057400" lvl="4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5pPr>
      <a:lvl6pPr marL="25146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6pPr>
      <a:lvl7pPr marL="29718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7pPr>
      <a:lvl8pPr marL="34290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8pPr>
      <a:lvl9pPr marL="3886200" indent="-228600" algn="l" rtl="0" eaLnBrk="0" fontAlgn="base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charset="0"/>
        <a:buChar char="•"/>
        <a:defRPr lang="pl-PL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si2014efs.lubelskie.p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po.lubelskie.pl/wup/nabor-998-aktywne_wlaczeni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punkt.konsultacyjny@wup.lublin.pl" TargetMode="External"/><Relationship Id="rId5" Type="http://schemas.openxmlformats.org/officeDocument/2006/relationships/hyperlink" Target="http://www.funduszeeuropejskie.gov.pl/" TargetMode="External"/><Relationship Id="rId4" Type="http://schemas.openxmlformats.org/officeDocument/2006/relationships/hyperlink" Target="http://www.rpo.lubelskie.pl/wu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351837" cy="55435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Wojewódzki Urząd Pracy w Lublinie </a:t>
            </a:r>
            <a:br>
              <a:rPr sz="2100" b="1" dirty="0" smtClean="0">
                <a:latin typeface="Arial Black" pitchFamily="34" charset="0"/>
                <a:cs typeface="Times New Roman" pitchFamily="18" charset="0"/>
              </a:rPr>
            </a:br>
            <a:r>
              <a:rPr sz="2100" b="1" dirty="0" smtClean="0">
                <a:latin typeface="Arial Black" pitchFamily="34" charset="0"/>
                <a:cs typeface="Times New Roman" pitchFamily="18" charset="0"/>
              </a:rPr>
              <a:t>Instytucja Pośrednicząca w ramach RPO WL 2014-2020</a:t>
            </a:r>
            <a:r>
              <a:rPr sz="18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sz="1800" b="1" dirty="0" smtClean="0">
                <a:latin typeface="Arial Black" pitchFamily="34" charset="0"/>
                <a:cs typeface="Times New Roman" pitchFamily="18" charset="0"/>
              </a:rPr>
            </a:br>
            <a:r>
              <a:rPr sz="1800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sz="1800" dirty="0" smtClean="0">
                <a:latin typeface="Arial Black" pitchFamily="34" charset="0"/>
                <a:cs typeface="Times New Roman" pitchFamily="18" charset="0"/>
              </a:rPr>
            </a:br>
            <a:r>
              <a:rPr lang="pl-PL" altLang="pl-PL" sz="2400" b="1" u="sng" dirty="0" smtClean="0">
                <a:latin typeface="Times New Roman" pitchFamily="18" charset="0"/>
                <a:cs typeface="Times New Roman" pitchFamily="18" charset="0"/>
              </a:rPr>
              <a:t>Spotkanie </a:t>
            </a:r>
            <a:r>
              <a:rPr lang="pl-PL" altLang="pl-PL" sz="2400" b="1" u="sng" smtClean="0">
                <a:latin typeface="Times New Roman" pitchFamily="18" charset="0"/>
                <a:cs typeface="Times New Roman" pitchFamily="18" charset="0"/>
              </a:rPr>
              <a:t>dla Wnioskodawców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W ramach Osi Priorytetowej </a:t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i="1" dirty="0" smtClean="0">
                <a:latin typeface="Times New Roman" pitchFamily="18" charset="0"/>
                <a:cs typeface="Times New Roman" pitchFamily="18" charset="0"/>
              </a:rPr>
              <a:t>11 Włączenie społeczne </a:t>
            </a: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  <a:t>Regionalnego Programu Operacyjnego Województwa Lubelskiego na lata 2014-2020, </a:t>
            </a:r>
            <a:br>
              <a:rPr lang="pl-PL"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Działanie 11.1: „Aktywne włączenie’’ </a:t>
            </a:r>
            <a:r>
              <a:rPr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  <a:t>Konkurs zamknięty nr </a:t>
            </a:r>
            <a:br>
              <a:rPr lang="pl-PL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800" b="1" dirty="0" smtClean="0">
                <a:latin typeface="Times New Roman" pitchFamily="18" charset="0"/>
                <a:cs typeface="Times New Roman" pitchFamily="18" charset="0"/>
              </a:rPr>
              <a:t>RPLU.11.01.00-IP.02-06-004/17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 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>Lublin, dn. 19.10.2017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endParaRPr sz="1800" dirty="0" smtClean="0">
              <a:latin typeface="Calibri" pitchFamily="34" charset="0"/>
            </a:endParaRPr>
          </a:p>
        </p:txBody>
      </p:sp>
      <p:sp>
        <p:nvSpPr>
          <p:cNvPr id="4099" name="Symbol zastępczy tekstu 3"/>
          <p:cNvSpPr txBox="1">
            <a:spLocks noGrp="1"/>
          </p:cNvSpPr>
          <p:nvPr>
            <p:ph type="body" idx="1"/>
          </p:nvPr>
        </p:nvSpPr>
        <p:spPr>
          <a:xfrm>
            <a:off x="8658225" y="765175"/>
            <a:ext cx="485775" cy="360363"/>
          </a:xfrm>
        </p:spPr>
        <p:txBody>
          <a:bodyPr/>
          <a:lstStyle/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  <a:p>
            <a:endParaRPr smtClean="0">
              <a:latin typeface="Calibri" pitchFamily="34" charset="0"/>
            </a:endParaRP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CB1FD6-D23D-479B-B0B0-221DDF547C98}" type="slidenum">
              <a:rPr smtClean="0"/>
              <a:pPr>
                <a:defRPr/>
              </a:pPr>
              <a:t>1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768752" cy="936103"/>
          </a:xfrm>
          <a:solidFill>
            <a:srgbClr val="99CC00"/>
          </a:solidFill>
        </p:spPr>
        <p:txBody>
          <a:bodyPr/>
          <a:lstStyle/>
          <a:p>
            <a:pPr marL="2286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FORMALNE DOSTĘPU</a:t>
            </a:r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7748" y="1772816"/>
            <a:ext cx="7886700" cy="3312368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projekcie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wskazać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poziom kosztów pośrednich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zgodnie z zapisami Wytycznych programowych IZ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Roczny </a:t>
            </a:r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obrót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wnioskodawcy i partnerów (o ile budżet projektu uwzględnia wydatki partnera) 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 być 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równy lub wyższy od rocznych wydatków w projekcie</a:t>
            </a:r>
            <a:r>
              <a:rPr lang="pl-PL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82577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549275"/>
            <a:ext cx="6264696" cy="7207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Grupa</a:t>
            </a: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docelowa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Symbol zastępczy zawartości 5"/>
          <p:cNvSpPr txBox="1">
            <a:spLocks noGrp="1"/>
          </p:cNvSpPr>
          <p:nvPr>
            <p:ph sz="quarter" idx="4"/>
          </p:nvPr>
        </p:nvSpPr>
        <p:spPr>
          <a:xfrm>
            <a:off x="611188" y="1700213"/>
            <a:ext cx="7905750" cy="4537075"/>
          </a:xfrm>
          <a:noFill/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altLang="pl-PL" dirty="0" smtClean="0">
                <a:latin typeface="Times New Roman" pitchFamily="18" charset="0"/>
                <a:cs typeface="Times New Roman" pitchFamily="18" charset="0"/>
              </a:rPr>
              <a:t>Grupa docelowa w projekcie powinna być zgodna </a:t>
            </a:r>
            <a:br>
              <a:rPr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dirty="0" smtClean="0">
                <a:latin typeface="Times New Roman" pitchFamily="18" charset="0"/>
                <a:cs typeface="Times New Roman" pitchFamily="18" charset="0"/>
              </a:rPr>
              <a:t>z opisem zawartym we właściwym Regulaminie konkursu, jak i kryterium formalnym specyficznym (Kryterium nr 8 i 9) dla konkursu w zakresie grupy docelowej.</a:t>
            </a:r>
          </a:p>
          <a:p>
            <a:pPr marL="0" indent="0" algn="just">
              <a:buFont typeface="Arial" charset="0"/>
              <a:buNone/>
            </a:pPr>
            <a:endParaRPr altLang="pl-PL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Projekty nie mogą być skoncentrowane na wsparciu dzieci (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osób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poniżej 18. roku życia) tj. osoby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wieku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poniżej 18 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roku życia nie mogą stanowić więcej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niż 50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% grupy docelowej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w projekcie,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wyłączeniem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projektów dedykowanych tym osobom.</a:t>
            </a:r>
          </a:p>
          <a:p>
            <a:pPr marL="0" indent="0"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>
                <a:latin typeface="Times New Roman" pitchFamily="18" charset="0"/>
                <a:cs typeface="Times New Roman" pitchFamily="18" charset="0"/>
              </a:rPr>
            </a:br>
            <a:endParaRPr alt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Symbol zastępczy numeru slajdu 6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6DF56A-2837-4844-95FB-D585A5EBDE77}" type="slidenum">
              <a:rPr lang="pl-PL" altLang="pl-PL"/>
              <a:pPr/>
              <a:t>11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6535068" cy="151216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Efektywność</a:t>
            </a: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społeczna</a:t>
            </a: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efektywność zatrudnieniowa</a:t>
            </a:r>
            <a:r>
              <a:rPr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+mn-lt"/>
                <a:cs typeface="Times New Roman" pitchFamily="18" charset="0"/>
              </a:rPr>
              <a:t/>
            </a:r>
            <a:br>
              <a:rPr sz="2000" dirty="0" smtClean="0">
                <a:latin typeface="+mn-lt"/>
                <a:cs typeface="Times New Roman" pitchFamily="18" charset="0"/>
              </a:rPr>
            </a:b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800" dirty="0" smtClean="0">
                <a:latin typeface="Times New Roman" pitchFamily="18" charset="0"/>
                <a:cs typeface="Times New Roman" pitchFamily="18" charset="0"/>
              </a:rPr>
            </a:br>
            <a:endParaRPr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Symbol zastępczy zawartości 2"/>
          <p:cNvSpPr txBox="1">
            <a:spLocks noGrp="1"/>
          </p:cNvSpPr>
          <p:nvPr>
            <p:ph idx="1"/>
          </p:nvPr>
        </p:nvSpPr>
        <p:spPr>
          <a:xfrm>
            <a:off x="628650" y="2348880"/>
            <a:ext cx="7886700" cy="2880319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pl-PL" altLang="pl-PL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Efektywność społeczna jest mierzona wśród osób zagrożonych ubóstwem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wykluczeniem społecznym, które skorzystały z usług aktywnej integracji o charakterze społecznym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edukacyjnym,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zdrowotnym,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 efektywność zatrudnieniowa wśród osób zagrożonych ubóstwem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wykluczeniem społecznym, które skorzystały z usług aktywnej integracji o charakterze zawodowym.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altLang="pl-PL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pl-PL" altLang="pl-PL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pl-PL" altLang="pl-PL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altLang="pl-PL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altLang="pl-PL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pl-PL"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altLang="pl-PL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altLang="pl-PL" dirty="0" smtClean="0">
              <a:latin typeface="Calibri" pitchFamily="34" charset="0"/>
            </a:endParaRPr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AC506D-F5E2-4B86-A974-89ECD97D7828}" type="slidenum">
              <a:rPr lang="pl-PL" altLang="pl-PL"/>
              <a:pPr/>
              <a:t>12</a:t>
            </a:fld>
            <a:endParaRPr lang="pl-PL" alt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ymbol zastępczy zawartości 6"/>
          <p:cNvSpPr txBox="1">
            <a:spLocks noGrp="1"/>
          </p:cNvSpPr>
          <p:nvPr>
            <p:ph idx="1"/>
          </p:nvPr>
        </p:nvSpPr>
        <p:spPr>
          <a:xfrm>
            <a:off x="628650" y="3284984"/>
            <a:ext cx="7886700" cy="151216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altLang="pl-PL" sz="2000" b="1" dirty="0" smtClean="0">
              <a:latin typeface="Calibri" pitchFamily="34" charset="0"/>
            </a:endParaRPr>
          </a:p>
          <a:p>
            <a:pPr algn="just">
              <a:buFont typeface="Arial" charset="0"/>
              <a:buNone/>
              <a:defRPr/>
            </a:pP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alt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alt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7410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D21FE-6427-4AB7-AF85-0ADC7AAC2527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2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6" name="Symbol zastępczy zawartości 6"/>
          <p:cNvSpPr txBox="1">
            <a:spLocks noGrp="1"/>
          </p:cNvSpPr>
          <p:nvPr>
            <p:ph type="title"/>
          </p:nvPr>
        </p:nvSpPr>
        <p:spPr>
          <a:xfrm>
            <a:off x="1259632" y="1052736"/>
            <a:ext cx="7327156" cy="20162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altLang="pl-PL" sz="2000" b="1" dirty="0" smtClean="0">
              <a:latin typeface="Calibri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Efektywność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społeczna i efektywność zatrudnieniowa są mierzone rozłącznie w odniesieniu do osób zagrożonych ubóstwem lub wykluczeniem społecznym </a:t>
            </a:r>
            <a:r>
              <a:rPr altLang="pl-PL" sz="2000" dirty="0" err="1">
                <a:latin typeface="Times New Roman" pitchFamily="18" charset="0"/>
                <a:cs typeface="Times New Roman" pitchFamily="18" charset="0"/>
              </a:rPr>
              <a:t>oraz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odniesieniu do osób o znacznym stopniu niepełnosprawności, </a:t>
            </a:r>
            <a:r>
              <a:rPr altLang="pl-PL" sz="2000" dirty="0" err="1">
                <a:latin typeface="Times New Roman" pitchFamily="18" charset="0"/>
                <a:cs typeface="Times New Roman" pitchFamily="18" charset="0"/>
              </a:rPr>
              <a:t>osób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niepełnosprawnością </a:t>
            </a:r>
            <a:r>
              <a:rPr altLang="pl-PL" sz="2000" dirty="0" err="1">
                <a:latin typeface="Times New Roman" pitchFamily="18" charset="0"/>
                <a:cs typeface="Times New Roman" pitchFamily="18" charset="0"/>
              </a:rPr>
              <a:t>intelektualną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>
                <a:latin typeface="Times New Roman" pitchFamily="18" charset="0"/>
                <a:cs typeface="Times New Roman" pitchFamily="18" charset="0"/>
              </a:rPr>
              <a:t>osób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niepełnosprawnościami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sprzężonymi.</a:t>
            </a:r>
            <a:br>
              <a:rPr altLang="pl-PL" sz="2000" dirty="0">
                <a:latin typeface="Times New Roman" pitchFamily="18" charset="0"/>
                <a:cs typeface="Times New Roman" pitchFamily="18" charset="0"/>
              </a:rPr>
            </a:br>
            <a:endParaRPr alt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alt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altLang="pl-PL" sz="2400" b="1" dirty="0" err="1" smtClean="0">
                <a:latin typeface="Times New Roman" pitchFamily="18" charset="0"/>
                <a:cs typeface="Times New Roman" pitchFamily="18" charset="0"/>
              </a:rPr>
              <a:t>Kryteria</a:t>
            </a: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efektywności </a:t>
            </a:r>
            <a:r>
              <a:rPr altLang="pl-PL" sz="2400" b="1" dirty="0" err="1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efektywności zatrudnieniowej są </a:t>
            </a:r>
            <a:r>
              <a:rPr altLang="pl-PL" sz="2400" b="1" dirty="0" err="1">
                <a:latin typeface="Times New Roman" pitchFamily="18" charset="0"/>
                <a:cs typeface="Times New Roman" pitchFamily="18" charset="0"/>
              </a:rPr>
              <a:t>weryfikowane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terminie do 3 miesięcy od zakończenia </a:t>
            </a:r>
            <a:r>
              <a:rPr altLang="pl-PL" sz="2400" b="1" dirty="0" err="1">
                <a:latin typeface="Times New Roman" pitchFamily="18" charset="0"/>
                <a:cs typeface="Times New Roman" pitchFamily="18" charset="0"/>
              </a:rPr>
              <a:t>udziału</a:t>
            </a:r>
            <a:r>
              <a:rPr altLang="pl-PL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400" b="1" dirty="0" smtClean="0">
                <a:latin typeface="Times New Roman" pitchFamily="18" charset="0"/>
                <a:cs typeface="Times New Roman" pitchFamily="18" charset="0"/>
              </a:rPr>
              <a:t>w projekcie.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5976664" cy="936103"/>
          </a:xfrm>
          <a:solidFill>
            <a:srgbClr val="99CC00"/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Doświadczenie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Beneficjenta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28800"/>
            <a:ext cx="7886700" cy="4032448"/>
          </a:xfrm>
        </p:spPr>
        <p:txBody>
          <a:bodyPr/>
          <a:lstStyle/>
          <a:p>
            <a:pPr marL="0" lvl="0" indent="0">
              <a:buNone/>
            </a:pPr>
            <a:r>
              <a:rPr lang="pl-PL" sz="2400" dirty="0" smtClean="0"/>
              <a:t>Beneficjent </a:t>
            </a:r>
            <a:r>
              <a:rPr lang="pl-PL" sz="2400" dirty="0"/>
              <a:t>lub Partner </a:t>
            </a:r>
            <a:r>
              <a:rPr lang="pl-PL" sz="2400" dirty="0" smtClean="0"/>
              <a:t>musi posiadać </a:t>
            </a:r>
            <a:r>
              <a:rPr lang="pl-PL" sz="2400" dirty="0"/>
              <a:t>co najmniej </a:t>
            </a:r>
            <a:r>
              <a:rPr lang="pl-PL" sz="2400" b="1" dirty="0"/>
              <a:t>2 letnie doświadczenie: </a:t>
            </a:r>
          </a:p>
          <a:p>
            <a:r>
              <a:rPr lang="pl-PL" sz="2400" dirty="0" smtClean="0"/>
              <a:t>w </a:t>
            </a:r>
            <a:r>
              <a:rPr lang="pl-PL" sz="2400" dirty="0"/>
              <a:t>pracy z grupą docelową, którą zamierza objąć wsparciem oraz  </a:t>
            </a:r>
          </a:p>
          <a:p>
            <a:r>
              <a:rPr lang="pl-PL" sz="2400" dirty="0" smtClean="0"/>
              <a:t>w </a:t>
            </a:r>
            <a:r>
              <a:rPr lang="pl-PL" sz="2400" dirty="0"/>
              <a:t>zakresie merytorycznym, którego dotyczy projekt. </a:t>
            </a:r>
            <a:endParaRPr lang="pl-PL" sz="2400" dirty="0" smtClean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takie ważne?</a:t>
            </a:r>
          </a:p>
          <a:p>
            <a:pPr marL="0" indent="0">
              <a:buNone/>
            </a:pPr>
            <a:r>
              <a:rPr lang="pl-PL" sz="2400" dirty="0" smtClean="0"/>
              <a:t>Podmiot zapewnienia prawidłową realizację </a:t>
            </a:r>
            <a:r>
              <a:rPr lang="pl-PL" sz="2400" dirty="0"/>
              <a:t>projektu poprzez </a:t>
            </a:r>
            <a:r>
              <a:rPr lang="pl-PL" sz="2400" dirty="0" smtClean="0"/>
              <a:t>niezbędne </a:t>
            </a:r>
            <a:r>
              <a:rPr lang="pl-PL" sz="2400" dirty="0"/>
              <a:t>doświadczenie. </a:t>
            </a:r>
            <a:r>
              <a:rPr lang="pl-PL" sz="2400" dirty="0" smtClean="0"/>
              <a:t>Realizacja projektu w </a:t>
            </a:r>
            <a:r>
              <a:rPr lang="pl-PL" sz="2400" dirty="0"/>
              <a:t>dużym stopniu zależy od doświadczenia beneficjenta.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66246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6983413" cy="9366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 kwalifikować szkolenia? </a:t>
            </a:r>
            <a:b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Kiedy</a:t>
            </a: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zawodowe, a kiedy edukacyjne?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905C82-3B6B-4D7A-B228-3C2D035D269B}" type="slidenum">
              <a:rPr lang="pl-PL" altLang="pl-PL"/>
              <a:pPr/>
              <a:t>15</a:t>
            </a:fld>
            <a:endParaRPr lang="pl-PL" altLang="pl-PL"/>
          </a:p>
        </p:txBody>
      </p:sp>
      <p:sp>
        <p:nvSpPr>
          <p:cNvPr id="18436" name="Symbol zastępczy zawartości 6"/>
          <p:cNvSpPr txBox="1">
            <a:spLocks noGrp="1"/>
          </p:cNvSpPr>
          <p:nvPr>
            <p:ph idx="1"/>
          </p:nvPr>
        </p:nvSpPr>
        <p:spPr>
          <a:xfrm>
            <a:off x="468313" y="1196975"/>
            <a:ext cx="8207375" cy="48244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altLang="pl-PL" sz="2000" dirty="0" smtClean="0">
              <a:latin typeface="+mn-lt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   Jeśli ostatecznym celem realizacji szkoleń i kursów zawodowych jest 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podjęcie zatrudnienia przez osobę bezrobotną lub bierną zawodowo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(aktywizacja zawodowa), tj. osoba jest wyposażona w kwalifikacje zawodowe, które zostaną przez nią wykorzystane do uzyskania zatrudnienia – będą one miały charakter usług o 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charakterze zawodowym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Arial" charset="0"/>
              <a:buNone/>
              <a:defRPr/>
            </a:pPr>
            <a:endParaRPr alt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Natomiast jeśli 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podjęcie kursów i szkoleń ma prowadzić do podniesienia kwalifikacji lub kompetencji osób już pracujących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- tj. kwalifikacje zawodowe osoby zostaną dostosowane do potrzeb rynku pracy, to przedmiotowe kursy/ szkolenia mają cel edukacyjny i należy je zakwalifikować do usług o 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charakterze edukacyjnym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37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333375"/>
            <a:ext cx="6876504" cy="69215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Kwalifikacja zawodowa</a:t>
            </a:r>
            <a:endParaRPr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766876-0225-4673-A15F-0081E4AFC6D8}" type="slidenum">
              <a:rPr lang="pl-PL" altLang="pl-PL"/>
              <a:pPr/>
              <a:t>16</a:t>
            </a:fld>
            <a:endParaRPr lang="pl-PL" altLang="pl-PL"/>
          </a:p>
        </p:txBody>
      </p:sp>
      <p:sp>
        <p:nvSpPr>
          <p:cNvPr id="19460" name="Symbol zastępczy zawartości 6"/>
          <p:cNvSpPr txBox="1">
            <a:spLocks noGrp="1"/>
          </p:cNvSpPr>
          <p:nvPr>
            <p:ph idx="1"/>
          </p:nvPr>
        </p:nvSpPr>
        <p:spPr>
          <a:xfrm>
            <a:off x="395288" y="1341438"/>
            <a:ext cx="8424862" cy="4319587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altLang="pl-PL" b="1" dirty="0" smtClean="0">
                <a:latin typeface="Calibri" pitchFamily="34" charset="0"/>
              </a:rPr>
              <a:t>	</a:t>
            </a:r>
          </a:p>
          <a:p>
            <a:pPr algn="ctr">
              <a:buFont typeface="Arial" charset="0"/>
              <a:buNone/>
              <a:defRPr/>
            </a:pP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Kwalifikacje </a:t>
            </a:r>
            <a:r>
              <a:rPr altLang="pl-PL" sz="2000" b="1" dirty="0">
                <a:latin typeface="Times New Roman" pitchFamily="18" charset="0"/>
                <a:cs typeface="Times New Roman" pitchFamily="18" charset="0"/>
              </a:rPr>
              <a:t>zawodowe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– to określony zestaw efektów uczenia się (kompetencji), których osiągnięcie zostało formalnie potwierdzone przez upoważnioną do tego instytucję zgodnie z ustalonymi standardami. Nadanie kwalifikacji następuje w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wyniku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walidacji i certyfikacji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charset="0"/>
              <a:buNone/>
              <a:defRPr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   Zgodnie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z opracowaniem przygotowanym przez Departament EFS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Ministerstwie Infrastruktury i Rozwoju (</a:t>
            </a:r>
            <a:r>
              <a:rPr altLang="pl-PL" sz="2000" dirty="0" err="1">
                <a:latin typeface="Times New Roman" pitchFamily="18" charset="0"/>
                <a:cs typeface="Times New Roman" pitchFamily="18" charset="0"/>
              </a:rPr>
              <a:t>MIiR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) we współpracy z Instytutem Badań Edukacyjnych pn. Podstawowe informacje dotyczące uzyskiwania kwalifikacji w ramach projektów współfinansowanych z Europejskiego Funduszu Społecznego z dnia 26.04.2016r., </a:t>
            </a:r>
            <a:r>
              <a:rPr altLang="pl-PL" sz="2000" u="sng" dirty="0">
                <a:latin typeface="Times New Roman" pitchFamily="18" charset="0"/>
                <a:cs typeface="Times New Roman" pitchFamily="18" charset="0"/>
              </a:rPr>
              <a:t>poprzez właściwy organ uprawniony do formalnego potwierdzenia uzyskania kwalifikacji należy rozumieć instytucje zapewniające odpowiedni proces walidacji oraz certyfikowania uzyskiwania kwalifikacji.</a:t>
            </a:r>
            <a:endParaRPr altLang="pl-PL" sz="20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1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417" y="1772816"/>
            <a:ext cx="7886700" cy="720080"/>
          </a:xfrm>
        </p:spPr>
        <p:txBody>
          <a:bodyPr/>
          <a:lstStyle/>
          <a:p>
            <a:r>
              <a:rPr lang="pl-PL" dirty="0" smtClean="0"/>
              <a:t>Najważniejsze:</a:t>
            </a:r>
            <a:br>
              <a:rPr lang="pl-PL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zkolenia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realizowane w ramach projektu </a:t>
            </a:r>
            <a:r>
              <a:rPr lang="pl-PL" sz="2400" dirty="0"/>
              <a:t>muszą zakończyć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egzaminem</a:t>
            </a:r>
            <a:r>
              <a:rPr lang="pl-PL" sz="2400" dirty="0"/>
              <a:t> 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uzyskaniem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dokumentu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potwierdzającego 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nabycie, uzupełnienie lub podwyższenie poziomu </a:t>
            </a:r>
            <a:r>
              <a:rPr lang="pl-P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kwalifikacji lub kompetencji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 uczestników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11613" y="613247"/>
            <a:ext cx="6876504" cy="692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l-PL"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Wymogi 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zakresie </a:t>
            </a: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szkoleń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9130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8313" y="1196975"/>
            <a:ext cx="7991475" cy="4464050"/>
          </a:xfrm>
          <a:ln w="38100">
            <a:solidFill>
              <a:srgbClr val="92D050"/>
            </a:solidFill>
          </a:ln>
        </p:spPr>
        <p:txBody>
          <a:bodyPr/>
          <a:lstStyle/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Przez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Instytucję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certyfikującą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należy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rozumieć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podmiot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który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uzyskał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uprawnienia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certyfikowania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spełniając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wymogi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określone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ustawie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Zintegrowanym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Systemie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Kwalifikacji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grudnia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2015r.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a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okresie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przejściowym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także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podmiot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który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spełnia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podstawowe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wymogi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określone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ustawie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o ZSK.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altLang="pl-PL" sz="2000" b="1" u="sng" dirty="0" err="1" smtClean="0">
                <a:latin typeface="Times New Roman" pitchFamily="18" charset="0"/>
                <a:cs typeface="Times New Roman" pitchFamily="18" charset="0"/>
              </a:rPr>
              <a:t>Przykładami</a:t>
            </a:r>
            <a:r>
              <a:rPr altLang="pl-PL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u="sng" dirty="0" err="1" smtClean="0">
                <a:latin typeface="Times New Roman" pitchFamily="18" charset="0"/>
                <a:cs typeface="Times New Roman" pitchFamily="18" charset="0"/>
              </a:rPr>
              <a:t>instytucji</a:t>
            </a:r>
            <a:r>
              <a:rPr altLang="pl-PL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u="sng" dirty="0" err="1" smtClean="0">
                <a:latin typeface="Times New Roman" pitchFamily="18" charset="0"/>
                <a:cs typeface="Times New Roman" pitchFamily="18" charset="0"/>
              </a:rPr>
              <a:t>certyfikujących</a:t>
            </a:r>
            <a:r>
              <a:rPr altLang="pl-PL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u="sng" dirty="0" err="1" smtClean="0">
                <a:latin typeface="Times New Roman" pitchFamily="18" charset="0"/>
                <a:cs typeface="Times New Roman" pitchFamily="18" charset="0"/>
              </a:rPr>
              <a:t>są</a:t>
            </a:r>
            <a:r>
              <a:rPr altLang="pl-PL" sz="2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uczelnie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okręgowe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komisje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egzaminacyjne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izby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rzemieślnicze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Urząd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Dozoru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Technicznego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instytucje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szkoleniowe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stowarzyszenia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zawodowe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organy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administracji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publicznej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•	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instytucje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przeprowadzające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egzaminy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np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.: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językowe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finansowe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komputerowe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)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oparciu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międzynarodowe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standardy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egzaminacyjne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charset="0"/>
              <a:buNone/>
            </a:pPr>
            <a:endParaRPr altLang="pl-PL" sz="2000" dirty="0" smtClean="0">
              <a:latin typeface="Calibri" pitchFamily="34" charset="0"/>
            </a:endParaRPr>
          </a:p>
        </p:txBody>
      </p:sp>
      <p:sp>
        <p:nvSpPr>
          <p:cNvPr id="20483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90353E-3C32-4183-921C-0EE6FEE37ACD}" type="slidenum">
              <a:rPr lang="pl-PL" altLang="pl-PL"/>
              <a:pPr/>
              <a:t>18</a:t>
            </a:fld>
            <a:endParaRPr lang="pl-PL" altLang="pl-PL"/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900113" y="3157538"/>
            <a:ext cx="79200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pl-PL" altLang="pl-PL" sz="24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pl-PL" altLang="pl-PL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D45112-AE4D-464A-99B4-0641936B0E3B}" type="slidenum">
              <a:rPr lang="pl-PL" altLang="pl-PL"/>
              <a:pPr/>
              <a:t>19</a:t>
            </a:fld>
            <a:endParaRPr lang="pl-PL" altLang="pl-PL"/>
          </a:p>
        </p:txBody>
      </p:sp>
      <p:sp>
        <p:nvSpPr>
          <p:cNvPr id="21507" name="Symbol zastępczy zawartości 6"/>
          <p:cNvSpPr txBox="1">
            <a:spLocks noGrp="1"/>
          </p:cNvSpPr>
          <p:nvPr>
            <p:ph idx="1"/>
          </p:nvPr>
        </p:nvSpPr>
        <p:spPr>
          <a:xfrm>
            <a:off x="1403648" y="980728"/>
            <a:ext cx="6624340" cy="4680297"/>
          </a:xfrm>
          <a:ln w="57150">
            <a:solidFill>
              <a:srgbClr val="92D05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altLang="pl-PL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r>
              <a:rPr altLang="pl-PL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Certyfikaty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inne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dokumenty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potwierdzające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uzyskanie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kwalifikacji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powinny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być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rozpoznawalne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uznawane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danym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środowisku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sektorze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b="1" dirty="0" err="1" smtClean="0">
                <a:latin typeface="Times New Roman" pitchFamily="18" charset="0"/>
                <a:cs typeface="Times New Roman" pitchFamily="18" charset="0"/>
              </a:rPr>
              <a:t>branży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	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nawiązaniu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powyższego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Wnioskodawca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realizujący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projekty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z EFS,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zobowiązany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jest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wskazania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podstawy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prawnej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innych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uregulowań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stanowiących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uprawnieniach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danej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instytucji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przeprowadzania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procedury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certyfikowania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oraz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potwierdzenia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rozpoznawalności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certyfikatów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danych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branżach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 To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znaczy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że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jeżeli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odnosi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się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konkretnej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kwalifikacji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Beneficjent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zobowiązany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jest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uzasadnienia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rozpoznawalności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danego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certyfikatu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branży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zakresie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której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wydane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zostaną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certyfikaty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charset="0"/>
              <a:buNone/>
            </a:pPr>
            <a:endParaRPr alt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5696" y="188641"/>
            <a:ext cx="6662192" cy="864096"/>
          </a:xfrm>
        </p:spPr>
        <p:txBody>
          <a:bodyPr/>
          <a:lstStyle/>
          <a:p>
            <a:pPr algn="ctr">
              <a:defRPr/>
            </a:pP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 składania wniosków </a:t>
            </a:r>
            <a:b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539552" y="620688"/>
            <a:ext cx="7777361" cy="525623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2400" dirty="0" smtClean="0">
                <a:latin typeface="+mj-lt"/>
                <a:cs typeface="Times New Roman" pitchFamily="18" charset="0"/>
              </a:rPr>
              <a:t>		    </a:t>
            </a:r>
            <a:r>
              <a:rPr sz="1800" u="sng" dirty="0" err="1" smtClean="0">
                <a:latin typeface="Times New Roman" pitchFamily="18" charset="0"/>
                <a:cs typeface="Times New Roman" pitchFamily="18" charset="0"/>
              </a:rPr>
              <a:t>Maksymalny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u="sng" dirty="0" err="1" smtClean="0">
                <a:latin typeface="Times New Roman" pitchFamily="18" charset="0"/>
                <a:cs typeface="Times New Roman" pitchFamily="18" charset="0"/>
              </a:rPr>
              <a:t>termin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u="sng" dirty="0" err="1" smtClean="0">
                <a:latin typeface="Times New Roman" pitchFamily="18" charset="0"/>
                <a:cs typeface="Times New Roman" pitchFamily="18" charset="0"/>
              </a:rPr>
              <a:t>złożenia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u="sng" dirty="0" err="1" smtClean="0">
                <a:latin typeface="Times New Roman" pitchFamily="18" charset="0"/>
                <a:cs typeface="Times New Roman" pitchFamily="18" charset="0"/>
              </a:rPr>
              <a:t>wniosku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sz="1800" b="1" u="sng" dirty="0" smtClean="0">
                <a:latin typeface="Times New Roman" pitchFamily="18" charset="0"/>
                <a:cs typeface="Times New Roman" pitchFamily="18" charset="0"/>
              </a:rPr>
              <a:t>26.10.2017 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r. 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Wniosek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o dofinansowanie projektu należy opracować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z wykorzystaniem generatora wniosków o dofinansowanie w LSI2014EFS.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Wniosek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jest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składany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formie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papierowej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własnoręcznie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podpisany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oraz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opatrzony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stosownymi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 err="1" smtClean="0">
                <a:latin typeface="Times New Roman" pitchFamily="18" charset="0"/>
                <a:cs typeface="Times New Roman" pitchFamily="18" charset="0"/>
              </a:rPr>
              <a:t>pieczęciami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 w 2 </a:t>
            </a:r>
            <a:r>
              <a:rPr sz="1800" u="sng" dirty="0" err="1" smtClean="0">
                <a:latin typeface="Times New Roman" pitchFamily="18" charset="0"/>
                <a:cs typeface="Times New Roman" pitchFamily="18" charset="0"/>
              </a:rPr>
              <a:t>egzemplarzach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Wnioskodawca przesyła w LSI2014EFS 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elektroniczną wersję ww. wniosku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utworzoną za pośrednictwem LSI2014EFS, tożsamą z wersją papierową (tożsamość sum kontrolnych) – </a:t>
            </a:r>
            <a:r>
              <a:rPr sz="1800" u="sng" dirty="0" smtClean="0">
                <a:latin typeface="Times New Roman" pitchFamily="18" charset="0"/>
                <a:cs typeface="Times New Roman" pitchFamily="18" charset="0"/>
              </a:rPr>
              <a:t>najpóźniej w dniu zakończenia naboru wniosków w ramach konkursu.</a:t>
            </a:r>
            <a:endParaRPr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Za termin złożenia wniosku w ww. terminie  uznaje się datę wpływu wniosku w formie papierowej do WUP w Lublinie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Dostęp do tej aplikacji można uzyskać za pośrednictwem strony internetowej 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https://lsi2014efs.lubelskie.pl</a:t>
            </a:r>
            <a:r>
              <a:rPr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Instrukcja użytkownika Lokalnego Systemu Informatycznego LSI2014EFS dla wnioskodawców/beneficjentów oraz Regulamin korzystania z Lokalnego Systemu Informatycznego LSI2014EFS dostępne są na stronie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internetowej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http://rpo.lubelskie.pl/wup/nabor-998-aktywne_wlaczenie.html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1400" b="1" u="sng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400" dirty="0" smtClean="0">
                <a:latin typeface="Times New Roman" pitchFamily="18" charset="0"/>
                <a:cs typeface="Times New Roman" pitchFamily="18" charset="0"/>
              </a:rPr>
            </a:br>
            <a:endParaRPr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98071-539C-4DAE-909C-9BD4C7397AAA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5125" name="Prostokąt 4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pl-PL" sz="1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1417" y="1988840"/>
            <a:ext cx="7886700" cy="2232248"/>
          </a:xfrm>
        </p:spPr>
        <p:txBody>
          <a:bodyPr/>
          <a:lstStyle/>
          <a:p>
            <a:r>
              <a:rPr lang="pl-PL" sz="2800" dirty="0" smtClean="0"/>
              <a:t>Należy pamiętać!</a:t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Zastosowanie </a:t>
            </a:r>
            <a:r>
              <a:rPr lang="pl-PL" sz="2800" dirty="0"/>
              <a:t>kontraktu socjalnego lub umowy równoważnej ma na celu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przezwyciężenie trudnej sytuacji życiowej uczestników </a:t>
            </a:r>
            <a:r>
              <a:rPr lang="pl-PL" sz="2800" dirty="0"/>
              <a:t>projektu.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11613" y="613247"/>
            <a:ext cx="6876504" cy="692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pl-PL"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pl-P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KONTRAKT SOCJALNY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365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2016125"/>
          </a:xfrm>
        </p:spPr>
        <p:txBody>
          <a:bodyPr/>
          <a:lstStyle/>
          <a:p>
            <a:pPr algn="ctr">
              <a:defRPr/>
            </a:pPr>
            <a: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KRYTERIA FORMALNE SPECYFICZNE</a:t>
            </a:r>
            <a:br>
              <a:rPr sz="4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sz="3600" dirty="0">
              <a:latin typeface="Arial Black" pitchFamily="34" charset="0"/>
            </a:endParaRPr>
          </a:p>
        </p:txBody>
      </p:sp>
      <p:sp>
        <p:nvSpPr>
          <p:cNvPr id="7171" name="Symbol zastępczy zawartości 2"/>
          <p:cNvSpPr txBox="1">
            <a:spLocks noGrp="1"/>
          </p:cNvSpPr>
          <p:nvPr>
            <p:ph idx="1"/>
          </p:nvPr>
        </p:nvSpPr>
        <p:spPr>
          <a:xfrm>
            <a:off x="395536" y="3429000"/>
            <a:ext cx="7886700" cy="2819400"/>
          </a:xfrm>
        </p:spPr>
        <p:txBody>
          <a:bodyPr/>
          <a:lstStyle/>
          <a:p>
            <a:pPr>
              <a:defRPr/>
            </a:pPr>
            <a:endParaRPr dirty="0" smtClean="0"/>
          </a:p>
          <a:p>
            <a:pPr marL="342900" indent="-342900">
              <a:buFont typeface="Arial" charset="0"/>
              <a:buNone/>
              <a:defRPr/>
            </a:pPr>
            <a:endParaRPr dirty="0" smtClean="0"/>
          </a:p>
          <a:p>
            <a:pPr>
              <a:defRPr/>
            </a:pPr>
            <a:endParaRPr dirty="0" smtClean="0">
              <a:latin typeface="Calibr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499913-A289-4868-9A40-A0A653D5C730}" type="slidenum">
              <a:rPr smtClean="0"/>
              <a:pPr>
                <a:defRPr/>
              </a:pPr>
              <a:t>21</a:t>
            </a:fld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9338" y="333375"/>
            <a:ext cx="4284662" cy="692150"/>
          </a:xfrm>
        </p:spPr>
        <p:txBody>
          <a:bodyPr/>
          <a:lstStyle/>
          <a:p>
            <a:pPr algn="r">
              <a:defRPr/>
            </a:pPr>
            <a:endParaRPr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D579CC-5A6D-4888-A4E4-F13135DB7F69}" type="slidenum">
              <a:rPr smtClean="0"/>
              <a:pPr>
                <a:defRPr/>
              </a:pPr>
              <a:t>22</a:t>
            </a:fld>
            <a:endParaRPr dirty="0"/>
          </a:p>
        </p:txBody>
      </p:sp>
      <p:sp>
        <p:nvSpPr>
          <p:cNvPr id="17412" name="Symbol zastępczy zawartości 6"/>
          <p:cNvSpPr txBox="1">
            <a:spLocks noGrp="1"/>
          </p:cNvSpPr>
          <p:nvPr>
            <p:ph idx="1"/>
          </p:nvPr>
        </p:nvSpPr>
        <p:spPr>
          <a:xfrm>
            <a:off x="539750" y="1268413"/>
            <a:ext cx="8208963" cy="4537075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endParaRPr sz="2000" b="1" dirty="0" smtClean="0">
              <a:latin typeface="Calibri" pitchFamily="34" charset="0"/>
            </a:endParaRPr>
          </a:p>
          <a:p>
            <a:pPr algn="just">
              <a:buFont typeface="Arial" charset="0"/>
              <a:buNone/>
            </a:pP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sz="32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Skuteczność</a:t>
            </a:r>
            <a:r>
              <a:rPr sz="3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realizacji</a:t>
            </a:r>
            <a:r>
              <a:rPr sz="3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32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		(ma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typów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projektów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 1, 2)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ramach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opuszczeniu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programu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Arial" charset="0"/>
              <a:buNone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najmniej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32%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zagrożonych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ubóstwem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uzyska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kwalifikacje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kompetencje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najmniej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45%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zagrożonych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ubóstwem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będzie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poszukiwać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i="1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sz="19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Efektywność społeczna i efektywność zatrudnieniowa:</a:t>
            </a:r>
            <a:r>
              <a:rPr lang="pl-PL" dirty="0" smtClean="0">
                <a:solidFill>
                  <a:srgbClr val="009900"/>
                </a:solidFill>
              </a:rPr>
              <a:t/>
            </a:r>
            <a:br>
              <a:rPr lang="pl-PL" dirty="0" smtClean="0">
                <a:solidFill>
                  <a:srgbClr val="009900"/>
                </a:solidFill>
              </a:rPr>
            </a:br>
            <a:endParaRPr lang="pl-PL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3828083"/>
          </a:xfrm>
        </p:spPr>
        <p:txBody>
          <a:bodyPr/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Projekt zakłada minimalny poziom efektywności społecznej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zatrudnieniowej. </a:t>
            </a:r>
          </a:p>
          <a:p>
            <a:pPr lvl="0"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odniesieniu do osób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środowisk zagrożonych ubóstwem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wykluczeniem społecznym minimalny poziom efektywności społecznej wynosi 34%, a minimalny poziom efektywności zatrudnieniowej wynosi 22%. </a:t>
            </a:r>
          </a:p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odniesieniu do osób o znacznym stopniu niepełnosprawności, osób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niepełnosprawnością intelektualną oraz osób z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niepełnosprawnościami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sprzężonymi minimalny poziom efektywności społecznej wynosi 34%, </a:t>
            </a:r>
            <a:br>
              <a:rPr 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minimalny poziom efektywności zatrudnieniowej wynosi 12%.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9338" y="333375"/>
            <a:ext cx="4284662" cy="692150"/>
          </a:xfrm>
        </p:spPr>
        <p:txBody>
          <a:bodyPr/>
          <a:lstStyle/>
          <a:p>
            <a:pPr algn="r">
              <a:defRPr/>
            </a:pPr>
            <a:endParaRPr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130AB8-FDDA-44C0-A903-7C0102E0F8C4}" type="slidenum">
              <a:rPr smtClean="0"/>
              <a:pPr>
                <a:defRPr/>
              </a:pPr>
              <a:t>24</a:t>
            </a:fld>
            <a:endParaRPr dirty="0"/>
          </a:p>
        </p:txBody>
      </p:sp>
      <p:sp>
        <p:nvSpPr>
          <p:cNvPr id="18436" name="Symbol zastępczy zawartości 6"/>
          <p:cNvSpPr txBox="1">
            <a:spLocks noGrp="1"/>
          </p:cNvSpPr>
          <p:nvPr>
            <p:ph idx="1"/>
          </p:nvPr>
        </p:nvSpPr>
        <p:spPr>
          <a:xfrm>
            <a:off x="1187450" y="980728"/>
            <a:ext cx="6769100" cy="504056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b="1" dirty="0" smtClean="0">
                <a:latin typeface="Calibri" pitchFamily="34" charset="0"/>
              </a:rPr>
              <a:t>		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Diagnoza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potrzeb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uczestników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i="1" dirty="0" smtClean="0">
                <a:latin typeface="Times New Roman" pitchFamily="18" charset="0"/>
                <a:cs typeface="Times New Roman" pitchFamily="18" charset="0"/>
              </a:rPr>
              <a:t>	(ma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typów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projektów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 1, 2)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Projekt zakłada przeprowadzenie diagnozy potrzeb uczestników (w przypadku projektów dotyczących stosowania instrumentów aktywizacji zawodowej w przygotowaniu diagnozy musi uczestniczyć doradca zawodowy) oraz stworzenie dla osób, rodzin i środowisk zagrożonych ubóstwem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wykluczeniem społecznym ścieżki reintegracji, stworzonej indywidualnie dla każdej osoby, rodziny, środowiska zagrożonych ubóstwem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wykluczeniem społecznym, z uwzględnieniem diagnozy sytuacji problemowej, zasobów, potencjału, predyspozycji, potrzeb.</a:t>
            </a:r>
            <a:endParaRPr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 bwMode="auto">
          <a:xfrm>
            <a:off x="5364163" y="404813"/>
            <a:ext cx="3529012" cy="10080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b="1" smtClean="0">
              <a:latin typeface="Calibri" pitchFamily="34" charset="0"/>
            </a:endParaRPr>
          </a:p>
        </p:txBody>
      </p:sp>
      <p:sp>
        <p:nvSpPr>
          <p:cNvPr id="19459" name="Symbol zastępczy zawartości 2"/>
          <p:cNvSpPr txBox="1">
            <a:spLocks noGrp="1"/>
          </p:cNvSpPr>
          <p:nvPr>
            <p:ph idx="1"/>
          </p:nvPr>
        </p:nvSpPr>
        <p:spPr>
          <a:xfrm>
            <a:off x="468313" y="1196975"/>
            <a:ext cx="7991475" cy="42592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sz="2000" smtClean="0">
                <a:latin typeface="Calibri" pitchFamily="34" charset="0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28C516-5760-48F1-A2DE-706E03FC7378}" type="slidenum">
              <a:rPr smtClean="0"/>
              <a:pPr>
                <a:defRPr/>
              </a:pPr>
              <a:t>25</a:t>
            </a:fld>
            <a:endParaRPr/>
          </a:p>
        </p:txBody>
      </p:sp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900113" y="1679444"/>
            <a:ext cx="792003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pl-PL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pl-PL" sz="2400" b="1" u="sng" dirty="0">
                <a:solidFill>
                  <a:srgbClr val="0099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Wsparcie w zakresie usług aktywnej integracji </a:t>
            </a:r>
          </a:p>
          <a:p>
            <a:pPr algn="just"/>
            <a:r>
              <a:rPr lang="pl-PL" sz="24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(ma zastosowanie do typów projektów  1)</a:t>
            </a:r>
            <a:r>
              <a:rPr lang="pl-PL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lang="pl-PL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pl-PL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Wsparcie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grup docelowych odbywa się z wykorzystaniem usług aktywnej integracji o charakterze społecznym </a:t>
            </a:r>
            <a:r>
              <a:rPr lang="pl-PL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lub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zawodowym </a:t>
            </a:r>
            <a:r>
              <a:rPr lang="pl-PL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lub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edukacyjnym </a:t>
            </a:r>
            <a:r>
              <a:rPr lang="pl-PL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lub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zdrowotnym</a:t>
            </a:r>
            <a:r>
              <a:rPr lang="pl-PL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" eaLnBrk="0" hangingPunct="0">
              <a:buFontTx/>
              <a:buAutoNum type="alphaLcParenR"/>
            </a:pPr>
            <a:endParaRPr lang="pl-PL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59338" y="333375"/>
            <a:ext cx="4284662" cy="692150"/>
          </a:xfrm>
        </p:spPr>
        <p:txBody>
          <a:bodyPr/>
          <a:lstStyle/>
          <a:p>
            <a:pPr algn="r">
              <a:defRPr/>
            </a:pPr>
            <a:endParaRPr b="1" dirty="0">
              <a:solidFill>
                <a:srgbClr val="00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60B1F-6C83-4B55-8517-4E972B3D7BD5}" type="slidenum">
              <a:rPr smtClean="0"/>
              <a:pPr>
                <a:defRPr/>
              </a:pPr>
              <a:t>26</a:t>
            </a:fld>
            <a:endParaRPr dirty="0"/>
          </a:p>
        </p:txBody>
      </p:sp>
      <p:sp>
        <p:nvSpPr>
          <p:cNvPr id="20484" name="Symbol zastępczy zawartości 6"/>
          <p:cNvSpPr txBox="1">
            <a:spLocks noGrp="1"/>
          </p:cNvSpPr>
          <p:nvPr>
            <p:ph idx="1"/>
          </p:nvPr>
        </p:nvSpPr>
        <p:spPr>
          <a:xfrm>
            <a:off x="1116013" y="1268413"/>
            <a:ext cx="6911975" cy="43926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sz="1800" b="1" dirty="0" smtClean="0">
                <a:latin typeface="Calibri" pitchFamily="34" charset="0"/>
              </a:rPr>
              <a:t>	</a:t>
            </a:r>
          </a:p>
          <a:p>
            <a:pPr algn="just">
              <a:buFont typeface="Arial" charset="0"/>
              <a:buNone/>
            </a:pPr>
            <a:r>
              <a:rPr sz="1800" b="1" dirty="0" smtClean="0">
                <a:latin typeface="Calibri" pitchFamily="34" charset="0"/>
              </a:rPr>
              <a:t>		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Wymogi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w 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zakresie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szkoleń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i="1" dirty="0" smtClean="0">
                <a:latin typeface="Times New Roman" pitchFamily="18" charset="0"/>
                <a:cs typeface="Times New Roman" pitchFamily="18" charset="0"/>
              </a:rPr>
              <a:t>(ma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typów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projektów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 1, 2)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buFont typeface="Arial" charset="0"/>
              <a:buNone/>
            </a:pP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Szkolenia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realizowane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ramach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kończą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się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egzaminem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uzyskaniem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dokumentu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potwierdzającego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kompetencje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kwalifikacje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uczestników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Font typeface="Arial" charset="0"/>
              <a:buNone/>
            </a:pP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Kryterium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zapewnić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że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szkolenia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realizowane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ramach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zakończą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się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uzyskaniem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dokumentu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potwierdzającego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nabycie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uzupełnienie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podwyższenie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poziomu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kwalifikacji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kompetencji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przez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uczestników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sz="1800" dirty="0" smtClean="0">
              <a:latin typeface="Calibri" pitchFamily="34" charset="0"/>
            </a:endParaRPr>
          </a:p>
        </p:txBody>
      </p:sp>
      <p:sp>
        <p:nvSpPr>
          <p:cNvPr id="20485" name="Prostokąt 8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 bwMode="auto">
          <a:xfrm>
            <a:off x="5435600" y="404813"/>
            <a:ext cx="3151188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21507" name="Symbol zastępczy zawartości 2"/>
          <p:cNvSpPr txBox="1">
            <a:spLocks noGrp="1"/>
          </p:cNvSpPr>
          <p:nvPr>
            <p:ph idx="1"/>
          </p:nvPr>
        </p:nvSpPr>
        <p:spPr>
          <a:xfrm>
            <a:off x="628650" y="1700213"/>
            <a:ext cx="7886700" cy="4476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b="1" i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b="1" i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Doświadczenie</a:t>
            </a:r>
            <a:r>
              <a:rPr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i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Beneficjenta</a:t>
            </a:r>
            <a:r>
              <a:rPr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i="1" dirty="0" smtClean="0">
                <a:latin typeface="Times New Roman" pitchFamily="18" charset="0"/>
                <a:cs typeface="Times New Roman" pitchFamily="18" charset="0"/>
              </a:rPr>
              <a:t>		(ma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typów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projektów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 1, 2)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Beneficjent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Partner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posiada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najmniej</a:t>
            </a: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letnie</a:t>
            </a:r>
            <a:endParaRPr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2400" b="1" i="1" dirty="0" err="1" smtClean="0">
                <a:latin typeface="Times New Roman" pitchFamily="18" charset="0"/>
                <a:cs typeface="Times New Roman" pitchFamily="18" charset="0"/>
              </a:rPr>
              <a:t>doświadczenie</a:t>
            </a:r>
            <a:r>
              <a:rPr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grupą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docelową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którą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zamierza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objąć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wsparciem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oraz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zakresie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merytorycznym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którego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dotyczy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i="1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i="1" dirty="0" smtClean="0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200" dirty="0" smtClean="0">
              <a:latin typeface="Calibri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DF007-1D50-4618-BCE8-630FC8FC75B3}" type="slidenum">
              <a:rPr smtClean="0"/>
              <a:pPr>
                <a:defRPr/>
              </a:pPr>
              <a:t>27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 bwMode="auto">
          <a:xfrm>
            <a:off x="5003800" y="620713"/>
            <a:ext cx="381635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mtClean="0">
              <a:latin typeface="Calibri" pitchFamily="34" charset="0"/>
            </a:endParaRPr>
          </a:p>
        </p:txBody>
      </p:sp>
      <p:sp>
        <p:nvSpPr>
          <p:cNvPr id="22531" name="Symbol zastępczy zawartości 2"/>
          <p:cNvSpPr txBox="1">
            <a:spLocks noGrp="1"/>
          </p:cNvSpPr>
          <p:nvPr>
            <p:ph idx="1"/>
          </p:nvPr>
        </p:nvSpPr>
        <p:spPr>
          <a:xfrm>
            <a:off x="611188" y="1196975"/>
            <a:ext cx="7886700" cy="497998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Wkład</a:t>
            </a:r>
            <a:r>
              <a:rPr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sng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własny</a:t>
            </a:r>
            <a:endParaRPr b="1" u="sng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(ma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zastosowanie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typów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i="1" dirty="0" err="1" smtClean="0">
                <a:latin typeface="Times New Roman" pitchFamily="18" charset="0"/>
                <a:cs typeface="Times New Roman" pitchFamily="18" charset="0"/>
              </a:rPr>
              <a:t>projektów</a:t>
            </a:r>
            <a:r>
              <a:rPr i="1" dirty="0" smtClean="0">
                <a:latin typeface="Times New Roman" pitchFamily="18" charset="0"/>
                <a:cs typeface="Times New Roman" pitchFamily="18" charset="0"/>
              </a:rPr>
              <a:t>  1, 2)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None/>
            </a:pPr>
            <a:endParaRPr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Wnioskodawca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Partner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wnosi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wkład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własny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2400" i="1" dirty="0" err="1" smtClean="0">
                <a:latin typeface="Times New Roman" pitchFamily="18" charset="0"/>
                <a:cs typeface="Times New Roman" pitchFamily="18" charset="0"/>
              </a:rPr>
              <a:t>wysokości</a:t>
            </a:r>
            <a:r>
              <a:rPr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charset="0"/>
              <a:buNone/>
            </a:pP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ośrodków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powiatowych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centrów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rodzinie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– 15 %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wartości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pozostałe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- minimum 5%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wartości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projektu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endParaRPr sz="1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sz="1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sz="1800" i="1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sz="1800" i="1"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sz="1800" b="1" dirty="0" smtClean="0">
                <a:latin typeface="Calibri" pitchFamily="34" charset="0"/>
              </a:rPr>
              <a:t> </a:t>
            </a:r>
            <a:endParaRPr sz="1800" dirty="0" smtClean="0">
              <a:latin typeface="Calibri" pitchFamily="34" charset="0"/>
            </a:endParaRPr>
          </a:p>
          <a:p>
            <a:endParaRPr dirty="0" smtClean="0">
              <a:latin typeface="Calibri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4869A8-BC8A-407B-83A6-4FE8F3F8CEF7}" type="slidenum">
              <a:rPr smtClean="0"/>
              <a:pPr>
                <a:defRPr/>
              </a:pPr>
              <a:t>28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Kontrakt socjalny:</a:t>
            </a:r>
            <a:r>
              <a:rPr lang="pl-PL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(ma zastosowanie do typów projektów  1, 2)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132856"/>
            <a:ext cx="7886700" cy="404410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Z wszystkimi uczestnikami projektu podpisywane są umowy, na wzór kontraktu socjalnego, o którym mowa w ustawie z dnia 1 marca 2004 r. o pomocy społecznej. W przypadku projektów realizowanych przez ośrodek pomocy społecznej, z wszystkimi uczestnikami projektu podpisywane są kontrakty socjalne.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260350"/>
            <a:ext cx="6895108" cy="172849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b="1" dirty="0" smtClean="0">
                <a:latin typeface="Times New Roman" pitchFamily="18" charset="0"/>
                <a:cs typeface="Times New Roman" pitchFamily="18" charset="0"/>
              </a:rPr>
              <a:t>W ramach Działania </a:t>
            </a:r>
            <a:r>
              <a:rPr b="1" i="1" dirty="0" smtClean="0">
                <a:latin typeface="Times New Roman" pitchFamily="18" charset="0"/>
                <a:cs typeface="Times New Roman" pitchFamily="18" charset="0"/>
              </a:rPr>
              <a:t>11.1 Aktywne włączenie 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RPO WL o dofinansowanie projektu mogą ubiegać się następujące podmioty: </a:t>
            </a:r>
            <a:r>
              <a:rPr dirty="0" smtClean="0"/>
              <a:t/>
            </a:r>
            <a:br>
              <a:rPr dirty="0" smtClean="0"/>
            </a:br>
            <a:endParaRPr dirty="0"/>
          </a:p>
        </p:txBody>
      </p:sp>
      <p:sp>
        <p:nvSpPr>
          <p:cNvPr id="6147" name="Symbol zastępczy zawartości 2"/>
          <p:cNvSpPr txBox="1">
            <a:spLocks noGrp="1"/>
          </p:cNvSpPr>
          <p:nvPr>
            <p:ph idx="1"/>
          </p:nvPr>
        </p:nvSpPr>
        <p:spPr>
          <a:xfrm>
            <a:off x="628650" y="2060848"/>
            <a:ext cx="7886700" cy="4247877"/>
          </a:xfrm>
        </p:spPr>
        <p:txBody>
          <a:bodyPr/>
          <a:lstStyle/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Instytucje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integracji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Instytucje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rynku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Instytucje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wspierania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rodziny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systemu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pieczy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zastępczej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Podmioty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reintegracyjne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Organizacje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pozarządowe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działające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obszarze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rynku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integracji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Jednostki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samorządu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terytorialnego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jednostki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organizacyjne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w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tym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jednostki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g) PFRON, 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h)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Ochotnicze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Hufce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Centra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aktywności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lokalnej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j)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Podmioty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ekonomii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Arial" charset="0"/>
              <a:buNone/>
            </a:pP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9287D-A4F3-4AC2-B4CE-570FE06CBE13}" type="slidenum">
              <a:rPr smtClean="0"/>
              <a:pPr>
                <a:defRPr/>
              </a:pPr>
              <a:t>3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Grupa docelowa:</a:t>
            </a:r>
            <a:r>
              <a:rPr lang="pl-PL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(ma zastosowanie do typów projektów  1, 2)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04864"/>
            <a:ext cx="7886700" cy="3972099"/>
          </a:xfrm>
        </p:spPr>
        <p:txBody>
          <a:bodyPr/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Projekty nie mogą być skoncentrowane na wsparciu dzieci (osoby poniżej 18. roku życia) tj. osoby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wieku poniżej 18 roku życia nie mogą stanowić więcej niż 50% grupy docelowej w projekcie,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wyłączeniem projektów dedykowanych osobom,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których mowa w rozdziale 4.7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pkt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9 lit. a-d Wytycznych w zakresie realizacji przedsięwzięć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obszarze włączenia społecznego i zwalczania ubóstwa z wykorzystaniem środków EFS i EFRR na lata 2014-2020.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 bwMode="auto">
          <a:xfrm>
            <a:off x="0" y="476250"/>
            <a:ext cx="9144000" cy="504031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altLang="pl-PL" sz="2800" b="1" dirty="0" smtClean="0">
                <a:latin typeface="Arial Black" pitchFamily="34" charset="0"/>
                <a:cs typeface="Times New Roman" pitchFamily="18" charset="0"/>
              </a:rPr>
              <a:t/>
            </a:r>
            <a:br>
              <a:rPr altLang="pl-PL" sz="28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DZIĘKUJĘ ZA UWAGĘ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Wojewódzki Urząd Pracy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 w Lublinie</a:t>
            </a:r>
            <a:br>
              <a:rPr altLang="pl-PL" sz="1600" b="1" dirty="0" smtClean="0">
                <a:latin typeface="Arial Black" pitchFamily="34" charset="0"/>
                <a:cs typeface="Times New Roman" pitchFamily="18" charset="0"/>
              </a:rPr>
            </a:br>
            <a:r>
              <a:rPr altLang="pl-PL" sz="1600" b="1" dirty="0" smtClean="0">
                <a:latin typeface="Arial Black" pitchFamily="34" charset="0"/>
                <a:cs typeface="Times New Roman" pitchFamily="18" charset="0"/>
              </a:rPr>
              <a:t>ul. Obywatelska 4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www.rpo.lubelskie.pl/wup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www.funduszeeuropejskie.gov.pl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e-mail. </a:t>
            </a:r>
            <a:r>
              <a:rPr altLang="pl-PL" sz="16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punkt.konsultacyjny@wup.lublin.pl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1600" b="1" dirty="0" smtClean="0">
                <a:latin typeface="Times New Roman" pitchFamily="18" charset="0"/>
                <a:cs typeface="Times New Roman" pitchFamily="18" charset="0"/>
              </a:rPr>
              <a:t>tel. 81 46 35 363 </a:t>
            </a:r>
            <a:r>
              <a:rPr altLang="pl-PL" sz="4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4400" b="1" dirty="0" smtClean="0">
                <a:latin typeface="Times New Roman" pitchFamily="18" charset="0"/>
                <a:cs typeface="Times New Roman" pitchFamily="18" charset="0"/>
              </a:rPr>
            </a:br>
            <a:endParaRPr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Symbol zastępczy zawartości 2"/>
          <p:cNvSpPr txBox="1">
            <a:spLocks noGrp="1"/>
          </p:cNvSpPr>
          <p:nvPr>
            <p:ph idx="1"/>
          </p:nvPr>
        </p:nvSpPr>
        <p:spPr>
          <a:xfrm>
            <a:off x="0" y="0"/>
            <a:ext cx="46038" cy="46038"/>
          </a:xfrm>
        </p:spPr>
        <p:txBody>
          <a:bodyPr/>
          <a:lstStyle/>
          <a:p>
            <a:pPr algn="r">
              <a:buFont typeface="Arial" charset="0"/>
              <a:buNone/>
            </a:pPr>
            <a:endParaRPr sz="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34DB46-4DB2-46C8-97BF-E3A1127A631C}" type="slidenum">
              <a:rPr smtClean="0"/>
              <a:pPr>
                <a:defRPr/>
              </a:pPr>
              <a:t>31</a:t>
            </a:fld>
            <a:endParaRPr/>
          </a:p>
        </p:txBody>
      </p:sp>
      <p:pic>
        <p:nvPicPr>
          <p:cNvPr id="23557" name="Obraz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225" y="4149725"/>
            <a:ext cx="83375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6762" y="548680"/>
            <a:ext cx="6607646" cy="648072"/>
          </a:xfrm>
        </p:spPr>
        <p:txBody>
          <a:bodyPr/>
          <a:lstStyle/>
          <a:p>
            <a:pPr algn="ctr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WYMOGI FORMALNE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DBF46-6927-481C-AE67-064AC3E0D3ED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827584" y="1484784"/>
            <a:ext cx="7416824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 smtClean="0">
                <a:solidFill>
                  <a:srgbClr val="000000"/>
                </a:solidFill>
                <a:latin typeface="Calibri"/>
              </a:rPr>
              <a:t>Pamiętajmy:</a:t>
            </a:r>
          </a:p>
          <a:p>
            <a:endParaRPr lang="pl-PL" sz="1500" dirty="0" smtClean="0">
              <a:solidFill>
                <a:srgbClr val="000000"/>
              </a:solidFill>
              <a:latin typeface="Calibri"/>
            </a:endParaRPr>
          </a:p>
          <a:p>
            <a:pPr marL="285750" indent="-285750" algn="just">
              <a:buFontTx/>
              <a:buChar char="-"/>
            </a:pPr>
            <a:r>
              <a:rPr lang="pl-PL" b="1" dirty="0" smtClean="0"/>
              <a:t>wnioski</a:t>
            </a:r>
            <a:r>
              <a:rPr lang="pl-PL" dirty="0" smtClean="0"/>
              <a:t> </a:t>
            </a:r>
            <a:r>
              <a:rPr lang="pl-PL" dirty="0"/>
              <a:t>w wersji papierowej </a:t>
            </a:r>
            <a:r>
              <a:rPr lang="pl-PL" dirty="0" smtClean="0"/>
              <a:t>muszą być </a:t>
            </a:r>
            <a:r>
              <a:rPr lang="pl-PL" dirty="0"/>
              <a:t>opatrzone </a:t>
            </a:r>
            <a:r>
              <a:rPr lang="pl-PL" b="1" dirty="0"/>
              <a:t>pieczęcią wnioskodawcy </a:t>
            </a:r>
            <a:r>
              <a:rPr lang="pl-PL" dirty="0"/>
              <a:t>w części VIII wniosku </a:t>
            </a:r>
            <a:r>
              <a:rPr lang="pl-PL" i="1" dirty="0"/>
              <a:t>Oświadczenia</a:t>
            </a:r>
            <a:r>
              <a:rPr lang="pl-PL" dirty="0"/>
              <a:t>, w polu </a:t>
            </a:r>
            <a:r>
              <a:rPr lang="pl-PL" i="1" dirty="0"/>
              <a:t>Pieczęć i podpis osoby/</a:t>
            </a:r>
            <a:r>
              <a:rPr lang="pl-PL" i="1" dirty="0" err="1"/>
              <a:t>ób</a:t>
            </a:r>
            <a:r>
              <a:rPr lang="pl-PL" i="1" dirty="0"/>
              <a:t> uprawnionej/</a:t>
            </a:r>
            <a:r>
              <a:rPr lang="pl-PL" i="1" dirty="0" err="1"/>
              <a:t>nych</a:t>
            </a:r>
            <a:r>
              <a:rPr lang="pl-PL" i="1" dirty="0"/>
              <a:t> do podejmowania decyzji wiążących w stosunku do </a:t>
            </a:r>
            <a:r>
              <a:rPr lang="pl-PL" i="1" dirty="0" smtClean="0"/>
              <a:t>wnioskodawcy</a:t>
            </a:r>
            <a:r>
              <a:rPr lang="pl-PL" dirty="0" smtClean="0"/>
              <a:t> (pieczęć zgodna z KRS )</a:t>
            </a: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- </a:t>
            </a:r>
            <a:r>
              <a:rPr lang="pl-PL" b="1" dirty="0" smtClean="0"/>
              <a:t>nazwa wnioskodawcy </a:t>
            </a:r>
            <a:r>
              <a:rPr lang="pl-PL" dirty="0" smtClean="0"/>
              <a:t>musi być zgodna </a:t>
            </a:r>
            <a:r>
              <a:rPr lang="pl-PL" b="1" dirty="0" smtClean="0"/>
              <a:t>z KRS </a:t>
            </a:r>
            <a:r>
              <a:rPr lang="pl-PL" dirty="0" smtClean="0"/>
              <a:t>– Krajowym Rejestrem  </a:t>
            </a:r>
            <a:br>
              <a:rPr lang="pl-PL" dirty="0" smtClean="0"/>
            </a:br>
            <a:r>
              <a:rPr lang="pl-PL" dirty="0" smtClean="0"/>
              <a:t>    Sądowniczym  lub innym dokumentem poświadczającym umocowanie osób </a:t>
            </a:r>
            <a:br>
              <a:rPr lang="pl-PL" dirty="0" smtClean="0"/>
            </a:br>
            <a:r>
              <a:rPr lang="pl-PL" dirty="0" smtClean="0"/>
              <a:t>    reprezentujących wnioskodawcę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00904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73238"/>
            <a:ext cx="9144000" cy="1943100"/>
          </a:xfrm>
        </p:spPr>
        <p:txBody>
          <a:bodyPr/>
          <a:lstStyle/>
          <a:p>
            <a:pPr algn="ctr">
              <a:defRPr/>
            </a:pPr>
            <a: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sz="3600" dirty="0">
              <a:latin typeface="Arial Black" pitchFamily="34" charset="0"/>
            </a:endParaRPr>
          </a:p>
        </p:txBody>
      </p:sp>
      <p:sp>
        <p:nvSpPr>
          <p:cNvPr id="9219" name="Symbol zastępczy zawartości 2"/>
          <p:cNvSpPr txBox="1">
            <a:spLocks noGrp="1"/>
          </p:cNvSpPr>
          <p:nvPr>
            <p:ph idx="1"/>
          </p:nvPr>
        </p:nvSpPr>
        <p:spPr>
          <a:xfrm>
            <a:off x="611188" y="1268413"/>
            <a:ext cx="7886700" cy="44402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Usługi </a:t>
            </a:r>
            <a:r>
              <a:rPr altLang="pl-PL" sz="2000" b="1" dirty="0">
                <a:latin typeface="Times New Roman" pitchFamily="18" charset="0"/>
                <a:cs typeface="Times New Roman" pitchFamily="18" charset="0"/>
              </a:rPr>
              <a:t>aktywnej integracji o charakterze zawodowym </a:t>
            </a:r>
            <a:br>
              <a:rPr altLang="pl-PL" sz="2000" b="1" dirty="0">
                <a:latin typeface="Times New Roman" pitchFamily="18" charset="0"/>
                <a:cs typeface="Times New Roman" pitchFamily="18" charset="0"/>
              </a:rPr>
            </a:b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są </a:t>
            </a:r>
            <a:r>
              <a:rPr altLang="pl-PL" sz="2000" b="1" dirty="0">
                <a:latin typeface="Times New Roman" pitchFamily="18" charset="0"/>
                <a:cs typeface="Times New Roman" pitchFamily="18" charset="0"/>
              </a:rPr>
              <a:t>realizowane </a:t>
            </a:r>
            <a:r>
              <a:rPr altLang="pl-PL" sz="2000" b="1" dirty="0" smtClean="0">
                <a:latin typeface="Times New Roman" pitchFamily="18" charset="0"/>
                <a:cs typeface="Times New Roman" pitchFamily="18" charset="0"/>
              </a:rPr>
              <a:t>przez (m.in.):</a:t>
            </a:r>
            <a:endParaRPr altLang="pl-PL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partnerów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OPS lub PCPR w ramach projektów partnerskich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podmioty wybrane w ramach zlecenia zadania publicznego na zasadach określonych w ustawie z dnia 24 kwietnia 2003 r. o działalności pożytku publicznego i o wolontariacie lub zgodnie z art. 15a ustawy z dnia 27 kwietnia 2006 r. o spółdzielniach socjalnych;</a:t>
            </a:r>
          </a:p>
          <a:p>
            <a:pPr>
              <a:buFontTx/>
              <a:buChar char="-"/>
              <a:defRPr/>
            </a:pP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podmioty danej jednostki samorządu terytorialnego wyspecjalizowane w zakresie reintegracji zawodowej, o ile zostaną wskazane we wniosku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altLang="pl-PL" sz="2000" dirty="0">
                <a:latin typeface="Times New Roman" pitchFamily="18" charset="0"/>
                <a:cs typeface="Times New Roman" pitchFamily="18" charset="0"/>
              </a:rPr>
              <a:t>dofinansowanie projektu jako realizatorzy projektu,</a:t>
            </a:r>
          </a:p>
          <a:p>
            <a:pPr>
              <a:buFontTx/>
              <a:buChar char="-"/>
              <a:defRPr/>
            </a:pPr>
            <a:endParaRPr alt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8A9510-979F-4A25-9FBE-59E377D5A0C6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15365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894513" cy="189949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Grupę docelową w ramach Działania 11.1 stanowią osoby wykluczone (w tym dotknięte ubóstwem) lub osoby zagrożone ubóstwem lub wykluczeniem społecznym  z terenu woj. lubelskiego, w tym </a:t>
            </a:r>
            <a:br>
              <a:rPr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w szczególności: </a:t>
            </a:r>
            <a:br>
              <a:rPr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a) osoby pozostające bez zatrudnienia, </a:t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b) osoby bezrobotne – wyłącznie osoby należące do trzeciej grupy osób sprofilowanych jako osoby oddalone od rynku pracy w rozumieniu art. 33 ustawy z dnia 20 kwietnia 2004 r. o promocji zatrudnienia i instytucjach rynku pracy, </a:t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c) osoby o niskich kwalifikacjach, </a:t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d) osoby z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niepełnosprawnościami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(w tym z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zaburzeniam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psychicznymi), </a:t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dirty="0" smtClean="0">
                <a:latin typeface="Times New Roman" pitchFamily="18" charset="0"/>
                <a:cs typeface="Times New Roman" pitchFamily="18" charset="0"/>
              </a:rPr>
            </a:b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Symbol zastępczy zawartości 2"/>
          <p:cNvSpPr txBox="1">
            <a:spLocks noGrp="1"/>
          </p:cNvSpPr>
          <p:nvPr>
            <p:ph idx="1"/>
          </p:nvPr>
        </p:nvSpPr>
        <p:spPr>
          <a:xfrm>
            <a:off x="628650" y="5805488"/>
            <a:ext cx="7886700" cy="371475"/>
          </a:xfrm>
        </p:spPr>
        <p:txBody>
          <a:bodyPr/>
          <a:lstStyle/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sz="12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dirty="0" smtClean="0">
              <a:latin typeface="Calibri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D9483-EC90-490E-859F-CA2621AB5527}" type="slidenum">
              <a:rPr smtClean="0"/>
              <a:pPr>
                <a:defRPr/>
              </a:pPr>
              <a:t>6</a:t>
            </a:fld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1547813" y="333375"/>
            <a:ext cx="7165975" cy="1511300"/>
          </a:xfrm>
        </p:spPr>
        <p:txBody>
          <a:bodyPr/>
          <a:lstStyle/>
          <a:p>
            <a:pPr>
              <a:defRPr/>
            </a:pP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8195" name="Symbol zastępczy zawartości 2"/>
          <p:cNvSpPr txBox="1">
            <a:spLocks noGrp="1"/>
          </p:cNvSpPr>
          <p:nvPr>
            <p:ph idx="1"/>
          </p:nvPr>
        </p:nvSpPr>
        <p:spPr>
          <a:xfrm>
            <a:off x="628650" y="1773238"/>
            <a:ext cx="7886700" cy="4403725"/>
          </a:xfrm>
        </p:spPr>
        <p:txBody>
          <a:bodyPr/>
          <a:lstStyle/>
          <a:p>
            <a:pPr>
              <a:buFont typeface="Arial" charset="0"/>
              <a:buNone/>
            </a:pPr>
            <a:endParaRPr dirty="0" smtClean="0"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dirty="0" smtClean="0">
              <a:latin typeface="Calibri" pitchFamily="34" charset="0"/>
            </a:endParaRPr>
          </a:p>
          <a:p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e)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dzieci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młodzież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wykluczona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zagrożona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f)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osoby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bezdomne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g)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otoczenie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wykluczonych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i="1" dirty="0" err="1" smtClean="0">
                <a:latin typeface="Times New Roman" pitchFamily="18" charset="0"/>
                <a:cs typeface="Times New Roman" pitchFamily="18" charset="0"/>
              </a:rPr>
              <a:t>społecznie</a:t>
            </a:r>
            <a:r>
              <a:rPr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(w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tym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rodziny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wykluczonych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zagrożonych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ubóstwem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których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udział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projekcie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jest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niezbędny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dla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skutecznego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wsparcia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zagrożonych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ubóstwem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Arial" charset="0"/>
              <a:buNone/>
            </a:pPr>
            <a:r>
              <a:rPr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mieszczą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się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katalogu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wskazanym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Wytycznych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zakresie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realizacji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przedsięwzięć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obszarze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włączenia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społecznego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zwalczania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ubóstwa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wykorzystaniem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środków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Europejskiego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Funduszu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Społecznego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Europejskiego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Funduszu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Rozwoju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Regionalnego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i="1" dirty="0" err="1" smtClean="0">
                <a:latin typeface="Times New Roman" pitchFamily="18" charset="0"/>
                <a:cs typeface="Times New Roman" pitchFamily="18" charset="0"/>
              </a:rPr>
              <a:t>lata</a:t>
            </a:r>
            <a:r>
              <a:rPr sz="1800" i="1" dirty="0" smtClean="0">
                <a:latin typeface="Times New Roman" pitchFamily="18" charset="0"/>
                <a:cs typeface="Times New Roman" pitchFamily="18" charset="0"/>
              </a:rPr>
              <a:t> 2014-2020</a:t>
            </a:r>
            <a:r>
              <a:rPr sz="2000" i="1" dirty="0" smtClean="0">
                <a:latin typeface="Calibri" pitchFamily="34" charset="0"/>
              </a:rPr>
              <a:t>. 	</a:t>
            </a:r>
          </a:p>
          <a:p>
            <a:pPr>
              <a:buFont typeface="Arial" charset="0"/>
              <a:buNone/>
            </a:pPr>
            <a:endParaRPr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dirty="0" smtClean="0">
              <a:latin typeface="Calibri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547F9B-118E-411E-93A0-F62FF8CA3232}" type="slidenum">
              <a:rPr smtClean="0"/>
              <a:pPr>
                <a:defRPr/>
              </a:pPr>
              <a:t>7</a:t>
            </a:fld>
            <a:endParaRPr/>
          </a:p>
        </p:txBody>
      </p:sp>
      <p:sp>
        <p:nvSpPr>
          <p:cNvPr id="5" name="Prostokąt 4"/>
          <p:cNvSpPr/>
          <p:nvPr/>
        </p:nvSpPr>
        <p:spPr>
          <a:xfrm>
            <a:off x="2286000" y="404813"/>
            <a:ext cx="6389688" cy="22161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Grupę docelową w ramach Działania 11.1 stanowią osoby wykluczone (w tym dotknięte ubóstwem) lub osoby zagrożone ubóstwem lub wykluczeniem społecznym  z terenu woj. lubelskiego, w tym w szczególności </a:t>
            </a:r>
            <a:r>
              <a:rPr lang="pl-PL" sz="2400" b="1" dirty="0" err="1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200" b="1" dirty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2638" y="404813"/>
            <a:ext cx="6623050" cy="1943100"/>
          </a:xfrm>
        </p:spPr>
        <p:txBody>
          <a:bodyPr/>
          <a:lstStyle/>
          <a:p>
            <a:pPr algn="ctr">
              <a:defRPr/>
            </a:pPr>
            <a:r>
              <a:rPr sz="4000" b="1" dirty="0" smtClean="0">
                <a:ln w="1143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sz="4000" b="1" dirty="0" smtClean="0">
                <a:ln w="11430"/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endParaRPr sz="36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267" name="Symbol zastępczy zawartości 2"/>
          <p:cNvSpPr txBox="1">
            <a:spLocks noGrp="1"/>
          </p:cNvSpPr>
          <p:nvPr>
            <p:ph idx="1"/>
          </p:nvPr>
        </p:nvSpPr>
        <p:spPr>
          <a:xfrm>
            <a:off x="611188" y="1412875"/>
            <a:ext cx="7886700" cy="424815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endParaRPr altLang="pl-PL" sz="2000" dirty="0" smtClean="0">
              <a:latin typeface="Calibri" pitchFamily="34" charset="0"/>
            </a:endParaRPr>
          </a:p>
          <a:p>
            <a:pPr marL="0" indent="0" algn="just">
              <a:buFont typeface="Arial" charset="0"/>
              <a:buNone/>
            </a:pP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Wsparcie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może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być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udzielane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u="sng" dirty="0" err="1" smtClean="0">
                <a:latin typeface="Times New Roman" pitchFamily="18" charset="0"/>
                <a:cs typeface="Times New Roman" pitchFamily="18" charset="0"/>
              </a:rPr>
              <a:t>osobom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u="sng" dirty="0" err="1" smtClean="0">
                <a:latin typeface="Times New Roman" pitchFamily="18" charset="0"/>
                <a:cs typeface="Times New Roman" pitchFamily="18" charset="0"/>
              </a:rPr>
              <a:t>bezrobotnym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dla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których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ustalono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altLang="pl-PL" sz="2000" u="sng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altLang="pl-PL" sz="2000" u="sng" dirty="0" err="1" smtClean="0">
                <a:latin typeface="Times New Roman" pitchFamily="18" charset="0"/>
                <a:cs typeface="Times New Roman" pitchFamily="18" charset="0"/>
              </a:rPr>
              <a:t>profil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u="sng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altLang="pl-PL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oparciu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ustawę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z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kwietnia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2004 r.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promocji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zatrudnienia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instytucjach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rynku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pracy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spełniającym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minimum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jedną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przesłankę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pozwalającą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zaklasyfikować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je do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grupy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zagrożonych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ubóstwem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wykluczeniem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(w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przypadku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osób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korzystających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świadczeń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bezrobocie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nie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może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być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jedynym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powodem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udzielania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społecznej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Osobom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bezrobotnym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dla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których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ustalono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lub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profil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pomocy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mogą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być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świadczone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jedynie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usługi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aktywnej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integracji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charakterze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społecznym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edukacyjnym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altLang="pl-PL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altLang="pl-PL" sz="2000" dirty="0" err="1" smtClean="0">
                <a:latin typeface="Times New Roman" pitchFamily="18" charset="0"/>
                <a:cs typeface="Times New Roman" pitchFamily="18" charset="0"/>
              </a:rPr>
              <a:t>zdrowotnym</a:t>
            </a:r>
            <a:r>
              <a:rPr alt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68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1BC812-A3B1-4534-94A6-F26DA7C731A5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11269" name="Prostokąt 6"/>
          <p:cNvSpPr>
            <a:spLocks noChangeArrowheads="1"/>
          </p:cNvSpPr>
          <p:nvPr/>
        </p:nvSpPr>
        <p:spPr bwMode="auto">
          <a:xfrm>
            <a:off x="250825" y="6021388"/>
            <a:ext cx="511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pl-PL" altLang="pl-PL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altLang="pl-PL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74AB6-3728-4E7A-928E-38539D589190}" type="slidenum">
              <a:rPr lang="pl-PL" altLang="pl-PL" smtClean="0"/>
              <a:pPr/>
              <a:t>9</a:t>
            </a:fld>
            <a:endParaRPr lang="pl-PL" alt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886700" cy="21602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alt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Najważniejsze kwestie problemowe na etapie tworzenia wniosku</a:t>
            </a:r>
            <a:endParaRPr lang="pl-PL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10257</TotalTime>
  <Words>608</Words>
  <Application>Microsoft Office PowerPoint</Application>
  <PresentationFormat>Pokaz na ekranie (4:3)</PresentationFormat>
  <Paragraphs>244</Paragraphs>
  <Slides>31</Slides>
  <Notes>31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Programy Regionalne</vt:lpstr>
      <vt:lpstr>  Wojewódzki Urząd Pracy w Lublinie  Instytucja Pośrednicząca w ramach RPO WL 2014-2020  Spotkanie dla Wnioskodawców W ramach Osi Priorytetowej  11 Włączenie społeczne  Regionalnego Programu Operacyjnego Województwa Lubelskiego na lata 2014-2020,   Działanie 11.1: „Aktywne włączenie’’  Konkurs zamknięty nr  RPLU.11.01.00-IP.02-06-004/17    Lublin, dn. 19.10.2017 </vt:lpstr>
      <vt:lpstr>Forma składania wniosków   </vt:lpstr>
      <vt:lpstr>W ramach Działania 11.1 Aktywne włączenie RPO WL o dofinansowanie projektu mogą ubiegać się następujące podmioty:  </vt:lpstr>
      <vt:lpstr>WYMOGI FORMALNE</vt:lpstr>
      <vt:lpstr> </vt:lpstr>
      <vt:lpstr> Grupę docelową w ramach Działania 11.1 stanowią osoby wykluczone (w tym dotknięte ubóstwem) lub osoby zagrożone ubóstwem lub wykluczeniem społecznym  z terenu woj. lubelskiego, w tym  w szczególności:     a) osoby pozostające bez zatrudnienia,   b) osoby bezrobotne – wyłącznie osoby należące do trzeciej grupy osób sprofilowanych jako osoby oddalone od rynku pracy w rozumieniu art. 33 ustawy z dnia 20 kwietnia 2004 r. o promocji zatrudnienia i instytucjach rynku pracy,   c) osoby o niskich kwalifikacjach,   d) osoby z niepełnosprawnościami (w tym z zaburzeniam psychicznymi),        </vt:lpstr>
      <vt:lpstr> </vt:lpstr>
      <vt:lpstr> </vt:lpstr>
      <vt:lpstr>Najważniejsze kwestie problemowe na etapie tworzenia wniosku</vt:lpstr>
      <vt:lpstr>KRYTERIA FORMALNE DOSTĘPU </vt:lpstr>
      <vt:lpstr> Grupa docelowa</vt:lpstr>
      <vt:lpstr>Efektywność społeczna  i efektywność zatrudnieniowa     </vt:lpstr>
      <vt:lpstr> Efektywność społeczna i efektywność zatrudnieniowa są mierzone rozłącznie w odniesieniu do osób zagrożonych ubóstwem lub wykluczeniem społecznym oraz w odniesieniu do osób o znacznym stopniu niepełnosprawności, osób z niepełnosprawnością intelektualną i osób z niepełnosprawnościami sprzężonymi.   Kryteria efektywności społecznej  i efektywności zatrudnieniowej są weryfikowane  w terminie do 3 miesięcy od zakończenia udziału  w projekcie.</vt:lpstr>
      <vt:lpstr>Doświadczenie Beneficjenta</vt:lpstr>
      <vt:lpstr>Jak kwalifikować szkolenia?  Kiedy zawodowe, a kiedy edukacyjne?</vt:lpstr>
      <vt:lpstr>Kwalifikacja zawodowa</vt:lpstr>
      <vt:lpstr>Najważniejsze:  Szkolenia realizowane w ramach projektu muszą zakończyć się egzaminem i uzyskaniem dokumentu potwierdzającego nabycie, uzupełnienie lub podwyższenie poziomu kwalifikacji lub kompetencji przez uczestników projektu. </vt:lpstr>
      <vt:lpstr>Slajd 18</vt:lpstr>
      <vt:lpstr>Slajd 19</vt:lpstr>
      <vt:lpstr>Należy pamiętać!  Zastosowanie kontraktu socjalnego lub umowy równoważnej ma na celu przezwyciężenie trudnej sytuacji życiowej uczestników projektu. </vt:lpstr>
      <vt:lpstr> KRYTERIA FORMALNE SPECYFICZNE  </vt:lpstr>
      <vt:lpstr>Slajd 22</vt:lpstr>
      <vt:lpstr>Efektywność społeczna i efektywność zatrudnieniowa: </vt:lpstr>
      <vt:lpstr>Slajd 24</vt:lpstr>
      <vt:lpstr>Slajd 25</vt:lpstr>
      <vt:lpstr>Slajd 26</vt:lpstr>
      <vt:lpstr>Slajd 27</vt:lpstr>
      <vt:lpstr>Slajd 28</vt:lpstr>
      <vt:lpstr>Kontrakt socjalny:  (ma zastosowanie do typów projektów  1, 2):  </vt:lpstr>
      <vt:lpstr>Grupa docelowa:  (ma zastosowanie do typów projektów  1, 2):  </vt:lpstr>
      <vt:lpstr> DZIĘKUJĘ ZA UWAGĘ   Wojewódzki Urząd Pracy  w Lublinie ul. Obywatelska 4  www.rpo.lubelskie.pl/wup  www.funduszeeuropejskie.gov.pl   e-mail. punkt.konsultacyjny@wup.lublin.pl  tel. 81 46 35 363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Magdalena Lis</dc:creator>
  <cp:lastModifiedBy>Monika Polakowska</cp:lastModifiedBy>
  <cp:revision>815</cp:revision>
  <cp:lastPrinted>2017-10-12T06:30:53Z</cp:lastPrinted>
  <dcterms:created xsi:type="dcterms:W3CDTF">2015-01-21T09:01:28Z</dcterms:created>
  <dcterms:modified xsi:type="dcterms:W3CDTF">2017-10-20T10:17:14Z</dcterms:modified>
</cp:coreProperties>
</file>