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2"/>
  </p:notesMasterIdLst>
  <p:handoutMasterIdLst>
    <p:handoutMasterId r:id="rId113"/>
  </p:handoutMasterIdLst>
  <p:sldIdLst>
    <p:sldId id="309" r:id="rId2"/>
    <p:sldId id="352" r:id="rId3"/>
    <p:sldId id="403" r:id="rId4"/>
    <p:sldId id="370" r:id="rId5"/>
    <p:sldId id="435" r:id="rId6"/>
    <p:sldId id="392" r:id="rId7"/>
    <p:sldId id="373" r:id="rId8"/>
    <p:sldId id="404" r:id="rId9"/>
    <p:sldId id="456" r:id="rId10"/>
    <p:sldId id="458" r:id="rId11"/>
    <p:sldId id="455" r:id="rId12"/>
    <p:sldId id="472" r:id="rId13"/>
    <p:sldId id="457" r:id="rId14"/>
    <p:sldId id="454" r:id="rId15"/>
    <p:sldId id="375" r:id="rId16"/>
    <p:sldId id="459" r:id="rId17"/>
    <p:sldId id="407" r:id="rId18"/>
    <p:sldId id="408" r:id="rId19"/>
    <p:sldId id="409" r:id="rId20"/>
    <p:sldId id="461" r:id="rId21"/>
    <p:sldId id="462" r:id="rId22"/>
    <p:sldId id="463" r:id="rId23"/>
    <p:sldId id="410" r:id="rId24"/>
    <p:sldId id="467" r:id="rId25"/>
    <p:sldId id="464" r:id="rId26"/>
    <p:sldId id="465" r:id="rId27"/>
    <p:sldId id="466" r:id="rId28"/>
    <p:sldId id="412" r:id="rId29"/>
    <p:sldId id="413" r:id="rId30"/>
    <p:sldId id="414" r:id="rId31"/>
    <p:sldId id="415" r:id="rId32"/>
    <p:sldId id="469" r:id="rId33"/>
    <p:sldId id="470" r:id="rId34"/>
    <p:sldId id="471" r:id="rId35"/>
    <p:sldId id="416" r:id="rId36"/>
    <p:sldId id="473" r:id="rId37"/>
    <p:sldId id="474" r:id="rId38"/>
    <p:sldId id="475" r:id="rId39"/>
    <p:sldId id="483" r:id="rId40"/>
    <p:sldId id="482" r:id="rId41"/>
    <p:sldId id="486" r:id="rId42"/>
    <p:sldId id="481" r:id="rId43"/>
    <p:sldId id="484" r:id="rId44"/>
    <p:sldId id="487" r:id="rId45"/>
    <p:sldId id="492" r:id="rId46"/>
    <p:sldId id="490" r:id="rId47"/>
    <p:sldId id="493" r:id="rId48"/>
    <p:sldId id="494" r:id="rId49"/>
    <p:sldId id="496" r:id="rId50"/>
    <p:sldId id="485" r:id="rId51"/>
    <p:sldId id="495" r:id="rId52"/>
    <p:sldId id="417" r:id="rId53"/>
    <p:sldId id="418" r:id="rId54"/>
    <p:sldId id="419" r:id="rId55"/>
    <p:sldId id="497" r:id="rId56"/>
    <p:sldId id="498" r:id="rId57"/>
    <p:sldId id="499" r:id="rId58"/>
    <p:sldId id="510" r:id="rId59"/>
    <p:sldId id="511" r:id="rId60"/>
    <p:sldId id="512" r:id="rId61"/>
    <p:sldId id="514" r:id="rId62"/>
    <p:sldId id="500" r:id="rId63"/>
    <p:sldId id="502" r:id="rId64"/>
    <p:sldId id="503" r:id="rId65"/>
    <p:sldId id="504" r:id="rId66"/>
    <p:sldId id="506" r:id="rId67"/>
    <p:sldId id="507" r:id="rId68"/>
    <p:sldId id="423" r:id="rId69"/>
    <p:sldId id="425" r:id="rId70"/>
    <p:sldId id="516" r:id="rId71"/>
    <p:sldId id="517" r:id="rId72"/>
    <p:sldId id="518" r:id="rId73"/>
    <p:sldId id="529" r:id="rId74"/>
    <p:sldId id="530" r:id="rId75"/>
    <p:sldId id="531" r:id="rId76"/>
    <p:sldId id="532" r:id="rId77"/>
    <p:sldId id="533" r:id="rId78"/>
    <p:sldId id="534" r:id="rId79"/>
    <p:sldId id="535" r:id="rId80"/>
    <p:sldId id="536" r:id="rId81"/>
    <p:sldId id="537" r:id="rId82"/>
    <p:sldId id="538" r:id="rId83"/>
    <p:sldId id="539" r:id="rId84"/>
    <p:sldId id="540" r:id="rId85"/>
    <p:sldId id="541" r:id="rId86"/>
    <p:sldId id="542" r:id="rId87"/>
    <p:sldId id="543" r:id="rId88"/>
    <p:sldId id="444" r:id="rId89"/>
    <p:sldId id="552" r:id="rId90"/>
    <p:sldId id="437" r:id="rId91"/>
    <p:sldId id="428" r:id="rId92"/>
    <p:sldId id="429" r:id="rId93"/>
    <p:sldId id="430" r:id="rId94"/>
    <p:sldId id="431" r:id="rId95"/>
    <p:sldId id="432" r:id="rId96"/>
    <p:sldId id="433" r:id="rId97"/>
    <p:sldId id="548" r:id="rId98"/>
    <p:sldId id="549" r:id="rId99"/>
    <p:sldId id="550" r:id="rId100"/>
    <p:sldId id="551" r:id="rId101"/>
    <p:sldId id="553" r:id="rId102"/>
    <p:sldId id="554" r:id="rId103"/>
    <p:sldId id="445" r:id="rId104"/>
    <p:sldId id="446" r:id="rId105"/>
    <p:sldId id="447" r:id="rId106"/>
    <p:sldId id="448" r:id="rId107"/>
    <p:sldId id="449" r:id="rId108"/>
    <p:sldId id="442" r:id="rId109"/>
    <p:sldId id="443" r:id="rId110"/>
    <p:sldId id="323" r:id="rId111"/>
  </p:sldIdLst>
  <p:sldSz cx="9144000" cy="6858000" type="screen4x3"/>
  <p:notesSz cx="6669088" cy="9928225"/>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66FF"/>
    <a:srgbClr val="6600FF"/>
    <a:srgbClr val="800080"/>
    <a:srgbClr val="F109D5"/>
    <a:srgbClr val="CCFFFF"/>
    <a:srgbClr val="00CC99"/>
    <a:srgbClr val="99FFCC"/>
    <a:srgbClr val="66FF99"/>
    <a:srgbClr val="00CC66"/>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550" autoAdjust="0"/>
  </p:normalViewPr>
  <p:slideViewPr>
    <p:cSldViewPr>
      <p:cViewPr varScale="1">
        <p:scale>
          <a:sx n="104" d="100"/>
          <a:sy n="104" d="100"/>
        </p:scale>
        <p:origin x="-168" y="-84"/>
      </p:cViewPr>
      <p:guideLst>
        <p:guide orient="horz" pos="2160"/>
        <p:guide pos="2880"/>
      </p:guideLst>
    </p:cSldViewPr>
  </p:slideViewPr>
  <p:outlineViewPr>
    <p:cViewPr>
      <p:scale>
        <a:sx n="33" d="100"/>
        <a:sy n="33" d="100"/>
      </p:scale>
      <p:origin x="0" y="33438"/>
    </p:cViewPr>
  </p:outlineViewPr>
  <p:notesTextViewPr>
    <p:cViewPr>
      <p:scale>
        <a:sx n="1" d="1"/>
        <a:sy n="1" d="1"/>
      </p:scale>
      <p:origin x="0" y="0"/>
    </p:cViewPr>
  </p:notesTextViewPr>
  <p:notesViewPr>
    <p:cSldViewPr>
      <p:cViewPr varScale="1">
        <p:scale>
          <a:sx n="76" d="100"/>
          <a:sy n="76" d="100"/>
        </p:scale>
        <p:origin x="-2196" y="-114"/>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bwMode="auto">
          <a:xfrm>
            <a:off x="1" y="1"/>
            <a:ext cx="2890665" cy="496967"/>
          </a:xfrm>
          <a:prstGeom prst="rect">
            <a:avLst/>
          </a:prstGeom>
          <a:noFill/>
          <a:ln>
            <a:noFill/>
          </a:ln>
          <a:extLst/>
        </p:spPr>
        <p:txBody>
          <a:bodyPr vert="horz" wrap="square" lIns="92687" tIns="46344" rIns="92687" bIns="46344" numCol="1" anchor="t" anchorCtr="0" compatLnSpc="1">
            <a:prstTxWarp prst="textNoShape">
              <a:avLst/>
            </a:prstTxWarp>
          </a:bodyPr>
          <a:lstStyle>
            <a:lvl1pPr defTabSz="920750">
              <a:defRPr sz="1200"/>
            </a:lvl1pPr>
          </a:lstStyle>
          <a:p>
            <a:pPr>
              <a:defRPr/>
            </a:pPr>
            <a:endParaRPr lang="pl-PL" altLang="pl-PL"/>
          </a:p>
        </p:txBody>
      </p:sp>
      <p:sp>
        <p:nvSpPr>
          <p:cNvPr id="3" name="Symbol zastępczy daty 2"/>
          <p:cNvSpPr>
            <a:spLocks noGrp="1"/>
          </p:cNvSpPr>
          <p:nvPr>
            <p:ph type="dt" sz="quarter" idx="1"/>
          </p:nvPr>
        </p:nvSpPr>
        <p:spPr bwMode="auto">
          <a:xfrm>
            <a:off x="3776868" y="1"/>
            <a:ext cx="2890665" cy="496967"/>
          </a:xfrm>
          <a:prstGeom prst="rect">
            <a:avLst/>
          </a:prstGeom>
          <a:noFill/>
          <a:ln>
            <a:noFill/>
          </a:ln>
          <a:extLst/>
        </p:spPr>
        <p:txBody>
          <a:bodyPr vert="horz" wrap="square" lIns="92687" tIns="46344" rIns="92687" bIns="46344" numCol="1" anchor="t" anchorCtr="0" compatLnSpc="1">
            <a:prstTxWarp prst="textNoShape">
              <a:avLst/>
            </a:prstTxWarp>
          </a:bodyPr>
          <a:lstStyle>
            <a:lvl1pPr algn="r" defTabSz="920750">
              <a:defRPr sz="1200"/>
            </a:lvl1pPr>
          </a:lstStyle>
          <a:p>
            <a:pPr>
              <a:defRPr/>
            </a:pPr>
            <a:fld id="{E88393D7-0FDC-4579-B43D-0D2714A1F54B}" type="datetimeFigureOut">
              <a:rPr lang="pl-PL" altLang="pl-PL"/>
              <a:pPr>
                <a:defRPr/>
              </a:pPr>
              <a:t>2017-10-05</a:t>
            </a:fld>
            <a:endParaRPr lang="pl-PL" altLang="pl-PL"/>
          </a:p>
        </p:txBody>
      </p:sp>
      <p:sp>
        <p:nvSpPr>
          <p:cNvPr id="4" name="Symbol zastępczy stopki 3"/>
          <p:cNvSpPr>
            <a:spLocks noGrp="1"/>
          </p:cNvSpPr>
          <p:nvPr>
            <p:ph type="ftr" sz="quarter" idx="2"/>
          </p:nvPr>
        </p:nvSpPr>
        <p:spPr bwMode="auto">
          <a:xfrm>
            <a:off x="1" y="9429675"/>
            <a:ext cx="2890665" cy="496966"/>
          </a:xfrm>
          <a:prstGeom prst="rect">
            <a:avLst/>
          </a:prstGeom>
          <a:noFill/>
          <a:ln>
            <a:noFill/>
          </a:ln>
          <a:extLst/>
        </p:spPr>
        <p:txBody>
          <a:bodyPr vert="horz" wrap="square" lIns="92687" tIns="46344" rIns="92687" bIns="46344" numCol="1" anchor="b" anchorCtr="0" compatLnSpc="1">
            <a:prstTxWarp prst="textNoShape">
              <a:avLst/>
            </a:prstTxWarp>
          </a:bodyPr>
          <a:lstStyle>
            <a:lvl1pPr defTabSz="920750">
              <a:defRPr sz="1200"/>
            </a:lvl1pPr>
          </a:lstStyle>
          <a:p>
            <a:pPr>
              <a:defRPr/>
            </a:pPr>
            <a:endParaRPr lang="pl-PL" altLang="pl-PL"/>
          </a:p>
        </p:txBody>
      </p:sp>
      <p:sp>
        <p:nvSpPr>
          <p:cNvPr id="5" name="Symbol zastępczy numeru slajdu 4"/>
          <p:cNvSpPr>
            <a:spLocks noGrp="1"/>
          </p:cNvSpPr>
          <p:nvPr>
            <p:ph type="sldNum" sz="quarter" idx="3"/>
          </p:nvPr>
        </p:nvSpPr>
        <p:spPr bwMode="auto">
          <a:xfrm>
            <a:off x="3776868" y="9429675"/>
            <a:ext cx="2890665" cy="496966"/>
          </a:xfrm>
          <a:prstGeom prst="rect">
            <a:avLst/>
          </a:prstGeom>
          <a:noFill/>
          <a:ln>
            <a:noFill/>
          </a:ln>
          <a:extLst/>
        </p:spPr>
        <p:txBody>
          <a:bodyPr vert="horz" wrap="square" lIns="92687" tIns="46344" rIns="92687" bIns="46344" numCol="1" anchor="b" anchorCtr="0" compatLnSpc="1">
            <a:prstTxWarp prst="textNoShape">
              <a:avLst/>
            </a:prstTxWarp>
          </a:bodyPr>
          <a:lstStyle>
            <a:lvl1pPr algn="r" defTabSz="920750">
              <a:defRPr sz="1200"/>
            </a:lvl1pPr>
          </a:lstStyle>
          <a:p>
            <a:pPr>
              <a:defRPr/>
            </a:pPr>
            <a:fld id="{DC71DF78-1C2C-48A2-A8D6-39DE8512E949}" type="slidenum">
              <a:rPr lang="pl-PL" altLang="pl-PL"/>
              <a:pPr>
                <a:defRPr/>
              </a:pPr>
              <a:t>‹#›</a:t>
            </a:fld>
            <a:endParaRPr lang="pl-PL" altLang="pl-PL"/>
          </a:p>
        </p:txBody>
      </p:sp>
    </p:spTree>
    <p:extLst>
      <p:ext uri="{BB962C8B-B14F-4D97-AF65-F5344CB8AC3E}">
        <p14:creationId xmlns="" xmlns:p14="http://schemas.microsoft.com/office/powerpoint/2010/main" val="362900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bwMode="auto">
          <a:xfrm>
            <a:off x="1" y="1"/>
            <a:ext cx="2890665" cy="496967"/>
          </a:xfrm>
          <a:prstGeom prst="rect">
            <a:avLst/>
          </a:prstGeom>
          <a:noFill/>
          <a:ln>
            <a:noFill/>
          </a:ln>
          <a:extLst/>
        </p:spPr>
        <p:txBody>
          <a:bodyPr vert="horz" wrap="square" lIns="92687" tIns="46344" rIns="92687" bIns="46344" numCol="1" anchor="t" anchorCtr="0" compatLnSpc="1">
            <a:prstTxWarp prst="textNoShape">
              <a:avLst/>
            </a:prstTxWarp>
          </a:bodyPr>
          <a:lstStyle>
            <a:lvl1pPr defTabSz="920750">
              <a:defRPr sz="1200"/>
            </a:lvl1pPr>
          </a:lstStyle>
          <a:p>
            <a:pPr>
              <a:defRPr/>
            </a:pPr>
            <a:endParaRPr lang="pl-PL" altLang="pl-PL"/>
          </a:p>
        </p:txBody>
      </p:sp>
      <p:sp>
        <p:nvSpPr>
          <p:cNvPr id="3" name="Symbol zastępczy daty 2"/>
          <p:cNvSpPr>
            <a:spLocks noGrp="1"/>
          </p:cNvSpPr>
          <p:nvPr>
            <p:ph type="dt" idx="1"/>
          </p:nvPr>
        </p:nvSpPr>
        <p:spPr bwMode="auto">
          <a:xfrm>
            <a:off x="3776868" y="1"/>
            <a:ext cx="2890665" cy="496967"/>
          </a:xfrm>
          <a:prstGeom prst="rect">
            <a:avLst/>
          </a:prstGeom>
          <a:noFill/>
          <a:ln>
            <a:noFill/>
          </a:ln>
          <a:extLst/>
        </p:spPr>
        <p:txBody>
          <a:bodyPr vert="horz" wrap="square" lIns="92687" tIns="46344" rIns="92687" bIns="46344" numCol="1" anchor="t" anchorCtr="0" compatLnSpc="1">
            <a:prstTxWarp prst="textNoShape">
              <a:avLst/>
            </a:prstTxWarp>
          </a:bodyPr>
          <a:lstStyle>
            <a:lvl1pPr algn="r" defTabSz="920750">
              <a:defRPr sz="1200"/>
            </a:lvl1pPr>
          </a:lstStyle>
          <a:p>
            <a:pPr>
              <a:defRPr/>
            </a:pPr>
            <a:fld id="{0F7CCD92-F925-477F-B498-45898FB1B779}" type="datetimeFigureOut">
              <a:rPr lang="pl-PL" altLang="pl-PL"/>
              <a:pPr>
                <a:defRPr/>
              </a:pPr>
              <a:t>2017-10-05</a:t>
            </a:fld>
            <a:endParaRPr lang="pl-PL" altLang="pl-PL"/>
          </a:p>
        </p:txBody>
      </p:sp>
      <p:sp>
        <p:nvSpPr>
          <p:cNvPr id="4" name="Symbol zastępczy obrazu slajdu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970" tIns="45985" rIns="91970" bIns="45985" rtlCol="0" anchor="ctr"/>
          <a:lstStyle/>
          <a:p>
            <a:pPr lvl="0"/>
            <a:endParaRPr lang="pl-PL" noProof="0" smtClean="0"/>
          </a:p>
        </p:txBody>
      </p:sp>
      <p:sp>
        <p:nvSpPr>
          <p:cNvPr id="5" name="Symbol zastępczy notatek 4"/>
          <p:cNvSpPr>
            <a:spLocks noGrp="1"/>
          </p:cNvSpPr>
          <p:nvPr>
            <p:ph type="body" sz="quarter" idx="3"/>
          </p:nvPr>
        </p:nvSpPr>
        <p:spPr bwMode="auto">
          <a:xfrm>
            <a:off x="666599" y="4715635"/>
            <a:ext cx="5335892" cy="4467939"/>
          </a:xfrm>
          <a:prstGeom prst="rect">
            <a:avLst/>
          </a:prstGeom>
          <a:noFill/>
          <a:ln>
            <a:noFill/>
          </a:ln>
          <a:extLst/>
        </p:spPr>
        <p:txBody>
          <a:bodyPr vert="horz" wrap="square" lIns="92687" tIns="46344" rIns="92687" bIns="46344"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bwMode="auto">
          <a:xfrm>
            <a:off x="1" y="9429675"/>
            <a:ext cx="2890665" cy="496966"/>
          </a:xfrm>
          <a:prstGeom prst="rect">
            <a:avLst/>
          </a:prstGeom>
          <a:noFill/>
          <a:ln>
            <a:noFill/>
          </a:ln>
          <a:extLst/>
        </p:spPr>
        <p:txBody>
          <a:bodyPr vert="horz" wrap="square" lIns="92687" tIns="46344" rIns="92687" bIns="46344" numCol="1" anchor="b" anchorCtr="0" compatLnSpc="1">
            <a:prstTxWarp prst="textNoShape">
              <a:avLst/>
            </a:prstTxWarp>
          </a:bodyPr>
          <a:lstStyle>
            <a:lvl1pPr defTabSz="920750">
              <a:defRPr sz="1200"/>
            </a:lvl1pPr>
          </a:lstStyle>
          <a:p>
            <a:pPr>
              <a:defRPr/>
            </a:pPr>
            <a:endParaRPr lang="pl-PL" altLang="pl-PL"/>
          </a:p>
        </p:txBody>
      </p:sp>
      <p:sp>
        <p:nvSpPr>
          <p:cNvPr id="7" name="Symbol zastępczy numeru slajdu 6"/>
          <p:cNvSpPr>
            <a:spLocks noGrp="1"/>
          </p:cNvSpPr>
          <p:nvPr>
            <p:ph type="sldNum" sz="quarter" idx="5"/>
          </p:nvPr>
        </p:nvSpPr>
        <p:spPr bwMode="auto">
          <a:xfrm>
            <a:off x="3776868" y="9429675"/>
            <a:ext cx="2890665" cy="496966"/>
          </a:xfrm>
          <a:prstGeom prst="rect">
            <a:avLst/>
          </a:prstGeom>
          <a:noFill/>
          <a:ln>
            <a:noFill/>
          </a:ln>
          <a:extLst/>
        </p:spPr>
        <p:txBody>
          <a:bodyPr vert="horz" wrap="square" lIns="92687" tIns="46344" rIns="92687" bIns="46344" numCol="1" anchor="b" anchorCtr="0" compatLnSpc="1">
            <a:prstTxWarp prst="textNoShape">
              <a:avLst/>
            </a:prstTxWarp>
          </a:bodyPr>
          <a:lstStyle>
            <a:lvl1pPr algn="r" defTabSz="920750">
              <a:defRPr sz="1200"/>
            </a:lvl1pPr>
          </a:lstStyle>
          <a:p>
            <a:pPr>
              <a:defRPr/>
            </a:pPr>
            <a:fld id="{7CF88CF7-2D73-4E64-ABEA-626B081B79FA}" type="slidenum">
              <a:rPr lang="pl-PL" altLang="pl-PL"/>
              <a:pPr>
                <a:defRPr/>
              </a:pPr>
              <a:t>‹#›</a:t>
            </a:fld>
            <a:endParaRPr lang="pl-PL" altLang="pl-PL"/>
          </a:p>
        </p:txBody>
      </p:sp>
    </p:spTree>
    <p:extLst>
      <p:ext uri="{BB962C8B-B14F-4D97-AF65-F5344CB8AC3E}">
        <p14:creationId xmlns="" xmlns:p14="http://schemas.microsoft.com/office/powerpoint/2010/main" val="21982696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6387" name="Symbol zastępczy notatek 2"/>
          <p:cNvSpPr>
            <a:spLocks noGrp="1"/>
          </p:cNvSpPr>
          <p:nvPr>
            <p:ph type="body" idx="1"/>
          </p:nvPr>
        </p:nvSpPr>
        <p:spPr>
          <a:noFill/>
        </p:spPr>
        <p:txBody>
          <a:bodyPr/>
          <a:lstStyle/>
          <a:p>
            <a:endParaRPr lang="pl-PL" dirty="0" smtClean="0"/>
          </a:p>
        </p:txBody>
      </p:sp>
      <p:sp>
        <p:nvSpPr>
          <p:cNvPr id="16388" name="Symbol zastępczy numeru slajdu 3"/>
          <p:cNvSpPr>
            <a:spLocks noGrp="1"/>
          </p:cNvSpPr>
          <p:nvPr>
            <p:ph type="sldNum" sz="quarter" idx="5"/>
          </p:nvPr>
        </p:nvSpPr>
        <p:spPr>
          <a:noFill/>
          <a:ln>
            <a:miter lim="800000"/>
            <a:headEnd/>
            <a:tailEnd/>
          </a:ln>
        </p:spPr>
        <p:txBody>
          <a:bodyPr/>
          <a:lstStyle/>
          <a:p>
            <a:fld id="{8D7A0C15-111F-4319-AC00-FE8E748013E8}" type="slidenum">
              <a:rPr lang="pl-PL" altLang="pl-PL" smtClean="0"/>
              <a:pPr/>
              <a:t>1</a:t>
            </a:fld>
            <a:endParaRPr lang="pl-PL" alt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7CF88CF7-2D73-4E64-ABEA-626B081B79FA}" type="slidenum">
              <a:rPr lang="pl-PL" altLang="pl-PL" smtClean="0"/>
              <a:pPr>
                <a:defRPr/>
              </a:pPr>
              <a:t>18</a:t>
            </a:fld>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7CF88CF7-2D73-4E64-ABEA-626B081B79FA}" type="slidenum">
              <a:rPr lang="pl-PL" altLang="pl-PL" smtClean="0"/>
              <a:pPr>
                <a:defRPr/>
              </a:pPr>
              <a:t>89</a:t>
            </a:fld>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CF88CF7-2D73-4E64-ABEA-626B081B79FA}" type="slidenum">
              <a:rPr lang="pl-PL" altLang="pl-PL" smtClean="0"/>
              <a:pPr>
                <a:defRPr/>
              </a:pPr>
              <a:t>92</a:t>
            </a:fld>
            <a:endParaRPr lang="pl-PL" altLang="pl-PL"/>
          </a:p>
        </p:txBody>
      </p:sp>
    </p:spTree>
    <p:extLst>
      <p:ext uri="{BB962C8B-B14F-4D97-AF65-F5344CB8AC3E}">
        <p14:creationId xmlns="" xmlns:p14="http://schemas.microsoft.com/office/powerpoint/2010/main" val="16290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4" name="Symbol zastępczy tytułu 1"/>
          <p:cNvSpPr txBox="1">
            <a:spLocks noChangeArrowheads="1"/>
          </p:cNvSpPr>
          <p:nvPr/>
        </p:nvSpPr>
        <p:spPr bwMode="auto">
          <a:xfrm>
            <a:off x="109538" y="4652963"/>
            <a:ext cx="7886700" cy="922337"/>
          </a:xfrm>
          <a:prstGeom prst="rect">
            <a:avLst/>
          </a:prstGeom>
          <a:noFill/>
          <a:ln>
            <a:noFill/>
          </a:ln>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defRPr/>
            </a:pPr>
            <a:endParaRPr lang="pl-PL" altLang="pl-PL" sz="4100" dirty="0" smtClean="0">
              <a:solidFill>
                <a:srgbClr val="FFFFFF"/>
              </a:solidFill>
            </a:endParaRPr>
          </a:p>
        </p:txBody>
      </p:sp>
      <p:pic>
        <p:nvPicPr>
          <p:cNvPr id="5" name="Picture 2"/>
          <p:cNvPicPr>
            <a:picLocks noChangeAspect="1"/>
          </p:cNvPicPr>
          <p:nvPr/>
        </p:nvPicPr>
        <p:blipFill>
          <a:blip r:embed="rId2" cstate="print"/>
          <a:srcRect/>
          <a:stretch>
            <a:fillRect/>
          </a:stretch>
        </p:blipFill>
        <p:spPr bwMode="auto">
          <a:xfrm>
            <a:off x="144463" y="328613"/>
            <a:ext cx="4554537" cy="493712"/>
          </a:xfrm>
          <a:prstGeom prst="rect">
            <a:avLst/>
          </a:prstGeom>
          <a:noFill/>
          <a:ln w="9525">
            <a:noFill/>
            <a:miter lim="800000"/>
            <a:headEnd/>
            <a:tailEnd/>
          </a:ln>
        </p:spPr>
      </p:pic>
      <p:sp>
        <p:nvSpPr>
          <p:cNvPr id="3" name="Symbol zastępczy tekstu 7"/>
          <p:cNvSpPr txBox="1">
            <a:spLocks noGrp="1"/>
          </p:cNvSpPr>
          <p:nvPr>
            <p:ph idx="4294967295"/>
          </p:nvPr>
        </p:nvSpPr>
        <p:spPr>
          <a:xfrm>
            <a:off x="628650" y="5756742"/>
            <a:ext cx="7886700" cy="420221"/>
          </a:xfrm>
        </p:spPr>
        <p:txBody>
          <a:bodyPr/>
          <a:lstStyle>
            <a:lvl1pPr marL="0" indent="0" algn="r">
              <a:buNone/>
              <a:defRPr>
                <a:solidFill>
                  <a:srgbClr val="FFFFFF"/>
                </a:solidFill>
              </a:defRPr>
            </a:lvl1pPr>
          </a:lstStyle>
          <a:p>
            <a:pPr lvl="0"/>
            <a:r>
              <a:rPr lang="pl-PL"/>
              <a:t>Kliknij, aby dodać podtytuł</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Pusty">
    <p:spTree>
      <p:nvGrpSpPr>
        <p:cNvPr id="1" name=""/>
        <p:cNvGrpSpPr/>
        <p:nvPr/>
      </p:nvGrpSpPr>
      <p:grpSpPr>
        <a:xfrm>
          <a:off x="0" y="0"/>
          <a:ext cx="0" cy="0"/>
          <a:chOff x="0" y="0"/>
          <a:chExt cx="0" cy="0"/>
        </a:xfrm>
      </p:grpSpPr>
      <p:sp>
        <p:nvSpPr>
          <p:cNvPr id="2" name="Slide Number Placeholder 5"/>
          <p:cNvSpPr txBox="1">
            <a:spLocks noGrp="1"/>
          </p:cNvSpPr>
          <p:nvPr>
            <p:ph type="sldNum" sz="quarter" idx="10"/>
          </p:nvPr>
        </p:nvSpPr>
        <p:spPr>
          <a:ln/>
        </p:spPr>
        <p:txBody>
          <a:bodyPr/>
          <a:lstStyle>
            <a:lvl1pPr>
              <a:defRPr/>
            </a:lvl1pPr>
          </a:lstStyle>
          <a:p>
            <a:pPr>
              <a:defRPr/>
            </a:pPr>
            <a:fld id="{B64033A0-F42B-4048-8B65-5F1AE803213F}" type="slidenum">
              <a:rPr/>
              <a:pPr>
                <a:defRPr/>
              </a:pPr>
              <a:t>‹#›</a:t>
            </a:fld>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a:prstGeom prst="rect">
            <a:avLst/>
          </a:prstGeo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5"/>
          <p:cNvSpPr txBox="1">
            <a:spLocks noGrp="1"/>
          </p:cNvSpPr>
          <p:nvPr>
            <p:ph type="sldNum" sz="quarter" idx="10"/>
          </p:nvPr>
        </p:nvSpPr>
        <p:spPr>
          <a:ln/>
        </p:spPr>
        <p:txBody>
          <a:bodyPr/>
          <a:lstStyle>
            <a:lvl1pPr>
              <a:defRPr/>
            </a:lvl1pPr>
          </a:lstStyle>
          <a:p>
            <a:pPr>
              <a:defRPr/>
            </a:pPr>
            <a:fld id="{B7216535-E857-4693-9740-1833CC31FD5D}" type="slidenum">
              <a:rPr/>
              <a:pPr>
                <a:defRPr/>
              </a:pPr>
              <a:t>‹#›</a:t>
            </a:fld>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a:prstGeom prst="rect">
            <a:avLst/>
          </a:prstGeo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5"/>
          <p:cNvSpPr txBox="1">
            <a:spLocks noGrp="1"/>
          </p:cNvSpPr>
          <p:nvPr>
            <p:ph type="sldNum" sz="quarter" idx="10"/>
          </p:nvPr>
        </p:nvSpPr>
        <p:spPr>
          <a:ln/>
        </p:spPr>
        <p:txBody>
          <a:bodyPr/>
          <a:lstStyle>
            <a:lvl1pPr>
              <a:defRPr/>
            </a:lvl1pPr>
          </a:lstStyle>
          <a:p>
            <a:pPr>
              <a:defRPr/>
            </a:pPr>
            <a:fld id="{0F274D5A-231D-4816-BD10-EE72F4B66A75}"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Układ niestandardowy">
    <p:spTree>
      <p:nvGrpSpPr>
        <p:cNvPr id="1" name=""/>
        <p:cNvGrpSpPr/>
        <p:nvPr/>
      </p:nvGrpSpPr>
      <p:grpSpPr>
        <a:xfrm>
          <a:off x="0" y="0"/>
          <a:ext cx="0" cy="0"/>
          <a:chOff x="0" y="0"/>
          <a:chExt cx="0" cy="0"/>
        </a:xfrm>
      </p:grpSpPr>
      <p:sp>
        <p:nvSpPr>
          <p:cNvPr id="4" name="Symbol zastępczy tytułu 1"/>
          <p:cNvSpPr txBox="1">
            <a:spLocks noChangeArrowheads="1"/>
          </p:cNvSpPr>
          <p:nvPr/>
        </p:nvSpPr>
        <p:spPr bwMode="auto">
          <a:xfrm>
            <a:off x="628650" y="4833938"/>
            <a:ext cx="7886700" cy="922337"/>
          </a:xfrm>
          <a:prstGeom prst="rect">
            <a:avLst/>
          </a:prstGeom>
          <a:noFill/>
          <a:ln>
            <a:noFill/>
          </a:ln>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defRPr/>
            </a:pPr>
            <a:endParaRPr lang="pl-PL" altLang="pl-PL" sz="4100" dirty="0" smtClean="0">
              <a:solidFill>
                <a:srgbClr val="FFFFFF"/>
              </a:solidFill>
            </a:endParaRPr>
          </a:p>
        </p:txBody>
      </p:sp>
      <p:pic>
        <p:nvPicPr>
          <p:cNvPr id="5" name="Picture 2"/>
          <p:cNvPicPr>
            <a:picLocks noChangeAspect="1"/>
          </p:cNvPicPr>
          <p:nvPr/>
        </p:nvPicPr>
        <p:blipFill>
          <a:blip r:embed="rId2" cstate="print"/>
          <a:srcRect/>
          <a:stretch>
            <a:fillRect/>
          </a:stretch>
        </p:blipFill>
        <p:spPr bwMode="auto">
          <a:xfrm>
            <a:off x="144463" y="298450"/>
            <a:ext cx="4554537" cy="493713"/>
          </a:xfrm>
          <a:prstGeom prst="rect">
            <a:avLst/>
          </a:prstGeom>
          <a:noFill/>
          <a:ln w="9525">
            <a:noFill/>
            <a:miter lim="800000"/>
            <a:headEnd/>
            <a:tailEnd/>
          </a:ln>
        </p:spPr>
      </p:pic>
      <p:sp>
        <p:nvSpPr>
          <p:cNvPr id="3" name="Symbol zastępczy tekstu 7"/>
          <p:cNvSpPr txBox="1">
            <a:spLocks noGrp="1"/>
          </p:cNvSpPr>
          <p:nvPr>
            <p:ph idx="4294967295"/>
          </p:nvPr>
        </p:nvSpPr>
        <p:spPr>
          <a:xfrm>
            <a:off x="628650" y="5756742"/>
            <a:ext cx="7886700" cy="420221"/>
          </a:xfrm>
        </p:spPr>
        <p:txBody>
          <a:bodyPr/>
          <a:lstStyle>
            <a:lvl1pPr marL="0" indent="0" algn="r">
              <a:buNone/>
              <a:defRPr>
                <a:solidFill>
                  <a:srgbClr val="FFFFFF"/>
                </a:solidFill>
              </a:defRPr>
            </a:lvl1pPr>
          </a:lstStyle>
          <a:p>
            <a:pPr lvl="0"/>
            <a:r>
              <a:rPr lang="pl-PL"/>
              <a:t>Kliknij, aby dodać podtytuł</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txBox="1">
            <a:spLocks noGrp="1"/>
          </p:cNvSpPr>
          <p:nvPr>
            <p:ph type="title"/>
          </p:nvPr>
        </p:nvSpPr>
        <p:spPr>
          <a:xfrm>
            <a:off x="700088" y="1196752"/>
            <a:ext cx="7886700" cy="936103"/>
          </a:xfrm>
          <a:prstGeom prst="rect">
            <a:avLst/>
          </a:prstGeom>
        </p:spPr>
        <p:txBody>
          <a:bodyPr/>
          <a:lstStyle>
            <a:lvl1pPr>
              <a:defRPr/>
            </a:lvl1pPr>
          </a:lstStyle>
          <a:p>
            <a:pPr lvl="0"/>
            <a:r>
              <a:rPr lang="pl-PL" dirty="0" smtClean="0"/>
              <a:t>Kliknij, aby edytować styl</a:t>
            </a:r>
            <a:endParaRPr lang="en-US" dirty="0"/>
          </a:p>
        </p:txBody>
      </p:sp>
      <p:sp>
        <p:nvSpPr>
          <p:cNvPr id="3" name="Content Placeholder 2"/>
          <p:cNvSpPr txBox="1">
            <a:spLocks noGrp="1"/>
          </p:cNvSpPr>
          <p:nvPr>
            <p:ph idx="1"/>
          </p:nvPr>
        </p:nvSpPr>
        <p:spPr>
          <a:xfrm>
            <a:off x="628650" y="4797152"/>
            <a:ext cx="7886700" cy="1379811"/>
          </a:xfrm>
        </p:spPr>
        <p:txBody>
          <a:bodyPr/>
          <a:lstStyle>
            <a:lvl1pPr>
              <a:defRPr/>
            </a:lvl1pPr>
            <a:lvl2pPr>
              <a:defRPr/>
            </a:lvl2pPr>
            <a:lvl3pPr>
              <a:defRPr/>
            </a:lvl3pPr>
            <a:lvl4pPr>
              <a:defRPr/>
            </a:lvl4pPr>
            <a:lvl5pPr>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lide Number Placeholder 5"/>
          <p:cNvSpPr txBox="1">
            <a:spLocks noGrp="1"/>
          </p:cNvSpPr>
          <p:nvPr>
            <p:ph type="sldNum" sz="quarter" idx="10"/>
          </p:nvPr>
        </p:nvSpPr>
        <p:spPr>
          <a:ln/>
        </p:spPr>
        <p:txBody>
          <a:bodyPr/>
          <a:lstStyle>
            <a:lvl1pPr>
              <a:defRPr/>
            </a:lvl1pPr>
          </a:lstStyle>
          <a:p>
            <a:pPr>
              <a:defRPr/>
            </a:pPr>
            <a:fld id="{BEA52088-690F-461D-AC8D-B1FD8FE33742}" type="slidenum">
              <a:rPr/>
              <a:pPr>
                <a:defRPr/>
              </a:pPr>
              <a:t>‹#›</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txBox="1">
            <a:spLocks noGrp="1"/>
          </p:cNvSpPr>
          <p:nvPr>
            <p:ph type="sldNum" sz="quarter" idx="10"/>
          </p:nvPr>
        </p:nvSpPr>
        <p:spPr>
          <a:ln/>
        </p:spPr>
        <p:txBody>
          <a:bodyPr/>
          <a:lstStyle>
            <a:lvl1pPr>
              <a:defRPr/>
            </a:lvl1pPr>
          </a:lstStyle>
          <a:p>
            <a:pPr>
              <a:defRPr/>
            </a:pPr>
            <a:fld id="{2628C7AE-6716-4E59-B883-3D8FA91EB970}" type="slidenum">
              <a:rPr/>
              <a:pPr>
                <a:defRPr/>
              </a:p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28650" y="958847"/>
            <a:ext cx="7886700" cy="933453"/>
          </a:xfrm>
          <a:prstGeom prst="rect">
            <a:avLst/>
          </a:prstGeom>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txBox="1">
            <a:spLocks noGrp="1"/>
          </p:cNvSpPr>
          <p:nvPr>
            <p:ph type="sldNum" sz="quarter" idx="10"/>
          </p:nvPr>
        </p:nvSpPr>
        <p:spPr>
          <a:ln/>
        </p:spPr>
        <p:txBody>
          <a:bodyPr/>
          <a:lstStyle>
            <a:lvl1pPr>
              <a:defRPr/>
            </a:lvl1pPr>
          </a:lstStyle>
          <a:p>
            <a:pPr>
              <a:defRPr/>
            </a:pPr>
            <a:fld id="{A6AA173C-1665-4F73-9F19-B721EA9B6E51}" type="slidenum">
              <a:rPr/>
              <a:pPr>
                <a:defRPr/>
              </a:pPr>
              <a:t>‹#›</a:t>
            </a:fld>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txBox="1">
            <a:spLocks noGrp="1"/>
          </p:cNvSpPr>
          <p:nvPr>
            <p:ph type="sldNum" sz="quarter" idx="10"/>
          </p:nvPr>
        </p:nvSpPr>
        <p:spPr>
          <a:ln/>
        </p:spPr>
        <p:txBody>
          <a:bodyPr/>
          <a:lstStyle>
            <a:lvl1pPr>
              <a:defRPr/>
            </a:lvl1pPr>
          </a:lstStyle>
          <a:p>
            <a:pPr>
              <a:defRPr/>
            </a:pPr>
            <a:fld id="{9945C3FA-C2B6-449C-96AF-65A41E49DB9E}" type="slidenum">
              <a:rPr/>
              <a:pPr>
                <a:defRPr/>
              </a:pPr>
              <a:t>‹#›</a:t>
            </a:fld>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a:prstGeom prst="rect">
            <a:avLst/>
          </a:prstGeo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txBox="1">
            <a:spLocks noGrp="1"/>
          </p:cNvSpPr>
          <p:nvPr>
            <p:ph type="sldNum" sz="quarter" idx="10"/>
          </p:nvPr>
        </p:nvSpPr>
        <p:spPr>
          <a:ln/>
        </p:spPr>
        <p:txBody>
          <a:bodyPr/>
          <a:lstStyle>
            <a:lvl1pPr>
              <a:defRPr/>
            </a:lvl1pPr>
          </a:lstStyle>
          <a:p>
            <a:pPr>
              <a:defRPr/>
            </a:pPr>
            <a:fld id="{313B29CA-9D7A-4F6E-8F52-99A5C9E14E4B}" type="slidenum">
              <a:rPr/>
              <a:pPr>
                <a:defRPr/>
              </a:pPr>
              <a:t>‹#›</a:t>
            </a:fld>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a:prstGeom prst="rect">
            <a:avLst/>
          </a:prstGeo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5"/>
          <p:cNvSpPr txBox="1">
            <a:spLocks noGrp="1"/>
          </p:cNvSpPr>
          <p:nvPr>
            <p:ph type="sldNum" sz="quarter" idx="10"/>
          </p:nvPr>
        </p:nvSpPr>
        <p:spPr>
          <a:ln/>
        </p:spPr>
        <p:txBody>
          <a:bodyPr/>
          <a:lstStyle>
            <a:lvl1pPr>
              <a:defRPr/>
            </a:lvl1pPr>
          </a:lstStyle>
          <a:p>
            <a:pPr>
              <a:defRPr/>
            </a:pPr>
            <a:fld id="{1351FA1C-0420-428E-9B18-89B37D1274F4}" type="slidenum">
              <a:rPr/>
              <a:pPr>
                <a:defRPr/>
              </a:pPr>
              <a:t>‹#›</a:t>
            </a:fld>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28650" y="958847"/>
            <a:ext cx="7886700" cy="933453"/>
          </a:xfrm>
          <a:prstGeom prst="rect">
            <a:avLst/>
          </a:prstGeom>
        </p:spPr>
        <p:txBody>
          <a:bodyPr/>
          <a:lstStyle/>
          <a:p>
            <a:r>
              <a:rPr lang="pl-PL" smtClean="0"/>
              <a:t>Kliknij, aby edytować styl</a:t>
            </a:r>
            <a:endParaRPr lang="en-US" dirty="0"/>
          </a:p>
        </p:txBody>
      </p:sp>
      <p:sp>
        <p:nvSpPr>
          <p:cNvPr id="3" name="Slide Number Placeholder 5"/>
          <p:cNvSpPr txBox="1">
            <a:spLocks noGrp="1"/>
          </p:cNvSpPr>
          <p:nvPr>
            <p:ph type="sldNum" sz="quarter" idx="10"/>
          </p:nvPr>
        </p:nvSpPr>
        <p:spPr>
          <a:ln/>
        </p:spPr>
        <p:txBody>
          <a:bodyPr/>
          <a:lstStyle>
            <a:lvl1pPr>
              <a:defRPr/>
            </a:lvl1pPr>
          </a:lstStyle>
          <a:p>
            <a:pPr>
              <a:defRPr/>
            </a:pPr>
            <a:fld id="{9835F621-AB5E-4DE8-B7E5-462690B1CC7E}" type="slidenum">
              <a:rPr/>
              <a:pPr>
                <a:defRPr/>
              </a:pPr>
              <a:t>‹#›</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txBox="1">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Slide Number Placeholder 5"/>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cs typeface="+mn-cs"/>
              </a:defRPr>
            </a:lvl1pPr>
          </a:lstStyle>
          <a:p>
            <a:pPr>
              <a:defRPr/>
            </a:pPr>
            <a:fld id="{0DF2898A-C4E0-42A3-9DEA-8CA32A73ACE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spd="slow"/>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pl-PL" sz="3000" kern="1200">
          <a:solidFill>
            <a:srgbClr val="000000"/>
          </a:solidFill>
          <a:latin typeface="Calibri"/>
        </a:defRPr>
      </a:lvl1pPr>
      <a:lvl2pPr algn="l" rtl="0" eaLnBrk="0" fontAlgn="base" hangingPunct="0">
        <a:lnSpc>
          <a:spcPct val="90000"/>
        </a:lnSpc>
        <a:spcBef>
          <a:spcPct val="0"/>
        </a:spcBef>
        <a:spcAft>
          <a:spcPct val="0"/>
        </a:spcAft>
        <a:defRPr sz="3000">
          <a:solidFill>
            <a:srgbClr val="000000"/>
          </a:solidFill>
          <a:latin typeface="Calibri" pitchFamily="34" charset="0"/>
        </a:defRPr>
      </a:lvl2pPr>
      <a:lvl3pPr algn="l" rtl="0" eaLnBrk="0" fontAlgn="base" hangingPunct="0">
        <a:lnSpc>
          <a:spcPct val="90000"/>
        </a:lnSpc>
        <a:spcBef>
          <a:spcPct val="0"/>
        </a:spcBef>
        <a:spcAft>
          <a:spcPct val="0"/>
        </a:spcAft>
        <a:defRPr sz="3000">
          <a:solidFill>
            <a:srgbClr val="000000"/>
          </a:solidFill>
          <a:latin typeface="Calibri" pitchFamily="34" charset="0"/>
        </a:defRPr>
      </a:lvl3pPr>
      <a:lvl4pPr algn="l" rtl="0" eaLnBrk="0" fontAlgn="base" hangingPunct="0">
        <a:lnSpc>
          <a:spcPct val="90000"/>
        </a:lnSpc>
        <a:spcBef>
          <a:spcPct val="0"/>
        </a:spcBef>
        <a:spcAft>
          <a:spcPct val="0"/>
        </a:spcAft>
        <a:defRPr sz="3000">
          <a:solidFill>
            <a:srgbClr val="000000"/>
          </a:solidFill>
          <a:latin typeface="Calibri" pitchFamily="34" charset="0"/>
        </a:defRPr>
      </a:lvl4pPr>
      <a:lvl5pPr algn="l" rtl="0" eaLnBrk="0" fontAlgn="base" hangingPunct="0">
        <a:lnSpc>
          <a:spcPct val="90000"/>
        </a:lnSpc>
        <a:spcBef>
          <a:spcPct val="0"/>
        </a:spcBef>
        <a:spcAft>
          <a:spcPct val="0"/>
        </a:spcAft>
        <a:defRPr sz="3000">
          <a:solidFill>
            <a:srgbClr val="000000"/>
          </a:solidFill>
          <a:latin typeface="Calibri" pitchFamily="34" charset="0"/>
        </a:defRPr>
      </a:lvl5pPr>
      <a:lvl6pPr marL="457200" algn="l" rtl="0" eaLnBrk="0" fontAlgn="base">
        <a:lnSpc>
          <a:spcPct val="90000"/>
        </a:lnSpc>
        <a:spcBef>
          <a:spcPct val="0"/>
        </a:spcBef>
        <a:spcAft>
          <a:spcPct val="0"/>
        </a:spcAft>
        <a:defRPr sz="4400">
          <a:solidFill>
            <a:srgbClr val="000000"/>
          </a:solidFill>
          <a:latin typeface="Calibri" pitchFamily="34" charset="0"/>
        </a:defRPr>
      </a:lvl6pPr>
      <a:lvl7pPr marL="914400" algn="l" rtl="0" eaLnBrk="0" fontAlgn="base">
        <a:lnSpc>
          <a:spcPct val="90000"/>
        </a:lnSpc>
        <a:spcBef>
          <a:spcPct val="0"/>
        </a:spcBef>
        <a:spcAft>
          <a:spcPct val="0"/>
        </a:spcAft>
        <a:defRPr sz="4400">
          <a:solidFill>
            <a:srgbClr val="000000"/>
          </a:solidFill>
          <a:latin typeface="Calibri" pitchFamily="34" charset="0"/>
        </a:defRPr>
      </a:lvl7pPr>
      <a:lvl8pPr marL="1371600" algn="l" rtl="0" eaLnBrk="0" fontAlgn="base">
        <a:lnSpc>
          <a:spcPct val="90000"/>
        </a:lnSpc>
        <a:spcBef>
          <a:spcPct val="0"/>
        </a:spcBef>
        <a:spcAft>
          <a:spcPct val="0"/>
        </a:spcAft>
        <a:defRPr sz="4400">
          <a:solidFill>
            <a:srgbClr val="000000"/>
          </a:solidFill>
          <a:latin typeface="Calibri" pitchFamily="34" charset="0"/>
        </a:defRPr>
      </a:lvl8pPr>
      <a:lvl9pPr marL="1828800" algn="l" rtl="0" eaLnBrk="0" fontAlgn="base">
        <a:lnSpc>
          <a:spcPct val="90000"/>
        </a:lnSpc>
        <a:spcBef>
          <a:spcPct val="0"/>
        </a:spcBef>
        <a:spcAft>
          <a:spcPct val="0"/>
        </a:spcAft>
        <a:defRPr sz="4400">
          <a:solidFill>
            <a:srgbClr val="000000"/>
          </a:solidFill>
          <a:latin typeface="Calibri" pitchFamily="34"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lang="pl-PL"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charset="0"/>
        <a:buChar char="•"/>
        <a:defRPr lang="pl-PL"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charset="0"/>
        <a:buChar char="•"/>
        <a:defRPr lang="pl-PL"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charset="0"/>
        <a:buChar char="•"/>
        <a:defRPr lang="pl-PL"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charset="0"/>
        <a:buChar char="•"/>
        <a:defRPr lang="pl-PL" kern="1200">
          <a:solidFill>
            <a:srgbClr val="000000"/>
          </a:solidFill>
          <a:latin typeface="Calibri"/>
        </a:defRPr>
      </a:lvl5pPr>
      <a:lvl6pPr marL="2514600" indent="-228600" algn="l" rtl="0" eaLnBrk="0" fontAlgn="base">
        <a:lnSpc>
          <a:spcPct val="90000"/>
        </a:lnSpc>
        <a:spcBef>
          <a:spcPts val="500"/>
        </a:spcBef>
        <a:spcAft>
          <a:spcPct val="0"/>
        </a:spcAft>
        <a:buSzPct val="100000"/>
        <a:buFont typeface="Arial" charset="0"/>
        <a:buChar char="•"/>
        <a:defRPr lang="pl-PL" kern="1200">
          <a:solidFill>
            <a:srgbClr val="000000"/>
          </a:solidFill>
          <a:latin typeface="Calibri"/>
        </a:defRPr>
      </a:lvl6pPr>
      <a:lvl7pPr marL="2971800" indent="-228600" algn="l" rtl="0" eaLnBrk="0" fontAlgn="base">
        <a:lnSpc>
          <a:spcPct val="90000"/>
        </a:lnSpc>
        <a:spcBef>
          <a:spcPts val="500"/>
        </a:spcBef>
        <a:spcAft>
          <a:spcPct val="0"/>
        </a:spcAft>
        <a:buSzPct val="100000"/>
        <a:buFont typeface="Arial" charset="0"/>
        <a:buChar char="•"/>
        <a:defRPr lang="pl-PL" kern="1200">
          <a:solidFill>
            <a:srgbClr val="000000"/>
          </a:solidFill>
          <a:latin typeface="Calibri"/>
        </a:defRPr>
      </a:lvl7pPr>
      <a:lvl8pPr marL="3429000" indent="-228600" algn="l" rtl="0" eaLnBrk="0" fontAlgn="base">
        <a:lnSpc>
          <a:spcPct val="90000"/>
        </a:lnSpc>
        <a:spcBef>
          <a:spcPts val="500"/>
        </a:spcBef>
        <a:spcAft>
          <a:spcPct val="0"/>
        </a:spcAft>
        <a:buSzPct val="100000"/>
        <a:buFont typeface="Arial" charset="0"/>
        <a:buChar char="•"/>
        <a:defRPr lang="pl-PL" kern="1200">
          <a:solidFill>
            <a:srgbClr val="000000"/>
          </a:solidFill>
          <a:latin typeface="Calibri"/>
        </a:defRPr>
      </a:lvl8pPr>
      <a:lvl9pPr marL="3886200" indent="-228600" algn="l" rtl="0" eaLnBrk="0" fontAlgn="base">
        <a:lnSpc>
          <a:spcPct val="90000"/>
        </a:lnSpc>
        <a:spcBef>
          <a:spcPts val="500"/>
        </a:spcBef>
        <a:spcAft>
          <a:spcPct val="0"/>
        </a:spcAft>
        <a:buSzPct val="100000"/>
        <a:buFont typeface="Arial" charset="0"/>
        <a:buChar char="•"/>
        <a:defRPr lang="pl-PL"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hyperlink" Target="http://www.rpo.lubelskie.pl/wup" TargetMode="External"/><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hyperlink" Target="http://www.funduszeeuropejskie.gov.p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rpo.lubelskie.pl/strona-442-skorzystaj_z_systemu_informatycznego.html" TargetMode="Externa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4000" t="-5000"/>
          </a:stretch>
        </a:blipFill>
        <a:effectLst/>
      </p:bgPr>
    </p:bg>
    <p:spTree>
      <p:nvGrpSpPr>
        <p:cNvPr id="1" name=""/>
        <p:cNvGrpSpPr/>
        <p:nvPr/>
      </p:nvGrpSpPr>
      <p:grpSpPr>
        <a:xfrm>
          <a:off x="0" y="0"/>
          <a:ext cx="0" cy="0"/>
          <a:chOff x="0" y="0"/>
          <a:chExt cx="0" cy="0"/>
        </a:xfrm>
      </p:grpSpPr>
      <p:sp>
        <p:nvSpPr>
          <p:cNvPr id="4098" name="Tytuł 1"/>
          <p:cNvSpPr>
            <a:spLocks noGrp="1"/>
          </p:cNvSpPr>
          <p:nvPr>
            <p:ph type="title"/>
          </p:nvPr>
        </p:nvSpPr>
        <p:spPr bwMode="auto">
          <a:xfrm>
            <a:off x="395535" y="1196752"/>
            <a:ext cx="8280921" cy="4536504"/>
          </a:xfrm>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6000"/>
              </a:spcBef>
              <a:spcAft>
                <a:spcPts val="600"/>
              </a:spcAft>
            </a:pPr>
            <a:r>
              <a:rPr sz="1800" b="1" dirty="0" smtClean="0">
                <a:latin typeface="Trebuchet MS" pitchFamily="34" charset="0"/>
                <a:cs typeface="Times New Roman" pitchFamily="18" charset="0"/>
              </a:rPr>
              <a:t/>
            </a:r>
            <a:br>
              <a:rPr sz="1800" b="1" dirty="0" smtClean="0">
                <a:latin typeface="Trebuchet MS" pitchFamily="34" charset="0"/>
                <a:cs typeface="Times New Roman" pitchFamily="18" charset="0"/>
              </a:rPr>
            </a:br>
            <a:r>
              <a:rPr sz="1800" b="1" dirty="0" smtClean="0">
                <a:latin typeface="Trebuchet MS" pitchFamily="34" charset="0"/>
                <a:cs typeface="Times New Roman" pitchFamily="18" charset="0"/>
              </a:rPr>
              <a:t/>
            </a:r>
            <a:br>
              <a:rPr sz="1800" b="1" dirty="0" smtClean="0">
                <a:latin typeface="Trebuchet MS" pitchFamily="34" charset="0"/>
                <a:cs typeface="Times New Roman" pitchFamily="18" charset="0"/>
              </a:rPr>
            </a:br>
            <a:r>
              <a:rPr sz="2100" b="1" dirty="0" smtClean="0">
                <a:latin typeface="Trebuchet MS" pitchFamily="34" charset="0"/>
                <a:cs typeface="Times New Roman" pitchFamily="18" charset="0"/>
              </a:rPr>
              <a:t>Wojewódzki Urząd Pracy w Lublinie </a:t>
            </a:r>
            <a:br>
              <a:rPr sz="2100" b="1" dirty="0" smtClean="0">
                <a:latin typeface="Trebuchet MS" pitchFamily="34" charset="0"/>
                <a:cs typeface="Times New Roman" pitchFamily="18" charset="0"/>
              </a:rPr>
            </a:br>
            <a:r>
              <a:rPr sz="2100" b="1" dirty="0" smtClean="0">
                <a:latin typeface="Trebuchet MS" pitchFamily="34" charset="0"/>
                <a:cs typeface="Times New Roman" pitchFamily="18" charset="0"/>
              </a:rPr>
              <a:t>Instytucja Pośrednicząca w ramach RPO WL 2014-2020</a:t>
            </a:r>
            <a:r>
              <a:rPr sz="1800" b="1" dirty="0" smtClean="0">
                <a:latin typeface="Trebuchet MS" pitchFamily="34" charset="0"/>
                <a:cs typeface="Times New Roman" pitchFamily="18" charset="0"/>
              </a:rPr>
              <a:t/>
            </a:r>
            <a:br>
              <a:rPr sz="1800" b="1" dirty="0" smtClean="0">
                <a:latin typeface="Trebuchet MS" pitchFamily="34" charset="0"/>
                <a:cs typeface="Times New Roman" pitchFamily="18" charset="0"/>
              </a:rPr>
            </a:b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Spotkanie </a:t>
            </a:r>
            <a:r>
              <a:rPr lang="pl-PL" sz="2000" u="sng" dirty="0">
                <a:effectLst>
                  <a:outerShdw blurRad="38100" dist="38100" dir="2700000" algn="tl">
                    <a:srgbClr val="000000">
                      <a:alpha val="43137"/>
                    </a:srgbClr>
                  </a:outerShdw>
                </a:effectLst>
                <a:latin typeface="Trebuchet MS" pitchFamily="34" charset="0"/>
                <a:cs typeface="Times New Roman" pitchFamily="18" charset="0"/>
              </a:rPr>
              <a:t>poświęcone realizacji projektów </a:t>
            </a: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
            </a:r>
            <a:b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b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w ramach  Działania 11. 1 </a:t>
            </a:r>
            <a:r>
              <a:rPr lang="pl-PL" sz="1600" u="sng" dirty="0" smtClean="0">
                <a:effectLst>
                  <a:outerShdw blurRad="38100" dist="38100" dir="2700000" algn="tl">
                    <a:srgbClr val="000000">
                      <a:alpha val="43137"/>
                    </a:srgbClr>
                  </a:outerShdw>
                </a:effectLst>
                <a:latin typeface="Trebuchet MS" pitchFamily="34" charset="0"/>
                <a:cs typeface="Times New Roman" pitchFamily="18" charset="0"/>
              </a:rPr>
              <a:t/>
            </a:r>
            <a:br>
              <a:rPr lang="pl-PL" sz="1600" u="sng" dirty="0" smtClean="0">
                <a:effectLst>
                  <a:outerShdw blurRad="38100" dist="38100" dir="2700000" algn="tl">
                    <a:srgbClr val="000000">
                      <a:alpha val="43137"/>
                    </a:srgbClr>
                  </a:outerShdw>
                </a:effectLst>
                <a:latin typeface="Trebuchet MS" pitchFamily="34" charset="0"/>
                <a:cs typeface="Times New Roman" pitchFamily="18" charset="0"/>
              </a:rPr>
            </a:b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Regionalnego </a:t>
            </a:r>
            <a:r>
              <a:rPr lang="pl-PL" sz="2000" u="sng" dirty="0">
                <a:effectLst>
                  <a:outerShdw blurRad="38100" dist="38100" dir="2700000" algn="tl">
                    <a:srgbClr val="000000">
                      <a:alpha val="43137"/>
                    </a:srgbClr>
                  </a:outerShdw>
                </a:effectLst>
                <a:latin typeface="Trebuchet MS" pitchFamily="34" charset="0"/>
                <a:cs typeface="Times New Roman" pitchFamily="18" charset="0"/>
              </a:rPr>
              <a:t>Programu Operacyjnego Województwa Lubelskiego </a:t>
            </a: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
            </a:r>
            <a:b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b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na </a:t>
            </a:r>
            <a:r>
              <a:rPr lang="pl-PL" sz="2000" u="sng" dirty="0">
                <a:effectLst>
                  <a:outerShdw blurRad="38100" dist="38100" dir="2700000" algn="tl">
                    <a:srgbClr val="000000">
                      <a:alpha val="43137"/>
                    </a:srgbClr>
                  </a:outerShdw>
                </a:effectLst>
                <a:latin typeface="Trebuchet MS" pitchFamily="34" charset="0"/>
                <a:cs typeface="Times New Roman" pitchFamily="18" charset="0"/>
              </a:rPr>
              <a:t>lata </a:t>
            </a:r>
            <a:r>
              <a:rPr lang="pl-PL" sz="2000" u="sng" dirty="0" smtClean="0">
                <a:effectLst>
                  <a:outerShdw blurRad="38100" dist="38100" dir="2700000" algn="tl">
                    <a:srgbClr val="000000">
                      <a:alpha val="43137"/>
                    </a:srgbClr>
                  </a:outerShdw>
                </a:effectLst>
                <a:latin typeface="Trebuchet MS" pitchFamily="34" charset="0"/>
                <a:cs typeface="Times New Roman" pitchFamily="18" charset="0"/>
              </a:rPr>
              <a:t>2014 </a:t>
            </a:r>
            <a:r>
              <a:rPr lang="pl-PL" sz="2000" u="sng" dirty="0">
                <a:effectLst>
                  <a:outerShdw blurRad="38100" dist="38100" dir="2700000" algn="tl">
                    <a:srgbClr val="000000">
                      <a:alpha val="43137"/>
                    </a:srgbClr>
                  </a:outerShdw>
                </a:effectLst>
                <a:latin typeface="Trebuchet MS" pitchFamily="34" charset="0"/>
                <a:cs typeface="Times New Roman" pitchFamily="18" charset="0"/>
              </a:rPr>
              <a:t>- 2020</a:t>
            </a:r>
            <a:r>
              <a:rPr sz="1800" dirty="0" smtClean="0">
                <a:latin typeface="Trebuchet MS" pitchFamily="34" charset="0"/>
                <a:cs typeface="Times New Roman" pitchFamily="18" charset="0"/>
              </a:rPr>
              <a:t/>
            </a:r>
            <a:br>
              <a:rPr sz="1800" dirty="0" smtClean="0">
                <a:latin typeface="Trebuchet MS" pitchFamily="34" charset="0"/>
                <a:cs typeface="Times New Roman" pitchFamily="18" charset="0"/>
              </a:rPr>
            </a:br>
            <a:r>
              <a:rPr lang="pl-PL" sz="1800" dirty="0" smtClean="0">
                <a:latin typeface="Trebuchet MS" pitchFamily="34" charset="0"/>
                <a:cs typeface="Times New Roman" pitchFamily="18" charset="0"/>
              </a:rPr>
              <a:t/>
            </a:r>
            <a:br>
              <a:rPr lang="pl-PL" sz="1800" dirty="0" smtClean="0">
                <a:latin typeface="Trebuchet MS" pitchFamily="34" charset="0"/>
                <a:cs typeface="Times New Roman" pitchFamily="18" charset="0"/>
              </a:rPr>
            </a:br>
            <a:r>
              <a:rPr lang="pl-PL" sz="1800" dirty="0" smtClean="0">
                <a:latin typeface="Trebuchet MS" pitchFamily="34" charset="0"/>
                <a:cs typeface="Times New Roman" pitchFamily="18" charset="0"/>
              </a:rPr>
              <a:t/>
            </a:r>
            <a:br>
              <a:rPr lang="pl-PL" sz="1800" dirty="0" smtClean="0">
                <a:latin typeface="Trebuchet MS" pitchFamily="34" charset="0"/>
                <a:cs typeface="Times New Roman" pitchFamily="18" charset="0"/>
              </a:rPr>
            </a:br>
            <a:r>
              <a:rPr lang="pl-PL" sz="1800" dirty="0" smtClean="0">
                <a:latin typeface="Trebuchet MS" pitchFamily="34" charset="0"/>
                <a:cs typeface="Times New Roman" pitchFamily="18" charset="0"/>
              </a:rPr>
              <a:t/>
            </a:r>
            <a:br>
              <a:rPr lang="pl-PL" sz="1800" dirty="0" smtClean="0">
                <a:latin typeface="Trebuchet MS" pitchFamily="34" charset="0"/>
                <a:cs typeface="Times New Roman" pitchFamily="18" charset="0"/>
              </a:rPr>
            </a:br>
            <a:r>
              <a:rPr lang="pl-PL" sz="1800" dirty="0" smtClean="0">
                <a:latin typeface="Trebuchet MS" pitchFamily="34" charset="0"/>
                <a:cs typeface="Times New Roman" pitchFamily="18" charset="0"/>
              </a:rPr>
              <a:t/>
            </a:r>
            <a:br>
              <a:rPr lang="pl-PL" sz="1800" dirty="0" smtClean="0">
                <a:latin typeface="Trebuchet MS" pitchFamily="34" charset="0"/>
                <a:cs typeface="Times New Roman" pitchFamily="18" charset="0"/>
              </a:rPr>
            </a:br>
            <a:r>
              <a:rPr lang="pl-PL" sz="1800" dirty="0" smtClean="0">
                <a:latin typeface="Trebuchet MS" pitchFamily="34" charset="0"/>
                <a:cs typeface="Times New Roman" pitchFamily="18" charset="0"/>
              </a:rPr>
              <a:t/>
            </a:r>
            <a:br>
              <a:rPr lang="pl-PL" sz="1800" dirty="0" smtClean="0">
                <a:latin typeface="Trebuchet MS" pitchFamily="34" charset="0"/>
                <a:cs typeface="Times New Roman" pitchFamily="18" charset="0"/>
              </a:rPr>
            </a:br>
            <a:r>
              <a:rPr sz="1400" dirty="0" smtClean="0">
                <a:latin typeface="Trebuchet MS" pitchFamily="34" charset="0"/>
                <a:cs typeface="Times New Roman" pitchFamily="18" charset="0"/>
              </a:rPr>
              <a:t>Lublin, dn. 26.04.2017 r.</a:t>
            </a:r>
            <a:r>
              <a:rPr sz="1800" dirty="0" smtClean="0">
                <a:latin typeface="Trebuchet MS" pitchFamily="34" charset="0"/>
                <a:cs typeface="Times New Roman" pitchFamily="18" charset="0"/>
              </a:rPr>
              <a:t/>
            </a:r>
            <a:br>
              <a:rPr sz="1800" dirty="0" smtClean="0">
                <a:latin typeface="Trebuchet MS" pitchFamily="34" charset="0"/>
                <a:cs typeface="Times New Roman" pitchFamily="18" charset="0"/>
              </a:rPr>
            </a:br>
            <a:endParaRPr sz="1800" dirty="0" smtClean="0">
              <a:latin typeface="Trebuchet MS" pitchFamily="34" charset="0"/>
            </a:endParaRPr>
          </a:p>
        </p:txBody>
      </p:sp>
      <p:sp>
        <p:nvSpPr>
          <p:cNvPr id="4099" name="Symbol zastępczy tekstu 3"/>
          <p:cNvSpPr txBox="1">
            <a:spLocks noGrp="1"/>
          </p:cNvSpPr>
          <p:nvPr>
            <p:ph type="body" idx="1"/>
          </p:nvPr>
        </p:nvSpPr>
        <p:spPr>
          <a:xfrm>
            <a:off x="8658225" y="765175"/>
            <a:ext cx="485775" cy="360363"/>
          </a:xfrm>
        </p:spPr>
        <p:txBody>
          <a:bodyPr/>
          <a:lstStyle/>
          <a:p>
            <a:endParaRPr dirty="0" smtClean="0">
              <a:latin typeface="Trebuchet MS" pitchFamily="34" charset="0"/>
            </a:endParaRPr>
          </a:p>
          <a:p>
            <a:endParaRPr dirty="0" smtClean="0">
              <a:latin typeface="Trebuchet MS" pitchFamily="34" charset="0"/>
            </a:endParaRPr>
          </a:p>
          <a:p>
            <a:endParaRPr dirty="0" smtClean="0">
              <a:latin typeface="Trebuchet MS" pitchFamily="34" charset="0"/>
            </a:endParaRPr>
          </a:p>
          <a:p>
            <a:endParaRPr dirty="0" smtClean="0">
              <a:latin typeface="Trebuchet MS" pitchFamily="34" charset="0"/>
            </a:endParaRPr>
          </a:p>
        </p:txBody>
      </p:sp>
      <p:sp>
        <p:nvSpPr>
          <p:cNvPr id="8" name="Symbol zastępczy numeru slajdu 7"/>
          <p:cNvSpPr>
            <a:spLocks noGrp="1"/>
          </p:cNvSpPr>
          <p:nvPr>
            <p:ph type="sldNum" sz="quarter" idx="10"/>
          </p:nvPr>
        </p:nvSpPr>
        <p:spPr/>
        <p:txBody>
          <a:bodyPr/>
          <a:lstStyle/>
          <a:p>
            <a:pPr>
              <a:defRPr/>
            </a:pPr>
            <a:fld id="{8C5984F1-AAF9-4803-BF79-F43479F83ABF}" type="slidenum">
              <a:rPr smtClean="0"/>
              <a:pPr>
                <a:defRPr/>
              </a:pPr>
              <a:t>1</a:t>
            </a:fld>
            <a:endParaRPr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a:t>
            </a:fld>
            <a:endParaRPr lang="pl-PL"/>
          </a:p>
        </p:txBody>
      </p:sp>
      <p:sp>
        <p:nvSpPr>
          <p:cNvPr id="3" name="pole tekstowe 2"/>
          <p:cNvSpPr txBox="1"/>
          <p:nvPr/>
        </p:nvSpPr>
        <p:spPr>
          <a:xfrm>
            <a:off x="395536" y="1124744"/>
            <a:ext cx="8208912" cy="5786780"/>
          </a:xfrm>
          <a:prstGeom prst="rect">
            <a:avLst/>
          </a:prstGeom>
          <a:noFill/>
        </p:spPr>
        <p:txBody>
          <a:bodyPr wrap="square" rtlCol="0">
            <a:spAutoFit/>
          </a:bodyPr>
          <a:lstStyle/>
          <a:p>
            <a:pPr algn="ctr"/>
            <a:r>
              <a:rPr lang="pl-PL" sz="2000" dirty="0" smtClean="0"/>
              <a:t>W </a:t>
            </a:r>
            <a:r>
              <a:rPr lang="pl-PL" sz="2000" dirty="0"/>
              <a:t>harmonogramie zawarte są informacje dotyczące planowanych wydatków kwalifikowalnych oraz wartości dofinansowania.	</a:t>
            </a:r>
            <a:endParaRPr lang="pl-PL" sz="2000" dirty="0" smtClean="0"/>
          </a:p>
          <a:p>
            <a:pPr algn="ctr"/>
            <a:endParaRPr lang="pl-PL" sz="2000" dirty="0"/>
          </a:p>
          <a:p>
            <a:pPr algn="ctr"/>
            <a:r>
              <a:rPr lang="pl-PL" sz="2000" dirty="0"/>
              <a:t>Pamiętaj, że wysokość transzy zaliczki na dany okres nie może przekraczać środków niezbędnych dla prawidłowej realizacji danego etapu projektu, </a:t>
            </a:r>
            <a:r>
              <a:rPr lang="pl-PL" sz="2000" dirty="0" smtClean="0"/>
              <a:t/>
            </a:r>
            <a:br>
              <a:rPr lang="pl-PL" sz="2000" dirty="0" smtClean="0"/>
            </a:br>
            <a:r>
              <a:rPr lang="pl-PL" sz="2000" dirty="0" smtClean="0"/>
              <a:t>a </a:t>
            </a:r>
            <a:r>
              <a:rPr lang="pl-PL" sz="2000" dirty="0"/>
              <a:t>harmonogram płatności powinien być odzwierciedleniem harmonogramu realizacji projektu oraz zaplanowanych </a:t>
            </a:r>
            <a:r>
              <a:rPr lang="pl-PL" sz="2000" dirty="0" smtClean="0"/>
              <a:t>wydatków.</a:t>
            </a:r>
          </a:p>
          <a:p>
            <a:pPr algn="ctr"/>
            <a:endParaRPr lang="pl-PL" sz="2000" dirty="0"/>
          </a:p>
          <a:p>
            <a:pPr algn="ctr"/>
            <a:r>
              <a:rPr lang="pl-PL" sz="2000" dirty="0"/>
              <a:t>Celem harmonogramu jest również dostarczenie informacji </a:t>
            </a:r>
            <a:r>
              <a:rPr lang="pl-PL" sz="2000" dirty="0" smtClean="0"/>
              <a:t/>
            </a:r>
            <a:br>
              <a:rPr lang="pl-PL" sz="2000" dirty="0" smtClean="0"/>
            </a:br>
            <a:r>
              <a:rPr lang="pl-PL" sz="2000" dirty="0" smtClean="0"/>
              <a:t>o </a:t>
            </a:r>
            <a:r>
              <a:rPr lang="pl-PL" sz="2000" dirty="0"/>
              <a:t>przewidywanych ramach czasowych przedkładania przez Ciebie kolejnych wniosków o płatność</a:t>
            </a:r>
            <a:r>
              <a:rPr lang="pl-PL" sz="2000" dirty="0" smtClean="0"/>
              <a:t>.</a:t>
            </a:r>
          </a:p>
          <a:p>
            <a:pPr algn="ctr"/>
            <a:endParaRPr lang="pl-PL" sz="2000" dirty="0"/>
          </a:p>
          <a:p>
            <a:pPr algn="ctr"/>
            <a:r>
              <a:rPr lang="pl-PL" sz="2000" dirty="0" smtClean="0"/>
              <a:t>Harmonogram powinien być sporządzony w ujęciu miesięcznym, a nie kwartalnym, gdyż tylko tak skonstruowany harmonogram pozwala na zabezpieczenie środków na dany miesiąc, jak również umożliwia sporządzanie analiz finansowych przez IP RPO WL.</a:t>
            </a:r>
          </a:p>
          <a:p>
            <a:pPr algn="ctr"/>
            <a:endParaRPr lang="pl-PL" dirty="0"/>
          </a:p>
          <a:p>
            <a:pPr algn="ctr"/>
            <a:endParaRPr lang="pl-PL" dirty="0" smtClean="0"/>
          </a:p>
        </p:txBody>
      </p:sp>
    </p:spTree>
    <p:extLst>
      <p:ext uri="{BB962C8B-B14F-4D97-AF65-F5344CB8AC3E}">
        <p14:creationId xmlns="" xmlns:p14="http://schemas.microsoft.com/office/powerpoint/2010/main" val="3669115174"/>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100</a:t>
            </a:fld>
            <a:endParaRPr lang="pl-PL"/>
          </a:p>
        </p:txBody>
      </p:sp>
      <p:sp>
        <p:nvSpPr>
          <p:cNvPr id="3" name="pole tekstowe 2"/>
          <p:cNvSpPr txBox="1"/>
          <p:nvPr/>
        </p:nvSpPr>
        <p:spPr>
          <a:xfrm>
            <a:off x="611560" y="1268760"/>
            <a:ext cx="7776864" cy="3139321"/>
          </a:xfrm>
          <a:prstGeom prst="rect">
            <a:avLst/>
          </a:prstGeom>
          <a:noFill/>
        </p:spPr>
        <p:txBody>
          <a:bodyPr wrap="square" rtlCol="0">
            <a:spAutoFit/>
          </a:bodyPr>
          <a:lstStyle/>
          <a:p>
            <a:endParaRPr lang="pl-PL" dirty="0" smtClean="0"/>
          </a:p>
          <a:p>
            <a:endParaRPr lang="pl-PL" dirty="0"/>
          </a:p>
          <a:p>
            <a:endParaRPr lang="pl-PL" dirty="0" smtClean="0"/>
          </a:p>
          <a:p>
            <a:r>
              <a:rPr lang="pl-PL" dirty="0"/>
              <a:t>Kryterium efektywności społeczno-zatrudnieniowej w wymiarze zatrudnieniowym oznacza odsetek uczestników projektu, którzy po zakończeniu udziału w projekcie zgodnie ze ścieżką udziału w projekcie podjęli zatrudnienie. Pomiar efektywności społeczno-zatrudnieniowej w wymiarze zatrudnieniowym odbywa się zgodnie </a:t>
            </a:r>
            <a:r>
              <a:rPr lang="pl-PL" dirty="0" smtClean="0"/>
              <a:t/>
            </a:r>
            <a:br>
              <a:rPr lang="pl-PL" dirty="0" smtClean="0"/>
            </a:br>
            <a:r>
              <a:rPr lang="pl-PL" dirty="0" smtClean="0"/>
              <a:t>z </a:t>
            </a:r>
            <a:r>
              <a:rPr lang="pl-PL" dirty="0"/>
              <a:t>metodologią określoną dla efektywności zatrudnieniowej wskazaną w Wytycznych Ministra Infrastruktury i Rozwoju w zakresie realizacji przedsięwzięć </a:t>
            </a:r>
            <a:r>
              <a:rPr lang="pl-PL" dirty="0" smtClean="0"/>
              <a:t/>
            </a:r>
            <a:br>
              <a:rPr lang="pl-PL" dirty="0" smtClean="0"/>
            </a:br>
            <a:r>
              <a:rPr lang="pl-PL" dirty="0" smtClean="0"/>
              <a:t>z </a:t>
            </a:r>
            <a:r>
              <a:rPr lang="pl-PL" dirty="0"/>
              <a:t>udziałem środków Europejskiego Funduszu Społecznego w obszarze rynku pracy na lata 2014-2020.</a:t>
            </a:r>
          </a:p>
        </p:txBody>
      </p:sp>
    </p:spTree>
    <p:extLst>
      <p:ext uri="{BB962C8B-B14F-4D97-AF65-F5344CB8AC3E}">
        <p14:creationId xmlns="" xmlns:p14="http://schemas.microsoft.com/office/powerpoint/2010/main" val="969330645"/>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101</a:t>
            </a:fld>
            <a:endParaRPr lang="pl-PL"/>
          </a:p>
        </p:txBody>
      </p:sp>
      <p:sp>
        <p:nvSpPr>
          <p:cNvPr id="3" name="Prostokąt 2"/>
          <p:cNvSpPr/>
          <p:nvPr/>
        </p:nvSpPr>
        <p:spPr>
          <a:xfrm>
            <a:off x="1043608" y="1268760"/>
            <a:ext cx="7416824" cy="4524315"/>
          </a:xfrm>
          <a:prstGeom prst="rect">
            <a:avLst/>
          </a:prstGeom>
        </p:spPr>
        <p:txBody>
          <a:bodyPr wrap="square">
            <a:spAutoFit/>
          </a:bodyPr>
          <a:lstStyle/>
          <a:p>
            <a:pPr lvl="0" algn="just"/>
            <a:r>
              <a:rPr lang="pl-PL" sz="1600" b="1" dirty="0" smtClean="0"/>
              <a:t>Najczęściej popełniane błędy dotyczące efektywności społeczno-zatrudnieniowej:</a:t>
            </a:r>
          </a:p>
          <a:p>
            <a:pPr lvl="0" algn="just"/>
            <a:endParaRPr lang="pl-PL" sz="1600" b="1" dirty="0" smtClean="0"/>
          </a:p>
          <a:p>
            <a:pPr lvl="0" algn="just">
              <a:buFont typeface="Arial" pitchFamily="34" charset="0"/>
              <a:buChar char="•"/>
            </a:pPr>
            <a:r>
              <a:rPr lang="pl-PL" sz="1600" dirty="0" smtClean="0"/>
              <a:t> Nie dołączanie do wniosku o płatność informacji o wykonaniu wskaźnika efektywności społeczno – zatrudnieniowej.</a:t>
            </a:r>
          </a:p>
          <a:p>
            <a:pPr lvl="0" algn="just">
              <a:buFont typeface="Arial" pitchFamily="34" charset="0"/>
              <a:buChar char="•"/>
            </a:pPr>
            <a:r>
              <a:rPr lang="pl-PL" sz="1600" dirty="0" smtClean="0"/>
              <a:t> Nie dołączanie do ww. informacji umów o pracę, umów cywilnoprawnych lub dokumentów potwierdzających fakt prowadzenia działalności gospodarczej (np. dowód opłacenia należnych składek ZUS lub zaświadczenie wydane przez upoważniony organ, np. ZUS, US).</a:t>
            </a:r>
          </a:p>
          <a:p>
            <a:pPr lvl="0" algn="just">
              <a:buFont typeface="Arial" pitchFamily="34" charset="0"/>
              <a:buChar char="•"/>
            </a:pPr>
            <a:r>
              <a:rPr lang="pl-PL" sz="1600" dirty="0" smtClean="0"/>
              <a:t> Uwzględnianie we wskaźniku efektywności społeczno-zatrudnieniowym w wymiarze zatrudnieniowym umów krótszych niż okres 3 miesiące, w wymiarze mniejszym niż ½ etatu, w przypadku umów cywilnoprawnych o wartości mniejszej niż trzykrotność minimalnego wynagrodzenia. </a:t>
            </a:r>
          </a:p>
          <a:p>
            <a:pPr lvl="0" algn="just">
              <a:buFont typeface="Arial" pitchFamily="34" charset="0"/>
              <a:buChar char="•"/>
            </a:pPr>
            <a:r>
              <a:rPr lang="pl-PL" sz="1600" dirty="0" smtClean="0"/>
              <a:t>Nie uwzględnianie w części dot. efektywności społeczno-zatrudnieniowej innych "osiągnięć" niż podjęcie zatrudnienia (np. rozpoczęcie nauki, zwiększenie pewności siebie i własnych umiejętności).</a:t>
            </a:r>
          </a:p>
          <a:p>
            <a:pPr lvl="0" algn="just">
              <a:buFont typeface="Arial" pitchFamily="34" charset="0"/>
              <a:buChar char="•"/>
            </a:pPr>
            <a:r>
              <a:rPr lang="pl-PL" sz="1600" dirty="0" smtClean="0"/>
              <a:t> Przesłane </a:t>
            </a:r>
            <a:r>
              <a:rPr lang="pl-PL" sz="1600" dirty="0" err="1" smtClean="0"/>
              <a:t>skany</a:t>
            </a:r>
            <a:r>
              <a:rPr lang="pl-PL" sz="1600" dirty="0" smtClean="0"/>
              <a:t> umów nie stanowią potwierdzenia dla danych zawartych w części dotyczącej liczby osób, które podjęły zatrudnienie.</a:t>
            </a:r>
          </a:p>
          <a:p>
            <a:pPr lvl="0" algn="just"/>
            <a:r>
              <a:rPr lang="pl-PL" sz="1600" dirty="0" smtClean="0"/>
              <a:t> </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102</a:t>
            </a:fld>
            <a:endParaRPr lang="pl-PL"/>
          </a:p>
        </p:txBody>
      </p:sp>
      <p:sp>
        <p:nvSpPr>
          <p:cNvPr id="3" name="Prostokąt 2"/>
          <p:cNvSpPr/>
          <p:nvPr/>
        </p:nvSpPr>
        <p:spPr>
          <a:xfrm>
            <a:off x="1043608" y="1268760"/>
            <a:ext cx="7272808" cy="3693319"/>
          </a:xfrm>
          <a:prstGeom prst="rect">
            <a:avLst/>
          </a:prstGeom>
        </p:spPr>
        <p:txBody>
          <a:bodyPr wrap="square">
            <a:spAutoFit/>
          </a:bodyPr>
          <a:lstStyle/>
          <a:p>
            <a:pPr lvl="0" algn="just"/>
            <a:r>
              <a:rPr lang="pl-PL" b="1" dirty="0" smtClean="0"/>
              <a:t>Należy pamiętać, że:</a:t>
            </a:r>
          </a:p>
          <a:p>
            <a:pPr lvl="0" algn="just"/>
            <a:endParaRPr lang="pl-PL" b="1" dirty="0" smtClean="0"/>
          </a:p>
          <a:p>
            <a:pPr algn="just"/>
            <a:r>
              <a:rPr lang="pl-PL" dirty="0" smtClean="0"/>
              <a:t>- kryterium efektywności społeczno-zatrudnieniowej jest weryfikowane </a:t>
            </a:r>
            <a:br>
              <a:rPr lang="pl-PL" dirty="0" smtClean="0"/>
            </a:br>
            <a:r>
              <a:rPr lang="pl-PL" dirty="0" smtClean="0"/>
              <a:t>w terminie do 3 miesięcy od zakończenia udziału w projekcie,</a:t>
            </a:r>
          </a:p>
          <a:p>
            <a:pPr algn="just"/>
            <a:r>
              <a:rPr lang="pl-PL" dirty="0" smtClean="0"/>
              <a:t>- w części dotyczącej kryterium efektywności społeczno-zatrudnieniowej </a:t>
            </a:r>
            <a:br>
              <a:rPr lang="pl-PL" dirty="0" smtClean="0"/>
            </a:br>
            <a:r>
              <a:rPr lang="pl-PL" dirty="0" smtClean="0"/>
              <a:t>w przypadku gdy uczestnik spełni kryterium w obu wymiarach (społecznym </a:t>
            </a:r>
            <a:br>
              <a:rPr lang="pl-PL" dirty="0" smtClean="0"/>
            </a:br>
            <a:r>
              <a:rPr lang="pl-PL" dirty="0" smtClean="0"/>
              <a:t>i zatrudnieniowym) wliczamy go tylko raz do wykonania kryterium (liczymy osoby a nie efekty),</a:t>
            </a:r>
          </a:p>
          <a:p>
            <a:pPr algn="just"/>
            <a:r>
              <a:rPr lang="pl-PL" dirty="0" smtClean="0"/>
              <a:t>- efektywność społeczno-zatrudnieniową należy liczyć wśród osób, które zakończyły udział w projekcie zgodnie z zaplanowaną ścieżką lub z powodu podjęcia zatrudnienia wcześniej niż było to planowane.</a:t>
            </a:r>
          </a:p>
          <a:p>
            <a:pPr algn="just"/>
            <a:endParaRPr lang="pl-PL" dirty="0" smtClean="0"/>
          </a:p>
          <a:p>
            <a:pPr algn="just"/>
            <a:endParaRPr lang="pl-PL" dirty="0"/>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103</a:t>
            </a:fld>
            <a:endParaRPr lang="pl-PL"/>
          </a:p>
        </p:txBody>
      </p:sp>
      <p:sp>
        <p:nvSpPr>
          <p:cNvPr id="4" name="Prostokąt 3"/>
          <p:cNvSpPr/>
          <p:nvPr/>
        </p:nvSpPr>
        <p:spPr>
          <a:xfrm>
            <a:off x="827584" y="1340768"/>
            <a:ext cx="7704856" cy="4247317"/>
          </a:xfrm>
          <a:prstGeom prst="rect">
            <a:avLst/>
          </a:prstGeom>
        </p:spPr>
        <p:txBody>
          <a:bodyPr wrap="square">
            <a:spAutoFit/>
          </a:bodyPr>
          <a:lstStyle/>
          <a:p>
            <a:pPr algn="just"/>
            <a:r>
              <a:rPr lang="pl-PL" u="sng" dirty="0" smtClean="0"/>
              <a:t>Wskaźniki rezultatu bezpośredniego</a:t>
            </a:r>
            <a:r>
              <a:rPr lang="pl-PL" dirty="0" smtClean="0"/>
              <a:t>:</a:t>
            </a:r>
          </a:p>
          <a:p>
            <a:pPr algn="just"/>
            <a:endParaRPr lang="pl-PL" dirty="0" smtClean="0"/>
          </a:p>
          <a:p>
            <a:pPr marL="285750" indent="-285750" algn="just">
              <a:buFontTx/>
              <a:buChar char="-"/>
            </a:pPr>
            <a:r>
              <a:rPr lang="pl-PL" dirty="0" smtClean="0"/>
              <a:t>Liczba osób zagrożonych ubóstwem lub wykluczeniem społecznym, które </a:t>
            </a:r>
          </a:p>
          <a:p>
            <a:pPr algn="just"/>
            <a:r>
              <a:rPr lang="pl-PL" dirty="0" smtClean="0"/>
              <a:t>     uzyskały kwalifikacje po opuszczeniu programu [osoby] </a:t>
            </a:r>
          </a:p>
          <a:p>
            <a:pPr marL="285750" indent="-285750" algn="just">
              <a:buFontTx/>
              <a:buChar char="-"/>
            </a:pPr>
            <a:r>
              <a:rPr lang="pl-PL" dirty="0" smtClean="0"/>
              <a:t>Liczba osób zagrożonych ubóstwem lub wykluczeniem społecznym poszukujących pracy po opuszczeniu programu [osoby] </a:t>
            </a:r>
          </a:p>
          <a:p>
            <a:pPr marL="285750" indent="-285750" algn="just">
              <a:buFontTx/>
              <a:buChar char="-"/>
            </a:pPr>
            <a:r>
              <a:rPr lang="pl-PL" dirty="0" smtClean="0"/>
              <a:t>Liczba osób zagrożonych ubóstwem lub wykluczeniem społecznym pracujących po opuszczeniu programu (łącznie z pracującymi na własny rachunek) [osoby] </a:t>
            </a:r>
          </a:p>
          <a:p>
            <a:pPr algn="just"/>
            <a:endParaRPr lang="pl-PL" dirty="0" smtClean="0"/>
          </a:p>
          <a:p>
            <a:r>
              <a:rPr lang="pl-PL" dirty="0" smtClean="0"/>
              <a:t>Definicje </a:t>
            </a:r>
            <a:r>
              <a:rPr lang="pl-PL" smtClean="0"/>
              <a:t>zawarte we </a:t>
            </a:r>
            <a:r>
              <a:rPr lang="pl-PL" dirty="0" smtClean="0"/>
              <a:t>WLWK stanowiącej zał. nr 2 do Wytycznych w zakresie monitorowania postępu rzeczowego realizacji programów operacyjnych na lata 2014-2020 ; </a:t>
            </a:r>
          </a:p>
          <a:p>
            <a:pPr marL="285750" indent="-285750" algn="just">
              <a:buFontTx/>
              <a:buChar char="-"/>
            </a:pPr>
            <a:r>
              <a:rPr lang="pl-PL" dirty="0" smtClean="0"/>
              <a:t>Mierzone są </a:t>
            </a:r>
            <a:r>
              <a:rPr lang="pl-PL" u="sng" dirty="0" smtClean="0"/>
              <a:t>do 4 tygodni od zakończenia </a:t>
            </a:r>
            <a:r>
              <a:rPr lang="pl-PL" dirty="0" smtClean="0"/>
              <a:t>przez uczestnika udziału </a:t>
            </a:r>
            <a:br>
              <a:rPr lang="pl-PL" dirty="0" smtClean="0"/>
            </a:br>
            <a:r>
              <a:rPr lang="pl-PL" dirty="0" smtClean="0"/>
              <a:t>w projekcie;</a:t>
            </a:r>
          </a:p>
        </p:txBody>
      </p:sp>
    </p:spTree>
    <p:extLst>
      <p:ext uri="{BB962C8B-B14F-4D97-AF65-F5344CB8AC3E}">
        <p14:creationId xmlns="" xmlns:p14="http://schemas.microsoft.com/office/powerpoint/2010/main" val="3071093597"/>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104</a:t>
            </a:fld>
            <a:endParaRPr lang="pl-PL"/>
          </a:p>
        </p:txBody>
      </p:sp>
      <p:sp>
        <p:nvSpPr>
          <p:cNvPr id="3" name="pole tekstowe 2"/>
          <p:cNvSpPr txBox="1"/>
          <p:nvPr/>
        </p:nvSpPr>
        <p:spPr>
          <a:xfrm>
            <a:off x="899592" y="1484784"/>
            <a:ext cx="7704856" cy="369332"/>
          </a:xfrm>
          <a:prstGeom prst="rect">
            <a:avLst/>
          </a:prstGeom>
          <a:noFill/>
        </p:spPr>
        <p:txBody>
          <a:bodyPr wrap="square" rtlCol="0">
            <a:spAutoFit/>
          </a:bodyPr>
          <a:lstStyle/>
          <a:p>
            <a:endParaRPr lang="pl-PL" dirty="0"/>
          </a:p>
        </p:txBody>
      </p:sp>
      <p:sp>
        <p:nvSpPr>
          <p:cNvPr id="4" name="Prostokąt 3"/>
          <p:cNvSpPr/>
          <p:nvPr/>
        </p:nvSpPr>
        <p:spPr>
          <a:xfrm>
            <a:off x="755576" y="1484784"/>
            <a:ext cx="7560840" cy="2959878"/>
          </a:xfrm>
          <a:prstGeom prst="rect">
            <a:avLst/>
          </a:prstGeom>
        </p:spPr>
        <p:txBody>
          <a:bodyPr wrap="square">
            <a:spAutoFit/>
          </a:bodyPr>
          <a:lstStyle/>
          <a:p>
            <a:r>
              <a:rPr lang="pl-PL" dirty="0" smtClean="0"/>
              <a:t>Wskaźnik: Liczba osób zagrożonych ubóstwem lub wykluczeniem społecznym, które uzyskały kwalifikacje po opuszczeniu programu [osoby] </a:t>
            </a:r>
          </a:p>
          <a:p>
            <a:endParaRPr lang="pl-PL" dirty="0" smtClean="0"/>
          </a:p>
          <a:p>
            <a:endParaRPr lang="pl-PL" dirty="0" smtClean="0"/>
          </a:p>
          <a:p>
            <a:pPr marL="285750" indent="-285750">
              <a:buFontTx/>
              <a:buChar char="-"/>
            </a:pPr>
            <a:r>
              <a:rPr lang="pl-PL" dirty="0" smtClean="0"/>
              <a:t>Kogo ujmujemy: osoby, które otrzymały wsparcie Europejskiego Funduszu Społecznego i uzyskały kwalifikacje po opuszczeniu projektu.</a:t>
            </a:r>
          </a:p>
          <a:p>
            <a:endParaRPr lang="pl-PL" dirty="0" smtClean="0"/>
          </a:p>
          <a:p>
            <a:endParaRPr lang="pl-PL" dirty="0" smtClean="0"/>
          </a:p>
          <a:p>
            <a:r>
              <a:rPr lang="pl-PL" dirty="0" smtClean="0"/>
              <a:t>-    Kiedy: do czterech tygodni od zakończenia przez uczestnika udziału </a:t>
            </a:r>
            <a:br>
              <a:rPr lang="pl-PL" dirty="0" smtClean="0"/>
            </a:br>
            <a:r>
              <a:rPr lang="pl-PL" dirty="0" smtClean="0"/>
              <a:t>w projekcie</a:t>
            </a:r>
          </a:p>
        </p:txBody>
      </p:sp>
    </p:spTree>
    <p:extLst>
      <p:ext uri="{BB962C8B-B14F-4D97-AF65-F5344CB8AC3E}">
        <p14:creationId xmlns="" xmlns:p14="http://schemas.microsoft.com/office/powerpoint/2010/main" val="1255135832"/>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105</a:t>
            </a:fld>
            <a:endParaRPr lang="pl-PL"/>
          </a:p>
        </p:txBody>
      </p:sp>
      <p:sp>
        <p:nvSpPr>
          <p:cNvPr id="3" name="pole tekstowe 2"/>
          <p:cNvSpPr txBox="1"/>
          <p:nvPr/>
        </p:nvSpPr>
        <p:spPr>
          <a:xfrm>
            <a:off x="827584" y="1700808"/>
            <a:ext cx="7776864" cy="4524315"/>
          </a:xfrm>
          <a:prstGeom prst="rect">
            <a:avLst/>
          </a:prstGeom>
          <a:noFill/>
        </p:spPr>
        <p:txBody>
          <a:bodyPr wrap="square" rtlCol="0">
            <a:spAutoFit/>
          </a:bodyPr>
          <a:lstStyle/>
          <a:p>
            <a:r>
              <a:rPr lang="pl-PL" dirty="0"/>
              <a:t>Kwalifikacja to określony zestaw efektów uczenia się (kompetencji), których osiągnięcie zostało formalnie potwierdzone przez upoważnioną do tego instytucję zgodnie z ustalonymi standardami. Nadanie kwalifikacji następuje w wyniku walidacji i </a:t>
            </a:r>
            <a:r>
              <a:rPr lang="pl-PL" dirty="0" smtClean="0"/>
              <a:t>certyfikacji.</a:t>
            </a:r>
          </a:p>
          <a:p>
            <a:endParaRPr lang="pl-PL" dirty="0"/>
          </a:p>
          <a:p>
            <a:r>
              <a:rPr lang="pl-PL" dirty="0" smtClean="0"/>
              <a:t>Zgodnie z zapisami załącznika nr </a:t>
            </a:r>
            <a:r>
              <a:rPr lang="pl-PL" dirty="0"/>
              <a:t>8 </a:t>
            </a:r>
            <a:r>
              <a:rPr lang="pl-PL" i="1" dirty="0"/>
              <a:t>Podstawowe informacje dotyczące uzyskiwania kwalifikacji w ramach projektów współfinansowanych z Europejskiego Funduszu </a:t>
            </a:r>
            <a:r>
              <a:rPr lang="pl-PL" i="1" dirty="0" smtClean="0"/>
              <a:t>Społecznego</a:t>
            </a:r>
            <a:r>
              <a:rPr lang="pl-PL" dirty="0" smtClean="0"/>
              <a:t> do Wytycznych dotyczących monitorowania (…) poprzez właściwy organ uprawniony do formalnego potwierdzenia uzyskania kwalifikacji należy rozumieć instytucje zapewniające odpowiedni proces walidacji i certyfikowania uzyskania kwalifikacji.   </a:t>
            </a:r>
            <a:endParaRPr lang="pl-PL" dirty="0"/>
          </a:p>
          <a:p>
            <a:endParaRPr lang="pl-PL" dirty="0" smtClean="0"/>
          </a:p>
          <a:p>
            <a:r>
              <a:rPr lang="pl-PL" dirty="0" smtClean="0"/>
              <a:t>Instytucjami </a:t>
            </a:r>
            <a:r>
              <a:rPr lang="pl-PL" dirty="0"/>
              <a:t>certyfikującymi mogą być np.: uczelnie, okręgowe komisje egzaminacyjne, instytucje szkoleniowe, stowarzyszenia zawodowe, organy administracji publicznej</a:t>
            </a:r>
            <a:r>
              <a:rPr lang="pl-PL" dirty="0" smtClean="0"/>
              <a:t>.</a:t>
            </a:r>
            <a:endParaRPr lang="pl-PL" dirty="0"/>
          </a:p>
          <a:p>
            <a:endParaRPr lang="pl-PL" dirty="0"/>
          </a:p>
        </p:txBody>
      </p:sp>
    </p:spTree>
    <p:extLst>
      <p:ext uri="{BB962C8B-B14F-4D97-AF65-F5344CB8AC3E}">
        <p14:creationId xmlns="" xmlns:p14="http://schemas.microsoft.com/office/powerpoint/2010/main" val="2403329987"/>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106</a:t>
            </a:fld>
            <a:endParaRPr lang="pl-PL"/>
          </a:p>
        </p:txBody>
      </p:sp>
      <p:sp>
        <p:nvSpPr>
          <p:cNvPr id="3" name="pole tekstowe 2"/>
          <p:cNvSpPr txBox="1"/>
          <p:nvPr/>
        </p:nvSpPr>
        <p:spPr>
          <a:xfrm>
            <a:off x="899592" y="1484784"/>
            <a:ext cx="7776864" cy="3970318"/>
          </a:xfrm>
          <a:prstGeom prst="rect">
            <a:avLst/>
          </a:prstGeom>
          <a:noFill/>
        </p:spPr>
        <p:txBody>
          <a:bodyPr wrap="square" rtlCol="0">
            <a:spAutoFit/>
          </a:bodyPr>
          <a:lstStyle/>
          <a:p>
            <a:r>
              <a:rPr lang="pl-PL" dirty="0" smtClean="0"/>
              <a:t>Certyfikaty </a:t>
            </a:r>
            <a:r>
              <a:rPr lang="pl-PL" dirty="0"/>
              <a:t>i inne dokumenty potwierdzające uzyskanie kwalifikacji powinny być </a:t>
            </a:r>
            <a:r>
              <a:rPr lang="pl-PL" b="1" dirty="0"/>
              <a:t>rozpoznawalne </a:t>
            </a:r>
            <a:r>
              <a:rPr lang="pl-PL" dirty="0"/>
              <a:t>i </a:t>
            </a:r>
            <a:r>
              <a:rPr lang="pl-PL" b="1" dirty="0"/>
              <a:t>uznawane </a:t>
            </a:r>
            <a:r>
              <a:rPr lang="pl-PL" dirty="0"/>
              <a:t>w danym środowisku, sektorze lub branży</a:t>
            </a:r>
            <a:r>
              <a:rPr lang="pl-PL" dirty="0" smtClean="0"/>
              <a:t>.</a:t>
            </a:r>
          </a:p>
          <a:p>
            <a:endParaRPr lang="pl-PL" dirty="0"/>
          </a:p>
          <a:p>
            <a:r>
              <a:rPr lang="pl-PL" dirty="0" smtClean="0"/>
              <a:t>Docelowym </a:t>
            </a:r>
            <a:r>
              <a:rPr lang="pl-PL" dirty="0"/>
              <a:t>katalogiem określającym możliwe do uzyskania kwalifikacje w Polsce powinny być kwalifikacje ujęte w </a:t>
            </a:r>
            <a:r>
              <a:rPr lang="pl-PL" u="sng" dirty="0"/>
              <a:t>Zintegrowanym Rejestrze </a:t>
            </a:r>
            <a:r>
              <a:rPr lang="pl-PL" u="sng" dirty="0" smtClean="0"/>
              <a:t>Kwalifikacji</a:t>
            </a:r>
            <a:r>
              <a:rPr lang="pl-PL" dirty="0" smtClean="0"/>
              <a:t>. </a:t>
            </a:r>
            <a:endParaRPr lang="pl-PL" dirty="0"/>
          </a:p>
          <a:p>
            <a:endParaRPr lang="pl-PL" dirty="0" smtClean="0"/>
          </a:p>
          <a:p>
            <a:r>
              <a:rPr lang="pl-PL" dirty="0"/>
              <a:t>Należy wykazywać wyłącznie kwalifikacje, których jakość gwarantują odpowiednie procedury i nadzór sprawowany przez konkretny podmiot (np. egzaminy czeladnicze i mistrzowskie w różnych zawodach przeprowadzane są przez komisje egzaminacyjne izb rzemieślniczych). Zapewnienie jakości procesu walidacji efektów uczenia się jest kluczowe, jeśli wydany dokument ma stanowić wiarygodne poświadczenie uzyskanych kwalifikacji.</a:t>
            </a:r>
          </a:p>
          <a:p>
            <a:endParaRPr lang="pl-PL" dirty="0" smtClean="0"/>
          </a:p>
          <a:p>
            <a:endParaRPr lang="pl-PL" dirty="0" smtClean="0"/>
          </a:p>
        </p:txBody>
      </p:sp>
    </p:spTree>
    <p:extLst>
      <p:ext uri="{BB962C8B-B14F-4D97-AF65-F5344CB8AC3E}">
        <p14:creationId xmlns="" xmlns:p14="http://schemas.microsoft.com/office/powerpoint/2010/main" val="4130881531"/>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107</a:t>
            </a:fld>
            <a:endParaRPr lang="pl-PL"/>
          </a:p>
        </p:txBody>
      </p:sp>
      <p:sp>
        <p:nvSpPr>
          <p:cNvPr id="3" name="pole tekstowe 2"/>
          <p:cNvSpPr txBox="1"/>
          <p:nvPr/>
        </p:nvSpPr>
        <p:spPr>
          <a:xfrm>
            <a:off x="899592" y="1700808"/>
            <a:ext cx="7704856" cy="4524315"/>
          </a:xfrm>
          <a:prstGeom prst="rect">
            <a:avLst/>
          </a:prstGeom>
          <a:noFill/>
        </p:spPr>
        <p:txBody>
          <a:bodyPr wrap="square" rtlCol="0">
            <a:spAutoFit/>
          </a:bodyPr>
          <a:lstStyle/>
          <a:p>
            <a:r>
              <a:rPr lang="pl-PL" dirty="0" smtClean="0"/>
              <a:t>Np. </a:t>
            </a:r>
          </a:p>
          <a:p>
            <a:pPr algn="ctr"/>
            <a:r>
              <a:rPr lang="pl-PL" u="sng" dirty="0" smtClean="0"/>
              <a:t>Kwalifikacje </a:t>
            </a:r>
            <a:r>
              <a:rPr lang="pl-PL" u="sng" dirty="0"/>
              <a:t>ze szkolnictwa zawodowego</a:t>
            </a:r>
          </a:p>
          <a:p>
            <a:endParaRPr lang="pl-PL" dirty="0" smtClean="0"/>
          </a:p>
          <a:p>
            <a:endParaRPr lang="pl-PL" dirty="0"/>
          </a:p>
          <a:p>
            <a:endParaRPr lang="pl-PL" dirty="0" smtClean="0"/>
          </a:p>
          <a:p>
            <a:r>
              <a:rPr lang="pl-PL" dirty="0" smtClean="0"/>
              <a:t> </a:t>
            </a:r>
            <a:r>
              <a:rPr lang="pl-PL" dirty="0"/>
              <a:t>INSTYTUCJA WALIDUJĄCA                                              </a:t>
            </a:r>
            <a:r>
              <a:rPr lang="pl-PL" dirty="0" smtClean="0"/>
              <a:t> </a:t>
            </a:r>
            <a:r>
              <a:rPr lang="pl-PL" dirty="0"/>
              <a:t>INSTYTUCJA CERTYFIKUJĄCA</a:t>
            </a:r>
          </a:p>
          <a:p>
            <a:r>
              <a:rPr lang="pl-PL" dirty="0" smtClean="0"/>
              <a:t>(Okręgowe </a:t>
            </a:r>
            <a:r>
              <a:rPr lang="pl-PL" dirty="0"/>
              <a:t>Komisje </a:t>
            </a:r>
            <a:r>
              <a:rPr lang="pl-PL" dirty="0" smtClean="0"/>
              <a:t>Egzaminacyjne)                  (Okręgowe </a:t>
            </a:r>
            <a:r>
              <a:rPr lang="pl-PL" dirty="0"/>
              <a:t>Komisje </a:t>
            </a:r>
            <a:r>
              <a:rPr lang="pl-PL" dirty="0" smtClean="0"/>
              <a:t>Egzaminacyjne)</a:t>
            </a:r>
            <a:endParaRPr lang="pl-PL" dirty="0"/>
          </a:p>
          <a:p>
            <a:endParaRPr lang="pl-PL" dirty="0"/>
          </a:p>
          <a:p>
            <a:pPr algn="ctr"/>
            <a:r>
              <a:rPr lang="pl-PL" u="sng" dirty="0" smtClean="0"/>
              <a:t>Kwalifikacje </a:t>
            </a:r>
            <a:r>
              <a:rPr lang="pl-PL" u="sng" dirty="0"/>
              <a:t>rzemieślnicze</a:t>
            </a:r>
          </a:p>
          <a:p>
            <a:endParaRPr lang="pl-PL" dirty="0" smtClean="0"/>
          </a:p>
          <a:p>
            <a:endParaRPr lang="pl-PL" dirty="0"/>
          </a:p>
          <a:p>
            <a:endParaRPr lang="pl-PL" dirty="0" smtClean="0"/>
          </a:p>
          <a:p>
            <a:r>
              <a:rPr lang="pl-PL" dirty="0"/>
              <a:t>INSTYTUCJA WALIDUJĄCA                      </a:t>
            </a:r>
            <a:r>
              <a:rPr lang="pl-PL" dirty="0" smtClean="0"/>
              <a:t>                      INSTYTUCJA </a:t>
            </a:r>
            <a:r>
              <a:rPr lang="pl-PL" dirty="0"/>
              <a:t>CERTYFIKUJĄCA</a:t>
            </a:r>
            <a:endParaRPr lang="pl-PL" dirty="0" smtClean="0"/>
          </a:p>
          <a:p>
            <a:r>
              <a:rPr lang="pl-PL" dirty="0" smtClean="0"/>
              <a:t>(Komisje </a:t>
            </a:r>
            <a:r>
              <a:rPr lang="pl-PL" dirty="0"/>
              <a:t>egzaminacyjne </a:t>
            </a:r>
            <a:r>
              <a:rPr lang="pl-PL" dirty="0" smtClean="0"/>
              <a:t>                                               (Izby rzemieślnicze)</a:t>
            </a:r>
            <a:r>
              <a:rPr lang="pl-PL" dirty="0"/>
              <a:t>	</a:t>
            </a:r>
          </a:p>
          <a:p>
            <a:r>
              <a:rPr lang="pl-PL" dirty="0" smtClean="0"/>
              <a:t>przy </a:t>
            </a:r>
            <a:r>
              <a:rPr lang="pl-PL" dirty="0"/>
              <a:t>izbach </a:t>
            </a:r>
            <a:r>
              <a:rPr lang="pl-PL" dirty="0" smtClean="0"/>
              <a:t>rzemieślniczych)</a:t>
            </a:r>
            <a:endParaRPr lang="pl-PL" dirty="0"/>
          </a:p>
          <a:p>
            <a:endParaRPr lang="pl-PL" dirty="0"/>
          </a:p>
        </p:txBody>
      </p:sp>
      <p:cxnSp>
        <p:nvCxnSpPr>
          <p:cNvPr id="5" name="Łącznik prosty ze strzałką 4"/>
          <p:cNvCxnSpPr/>
          <p:nvPr/>
        </p:nvCxnSpPr>
        <p:spPr>
          <a:xfrm flipH="1">
            <a:off x="2267744" y="2276872"/>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220072" y="2276872"/>
            <a:ext cx="151216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H="1">
            <a:off x="2483768" y="4221088"/>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5076056" y="4221088"/>
            <a:ext cx="136815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2126005"/>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0088" y="692696"/>
            <a:ext cx="7886700" cy="648072"/>
          </a:xfrm>
        </p:spPr>
        <p:txBody>
          <a:bodyPr/>
          <a:lstStyle/>
          <a:p>
            <a:pPr algn="ctr"/>
            <a:r>
              <a:rPr lang="pl-PL" b="1" i="1" dirty="0" smtClean="0"/>
              <a:t>Reguła proporcjonalności</a:t>
            </a:r>
            <a:endParaRPr lang="pl-PL" b="1" i="1" dirty="0"/>
          </a:p>
        </p:txBody>
      </p:sp>
      <p:sp>
        <p:nvSpPr>
          <p:cNvPr id="3" name="Symbol zastępczy zawartości 2"/>
          <p:cNvSpPr>
            <a:spLocks noGrp="1"/>
          </p:cNvSpPr>
          <p:nvPr>
            <p:ph idx="1"/>
          </p:nvPr>
        </p:nvSpPr>
        <p:spPr>
          <a:xfrm>
            <a:off x="467544" y="1268760"/>
            <a:ext cx="8280920" cy="4248472"/>
          </a:xfrm>
        </p:spPr>
        <p:txBody>
          <a:bodyPr/>
          <a:lstStyle/>
          <a:p>
            <a:pPr marL="0" indent="0" algn="ctr">
              <a:buNone/>
            </a:pPr>
            <a:r>
              <a:rPr lang="pl-PL" sz="1600" dirty="0"/>
              <a:t>d</a:t>
            </a:r>
            <a:r>
              <a:rPr lang="pl-PL" sz="1600" dirty="0" smtClean="0"/>
              <a:t>otyczy </a:t>
            </a:r>
            <a:r>
              <a:rPr lang="pl-PL" sz="1600" dirty="0"/>
              <a:t>rozliczenia projektu pod względem finansowym adekwatnie do stopnia osiągnięcia założeń merytorycznych określonych we wniosku o dofinansowanie </a:t>
            </a:r>
            <a:r>
              <a:rPr lang="pl-PL" sz="1600" dirty="0" smtClean="0"/>
              <a:t>projektu na </a:t>
            </a:r>
            <a:r>
              <a:rPr lang="pl-PL" sz="1600" dirty="0"/>
              <a:t>zakończenie realizacji </a:t>
            </a:r>
            <a:r>
              <a:rPr lang="pl-PL" sz="1600" dirty="0" smtClean="0"/>
              <a:t>projektu, tj</a:t>
            </a:r>
            <a:r>
              <a:rPr lang="pl-PL" sz="1600" dirty="0"/>
              <a:t>. na etapie weryfikacji końcowego wniosku o </a:t>
            </a:r>
            <a:r>
              <a:rPr lang="pl-PL" sz="1600" dirty="0" smtClean="0"/>
              <a:t>płatność.</a:t>
            </a:r>
            <a:endParaRPr lang="pl-PL" sz="1600" dirty="0"/>
          </a:p>
          <a:p>
            <a:pPr marL="0" indent="0">
              <a:lnSpc>
                <a:spcPct val="100000"/>
              </a:lnSpc>
              <a:buNone/>
            </a:pPr>
            <a:r>
              <a:rPr lang="pl-PL" sz="1600" dirty="0"/>
              <a:t>Zgodnie z regułą proporcjonalności </a:t>
            </a:r>
            <a:r>
              <a:rPr lang="pl-PL" sz="1600" dirty="0" smtClean="0"/>
              <a:t>IP RPO WL: </a:t>
            </a:r>
            <a:endParaRPr lang="pl-PL" sz="1600" dirty="0"/>
          </a:p>
          <a:p>
            <a:pPr marL="342900" indent="-342900">
              <a:lnSpc>
                <a:spcPct val="100000"/>
              </a:lnSpc>
              <a:buAutoNum type="alphaLcParenR"/>
            </a:pPr>
            <a:r>
              <a:rPr lang="pl-PL" sz="1600" dirty="0"/>
              <a:t>w przypadku niespełnienia kryterium zatwierdzonego przez komitet monitorujący </a:t>
            </a:r>
            <a:r>
              <a:rPr lang="pl-PL" sz="1600" dirty="0" smtClean="0"/>
              <a:t>RPO </a:t>
            </a:r>
            <a:r>
              <a:rPr lang="pl-PL" sz="1600" dirty="0"/>
              <a:t>– właściwa instytucja będąca stroną umowy może uznać wszystkie lub odpowiednią część wydatków dotychczas rozliczonych w ramach projektu za </a:t>
            </a:r>
            <a:r>
              <a:rPr lang="pl-PL" sz="1600" dirty="0" smtClean="0"/>
              <a:t>niekwalifikowalne;</a:t>
            </a:r>
          </a:p>
          <a:p>
            <a:pPr marL="342900" indent="-342900">
              <a:lnSpc>
                <a:spcPct val="100000"/>
              </a:lnSpc>
              <a:buAutoNum type="alphaLcParenR"/>
            </a:pPr>
            <a:r>
              <a:rPr lang="pl-PL" sz="1600" dirty="0" smtClean="0"/>
              <a:t>w </a:t>
            </a:r>
            <a:r>
              <a:rPr lang="pl-PL" sz="1600" dirty="0"/>
              <a:t>przypadku nieosiągnięcia celu projektu – właściwa instytucja będąca stroną umowy może uznać wszystkie lub odpowiednią część wydatków dotychczas rozliczonych w ramach projektu za niekwalifikowalne; wysokość wydatków niekwalifikowalnych uzależniona jest od stopnia niezrealizowania celu projektu; wydatki niekwalifikowalne obejmują wydatki związane z tym zadaniem merytorycznym (zadaniami merytorycznymi), którego założenia nie zostały osiągnięte i kosztów pośrednich; stopień nieosiągnięcia założeń projektu określany jest przez właściwą instytucję będącą stroną umowy</a:t>
            </a: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108</a:t>
            </a:fld>
            <a:endParaRPr lang="pl-PL"/>
          </a:p>
        </p:txBody>
      </p:sp>
    </p:spTree>
    <p:extLst>
      <p:ext uri="{BB962C8B-B14F-4D97-AF65-F5344CB8AC3E}">
        <p14:creationId xmlns="" xmlns:p14="http://schemas.microsoft.com/office/powerpoint/2010/main" val="1502892572"/>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109</a:t>
            </a:fld>
            <a:endParaRPr lang="pl-PL"/>
          </a:p>
        </p:txBody>
      </p:sp>
      <p:sp>
        <p:nvSpPr>
          <p:cNvPr id="2" name="Tytuł 1"/>
          <p:cNvSpPr>
            <a:spLocks noGrp="1"/>
          </p:cNvSpPr>
          <p:nvPr>
            <p:ph type="title" idx="4294967295"/>
          </p:nvPr>
        </p:nvSpPr>
        <p:spPr>
          <a:xfrm>
            <a:off x="611560" y="1557338"/>
            <a:ext cx="7776864" cy="3455987"/>
          </a:xfrm>
          <a:prstGeom prst="rect">
            <a:avLst/>
          </a:prstGeom>
        </p:spPr>
        <p:txBody>
          <a:bodyPr/>
          <a:lstStyle/>
          <a:p>
            <a:pPr algn="ctr"/>
            <a:r>
              <a:rPr lang="pl-PL" sz="2400" dirty="0"/>
              <a:t>Zastosowanie reguły proporcjonalności ma miejsce pod warunkiem, że niespełnienie założeń projektu wynika </a:t>
            </a:r>
            <a:r>
              <a:rPr lang="pl-PL" sz="2400" dirty="0" smtClean="0"/>
              <a:t/>
            </a:r>
            <a:br>
              <a:rPr lang="pl-PL" sz="2400" dirty="0" smtClean="0"/>
            </a:br>
            <a:r>
              <a:rPr lang="pl-PL" sz="2400" dirty="0" smtClean="0"/>
              <a:t>z </a:t>
            </a:r>
            <a:r>
              <a:rPr lang="pl-PL" sz="2400" dirty="0"/>
              <a:t>przyczyn leżących po stronie Beneficjenta.</a:t>
            </a:r>
            <a:br>
              <a:rPr lang="pl-PL" sz="2400" dirty="0"/>
            </a:br>
            <a:r>
              <a:rPr lang="pl-PL" sz="2400" dirty="0"/>
              <a:t/>
            </a:r>
            <a:br>
              <a:rPr lang="pl-PL" sz="2400" dirty="0"/>
            </a:br>
            <a:r>
              <a:rPr lang="pl-PL" sz="2400" dirty="0" smtClean="0"/>
              <a:t>IP może odstąpić od rozliczenia projektu zgodnie z regułą proporcjonalności lub obniżyć wysokość środków podlegających tej regule, jeśli Beneficjent o to wnioskuje </a:t>
            </a:r>
            <a:br>
              <a:rPr lang="pl-PL" sz="2400" dirty="0" smtClean="0"/>
            </a:br>
            <a:r>
              <a:rPr lang="pl-PL" sz="2400" dirty="0" smtClean="0"/>
              <a:t>i należycie uzasadni przyczyny nieosiągnięcia założeń, </a:t>
            </a:r>
            <a:br>
              <a:rPr lang="pl-PL" sz="2400" dirty="0" smtClean="0"/>
            </a:br>
            <a:r>
              <a:rPr lang="pl-PL" sz="2400" dirty="0" smtClean="0"/>
              <a:t>w szczególności wykaże swoje starania zmierzające do osiągnięcia założeń projektu.</a:t>
            </a:r>
            <a:endParaRPr lang="pl-PL" sz="2400" dirty="0"/>
          </a:p>
        </p:txBody>
      </p:sp>
    </p:spTree>
    <p:extLst>
      <p:ext uri="{BB962C8B-B14F-4D97-AF65-F5344CB8AC3E}">
        <p14:creationId xmlns="" xmlns:p14="http://schemas.microsoft.com/office/powerpoint/2010/main" val="5091216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11</a:t>
            </a:fld>
            <a:endParaRPr lang="pl-PL"/>
          </a:p>
        </p:txBody>
      </p:sp>
      <p:sp>
        <p:nvSpPr>
          <p:cNvPr id="3" name="pole tekstowe 2"/>
          <p:cNvSpPr txBox="1"/>
          <p:nvPr/>
        </p:nvSpPr>
        <p:spPr>
          <a:xfrm>
            <a:off x="539552" y="1268760"/>
            <a:ext cx="8064896" cy="4401205"/>
          </a:xfrm>
          <a:prstGeom prst="rect">
            <a:avLst/>
          </a:prstGeom>
          <a:noFill/>
        </p:spPr>
        <p:txBody>
          <a:bodyPr wrap="square" rtlCol="0">
            <a:spAutoFit/>
          </a:bodyPr>
          <a:lstStyle/>
          <a:p>
            <a:pPr algn="ctr"/>
            <a:r>
              <a:rPr lang="pl-PL" sz="2000" dirty="0"/>
              <a:t>O przyporządkowaniu określonej kwoty wydatków ogółem </a:t>
            </a:r>
            <a:r>
              <a:rPr lang="pl-PL" sz="2000" dirty="0" smtClean="0"/>
              <a:t/>
            </a:r>
            <a:br>
              <a:rPr lang="pl-PL" sz="2000" dirty="0" smtClean="0"/>
            </a:br>
            <a:r>
              <a:rPr lang="pl-PL" sz="2000" dirty="0" smtClean="0"/>
              <a:t>i </a:t>
            </a:r>
            <a:r>
              <a:rPr lang="pl-PL" sz="2000" dirty="0"/>
              <a:t>kwalifikowalnych do konkretnego miesiąca/kwartału decyduje </a:t>
            </a:r>
            <a:r>
              <a:rPr lang="pl-PL" sz="2000" u="sng" dirty="0"/>
              <a:t>moment złożenia wniosku o płatność</a:t>
            </a:r>
            <a:r>
              <a:rPr lang="pl-PL" sz="2000" dirty="0"/>
              <a:t>. Pamiętaj </a:t>
            </a:r>
            <a:r>
              <a:rPr lang="pl-PL" sz="2000" dirty="0" smtClean="0"/>
              <a:t>że w </a:t>
            </a:r>
            <a:r>
              <a:rPr lang="pl-PL" sz="2000" dirty="0"/>
              <a:t>harmonogramie nie ma informacji na temat okresów rozliczeniowych. Kolumna </a:t>
            </a:r>
            <a:r>
              <a:rPr lang="pl-PL" sz="2000" b="1" dirty="0"/>
              <a:t>„miesiąc” </a:t>
            </a:r>
            <a:r>
              <a:rPr lang="pl-PL" sz="2000" b="1" dirty="0" smtClean="0"/>
              <a:t/>
            </a:r>
            <a:br>
              <a:rPr lang="pl-PL" sz="2000" b="1" dirty="0" smtClean="0"/>
            </a:br>
            <a:r>
              <a:rPr lang="pl-PL" sz="2000" dirty="0" smtClean="0"/>
              <a:t>w </a:t>
            </a:r>
            <a:r>
              <a:rPr lang="pl-PL" sz="2000" dirty="0"/>
              <a:t>przedmiotowym dokumencie, </a:t>
            </a:r>
            <a:r>
              <a:rPr lang="pl-PL" sz="2000" b="1" u="sng" dirty="0"/>
              <a:t>nie odzwierciedla okresu rozliczeniowego, </a:t>
            </a:r>
            <a:r>
              <a:rPr lang="pl-PL" sz="2000" b="1" u="sng" dirty="0" smtClean="0"/>
              <a:t>za jaki </a:t>
            </a:r>
            <a:r>
              <a:rPr lang="pl-PL" sz="2000" b="1" u="sng" dirty="0"/>
              <a:t>składany będzie wniosek o płatność, ale okres w którym beneficjent złoży wniosek o płatność</a:t>
            </a:r>
            <a:r>
              <a:rPr lang="pl-PL" sz="2000" dirty="0"/>
              <a:t> dlatego zalecane jest, abyś </a:t>
            </a:r>
            <a:r>
              <a:rPr lang="pl-PL" sz="2000" dirty="0" smtClean="0"/>
              <a:t>harmonogram przygotowywał </a:t>
            </a:r>
            <a:r>
              <a:rPr lang="pl-PL" sz="2000" dirty="0"/>
              <a:t>w </a:t>
            </a:r>
            <a:r>
              <a:rPr lang="pl-PL" sz="2000" dirty="0" smtClean="0"/>
              <a:t>ujęciu miesięcznym </a:t>
            </a:r>
            <a:r>
              <a:rPr lang="pl-PL" sz="2000" dirty="0"/>
              <a:t>nie kwartalnym</a:t>
            </a:r>
            <a:r>
              <a:rPr lang="pl-PL" sz="2000" dirty="0" smtClean="0"/>
              <a:t>.</a:t>
            </a:r>
          </a:p>
          <a:p>
            <a:pPr algn="ctr"/>
            <a:endParaRPr lang="pl-PL" sz="2000" dirty="0" smtClean="0"/>
          </a:p>
          <a:p>
            <a:pPr algn="ctr"/>
            <a:r>
              <a:rPr lang="pl-PL" sz="2000" dirty="0" smtClean="0"/>
              <a:t>W harmonogramie w SL2014 nie ma informacji dotyczących planowanej przez Ciebie do rozliczenia kwoty dofinansowania, dlatego też wraz </a:t>
            </a:r>
            <a:br>
              <a:rPr lang="pl-PL" sz="2000" dirty="0" smtClean="0"/>
            </a:br>
            <a:r>
              <a:rPr lang="pl-PL" sz="2000" dirty="0" smtClean="0"/>
              <a:t>z harmonogramem jako załącznik powinieneś dołączyć harmonogram tożsamy do tego jaki załączono do umowy o dofinansowanie, tj. zał. nr 3  </a:t>
            </a:r>
            <a:endParaRPr lang="pl-PL" sz="2000" dirty="0"/>
          </a:p>
          <a:p>
            <a:pPr algn="ctr"/>
            <a:endParaRPr lang="pl-PL" sz="2000" dirty="0"/>
          </a:p>
        </p:txBody>
      </p:sp>
    </p:spTree>
    <p:extLst>
      <p:ext uri="{BB962C8B-B14F-4D97-AF65-F5344CB8AC3E}">
        <p14:creationId xmlns="" xmlns:p14="http://schemas.microsoft.com/office/powerpoint/2010/main" val="2700952597"/>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5602" name="Tytuł 1"/>
          <p:cNvSpPr>
            <a:spLocks noGrp="1"/>
          </p:cNvSpPr>
          <p:nvPr>
            <p:ph type="title"/>
          </p:nvPr>
        </p:nvSpPr>
        <p:spPr bwMode="auto">
          <a:xfrm>
            <a:off x="0" y="476672"/>
            <a:ext cx="9144000" cy="5040189"/>
          </a:xfrm>
          <a:ln>
            <a:miter lim="800000"/>
            <a:headEnd/>
            <a:tailEnd/>
          </a:ln>
        </p:spPr>
        <p:txBody>
          <a:bodyPr vert="horz" wrap="square" lIns="91440" tIns="45720" rIns="91440" bIns="45720" numCol="1" anchor="t" anchorCtr="0" compatLnSpc="1">
            <a:prstTxWarp prst="textNoShape">
              <a:avLst/>
            </a:prstTxWarp>
          </a:bodyPr>
          <a:lstStyle/>
          <a:p>
            <a:pPr algn="ctr">
              <a:defRPr/>
            </a:pPr>
            <a:r>
              <a:rPr altLang="pl-PL" sz="2800" b="1" dirty="0" smtClean="0">
                <a:latin typeface="Trebuchet MS" pitchFamily="34" charset="0"/>
                <a:cs typeface="Times New Roman" pitchFamily="18" charset="0"/>
              </a:rPr>
              <a:t/>
            </a:r>
            <a:br>
              <a:rPr altLang="pl-PL" sz="2800" b="1" dirty="0" smtClean="0">
                <a:latin typeface="Trebuchet MS" pitchFamily="34" charset="0"/>
                <a:cs typeface="Times New Roman" pitchFamily="18" charset="0"/>
              </a:rPr>
            </a:br>
            <a:r>
              <a:rPr altLang="pl-PL" sz="3600" b="1" dirty="0" smtClean="0">
                <a:solidFill>
                  <a:srgbClr val="C00000"/>
                </a:solidFill>
                <a:effectLst>
                  <a:outerShdw blurRad="38100" dist="38100" dir="2700000" algn="tl">
                    <a:srgbClr val="000000">
                      <a:alpha val="43137"/>
                    </a:srgbClr>
                  </a:outerShdw>
                </a:effectLst>
                <a:latin typeface="Trebuchet MS" pitchFamily="34" charset="0"/>
                <a:cs typeface="Times New Roman" pitchFamily="18" charset="0"/>
              </a:rPr>
              <a:t>DZIĘKUJEMY ZA UWAGĘ</a:t>
            </a:r>
            <a:r>
              <a:rPr altLang="pl-PL" sz="2000" b="1" dirty="0" smtClean="0">
                <a:latin typeface="Trebuchet MS" pitchFamily="34" charset="0"/>
                <a:cs typeface="Times New Roman" pitchFamily="18" charset="0"/>
              </a:rPr>
              <a:t/>
            </a:r>
            <a:br>
              <a:rPr altLang="pl-PL" sz="2000" b="1" dirty="0" smtClean="0">
                <a:latin typeface="Trebuchet MS" pitchFamily="34" charset="0"/>
                <a:cs typeface="Times New Roman" pitchFamily="18" charset="0"/>
              </a:rPr>
            </a:br>
            <a:r>
              <a:rPr altLang="pl-PL" sz="2000" b="1" dirty="0" smtClean="0">
                <a:latin typeface="Trebuchet MS" pitchFamily="34" charset="0"/>
                <a:cs typeface="Times New Roman" pitchFamily="18" charset="0"/>
              </a:rPr>
              <a:t/>
            </a:r>
            <a:br>
              <a:rPr altLang="pl-PL" sz="2000" b="1" dirty="0" smtClean="0">
                <a:latin typeface="Trebuchet MS" pitchFamily="34" charset="0"/>
                <a:cs typeface="Times New Roman" pitchFamily="18" charset="0"/>
              </a:rPr>
            </a:br>
            <a:r>
              <a:rPr altLang="pl-PL" sz="2000" b="1" dirty="0" smtClean="0">
                <a:latin typeface="Trebuchet MS" pitchFamily="34" charset="0"/>
                <a:cs typeface="Times New Roman" pitchFamily="18" charset="0"/>
              </a:rPr>
              <a:t/>
            </a:r>
            <a:br>
              <a:rPr altLang="pl-PL" sz="20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rPr>
              <a:t>Wojewódzki Urząd Pracy</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rPr>
              <a:t> w Lublinie</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rPr>
              <a:t>ul. Obywatelska 4</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rPr>
              <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hlinkClick r:id="rId3"/>
              </a:rPr>
              <a:t>www.rpo.lubelskie.pl/wup</a:t>
            </a:r>
            <a:r>
              <a:rPr altLang="pl-PL" sz="1600" b="1" dirty="0" smtClean="0">
                <a:latin typeface="Trebuchet MS" pitchFamily="34" charset="0"/>
                <a:cs typeface="Times New Roman" pitchFamily="18" charset="0"/>
              </a:rPr>
              <a:t> </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hlinkClick r:id="rId4"/>
              </a:rPr>
              <a:t>www.funduszeeuropejskie.gov.pl</a:t>
            </a:r>
            <a:r>
              <a:rPr altLang="pl-PL" sz="1600" b="1" dirty="0" smtClean="0">
                <a:latin typeface="Trebuchet MS" pitchFamily="34" charset="0"/>
                <a:cs typeface="Times New Roman" pitchFamily="18" charset="0"/>
              </a:rPr>
              <a:t/>
            </a:r>
            <a:br>
              <a:rPr altLang="pl-PL" sz="1600" b="1" dirty="0" smtClean="0">
                <a:latin typeface="Trebuchet MS" pitchFamily="34" charset="0"/>
                <a:cs typeface="Times New Roman" pitchFamily="18" charset="0"/>
              </a:rPr>
            </a:br>
            <a:r>
              <a:rPr altLang="pl-PL" sz="1600" b="1" dirty="0" smtClean="0">
                <a:latin typeface="Trebuchet MS" pitchFamily="34" charset="0"/>
                <a:cs typeface="Times New Roman" pitchFamily="18" charset="0"/>
              </a:rPr>
              <a:t> </a:t>
            </a:r>
            <a:br>
              <a:rPr altLang="pl-PL" sz="1600" b="1" dirty="0" smtClean="0">
                <a:latin typeface="Trebuchet MS" pitchFamily="34" charset="0"/>
                <a:cs typeface="Times New Roman" pitchFamily="18" charset="0"/>
              </a:rPr>
            </a:br>
            <a:r>
              <a:rPr altLang="pl-PL" sz="4400" b="1" dirty="0" smtClean="0">
                <a:latin typeface="Trebuchet MS" pitchFamily="34" charset="0"/>
                <a:cs typeface="Times New Roman" pitchFamily="18" charset="0"/>
              </a:rPr>
              <a:t/>
            </a:r>
            <a:br>
              <a:rPr altLang="pl-PL" sz="4400" b="1" dirty="0" smtClean="0">
                <a:latin typeface="Trebuchet MS" pitchFamily="34" charset="0"/>
                <a:cs typeface="Times New Roman" pitchFamily="18" charset="0"/>
              </a:rPr>
            </a:br>
            <a:endParaRPr dirty="0" smtClean="0">
              <a:latin typeface="Trebuchet MS" pitchFamily="34" charset="0"/>
              <a:cs typeface="Times New Roman" pitchFamily="18" charset="0"/>
            </a:endParaRPr>
          </a:p>
        </p:txBody>
      </p:sp>
      <p:sp>
        <p:nvSpPr>
          <p:cNvPr id="14339" name="Symbol zastępczy zawartości 2"/>
          <p:cNvSpPr txBox="1">
            <a:spLocks noGrp="1"/>
          </p:cNvSpPr>
          <p:nvPr>
            <p:ph idx="1"/>
          </p:nvPr>
        </p:nvSpPr>
        <p:spPr>
          <a:xfrm>
            <a:off x="0" y="0"/>
            <a:ext cx="46038" cy="46038"/>
          </a:xfrm>
        </p:spPr>
        <p:txBody>
          <a:bodyPr/>
          <a:lstStyle/>
          <a:p>
            <a:pPr algn="r">
              <a:buFont typeface="Arial" charset="0"/>
              <a:buNone/>
            </a:pPr>
            <a:endParaRPr sz="100" smtClean="0">
              <a:latin typeface="Times New Roman" pitchFamily="18" charset="0"/>
              <a:cs typeface="Times New Roman" pitchFamily="18" charset="0"/>
            </a:endParaRPr>
          </a:p>
        </p:txBody>
      </p:sp>
      <p:sp>
        <p:nvSpPr>
          <p:cNvPr id="5" name="Symbol zastępczy numeru slajdu 4"/>
          <p:cNvSpPr>
            <a:spLocks noGrp="1"/>
          </p:cNvSpPr>
          <p:nvPr>
            <p:ph type="sldNum" sz="quarter" idx="10"/>
          </p:nvPr>
        </p:nvSpPr>
        <p:spPr/>
        <p:txBody>
          <a:bodyPr/>
          <a:lstStyle/>
          <a:p>
            <a:pPr>
              <a:defRPr/>
            </a:pPr>
            <a:fld id="{0B409B72-E062-49E9-B941-EE4AFB61F7D1}" type="slidenum">
              <a:rPr smtClean="0"/>
              <a:pPr>
                <a:defRPr/>
              </a:pPr>
              <a:t>110</a:t>
            </a:fld>
            <a:endParaRPr/>
          </a:p>
        </p:txBody>
      </p:sp>
      <p:pic>
        <p:nvPicPr>
          <p:cNvPr id="6" name="Obraz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3741" y="4149080"/>
            <a:ext cx="8336518" cy="1476000"/>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12</a:t>
            </a:fld>
            <a:endParaRPr lang="pl-PL"/>
          </a:p>
        </p:txBody>
      </p:sp>
      <p:sp>
        <p:nvSpPr>
          <p:cNvPr id="3" name="Prostokąt 2"/>
          <p:cNvSpPr/>
          <p:nvPr/>
        </p:nvSpPr>
        <p:spPr>
          <a:xfrm>
            <a:off x="179512" y="1196752"/>
            <a:ext cx="8640960" cy="4093428"/>
          </a:xfrm>
          <a:prstGeom prst="rect">
            <a:avLst/>
          </a:prstGeom>
        </p:spPr>
        <p:txBody>
          <a:bodyPr wrap="square">
            <a:spAutoFit/>
          </a:bodyPr>
          <a:lstStyle/>
          <a:p>
            <a:pPr algn="ctr"/>
            <a:r>
              <a:rPr lang="pl-PL" sz="2000" dirty="0" smtClean="0"/>
              <a:t>Beneficjent </a:t>
            </a:r>
            <a:r>
              <a:rPr lang="pl-PL" sz="2000" dirty="0"/>
              <a:t>sporządza harmonogram płatności, w porozumieniu </a:t>
            </a:r>
            <a:br>
              <a:rPr lang="pl-PL" sz="2000" dirty="0"/>
            </a:br>
            <a:r>
              <a:rPr lang="pl-PL" sz="2000" dirty="0"/>
              <a:t>z Instytucją Pośredniczącą, uwzględniając przy tym, że wysokość transzy zaliczki na dany okres nie przekracza środków niezbędnych dla prawidłowej realizacji danego etapu projektu, a następnie niezwłocznie przekazuje go za pośrednictwem </a:t>
            </a:r>
            <a:r>
              <a:rPr lang="pl-PL" sz="2000" dirty="0" smtClean="0"/>
              <a:t>SL2014. </a:t>
            </a:r>
          </a:p>
          <a:p>
            <a:pPr algn="ctr"/>
            <a:endParaRPr lang="pl-PL" sz="2000" dirty="0"/>
          </a:p>
          <a:p>
            <a:pPr algn="ctr"/>
            <a:r>
              <a:rPr lang="pl-PL" sz="2000" dirty="0" smtClean="0"/>
              <a:t>Przy </a:t>
            </a:r>
            <a:r>
              <a:rPr lang="pl-PL" sz="2000" dirty="0"/>
              <a:t>podejmowaniu decyzji </a:t>
            </a:r>
            <a:r>
              <a:rPr lang="pl-PL" sz="2000" dirty="0" smtClean="0"/>
              <a:t>o </a:t>
            </a:r>
            <a:r>
              <a:rPr lang="pl-PL" sz="2000" dirty="0"/>
              <a:t>wypłacie kolejnej transzy dla beneficjenta IP ma obowiązek wziąć pod uwagę stan faktyczny na dzień zatwierdzenia wniosku </a:t>
            </a:r>
            <a:r>
              <a:rPr lang="pl-PL" sz="2000" dirty="0" smtClean="0"/>
              <a:t/>
            </a:r>
            <a:br>
              <a:rPr lang="pl-PL" sz="2000" dirty="0" smtClean="0"/>
            </a:br>
            <a:r>
              <a:rPr lang="pl-PL" sz="2000" dirty="0" smtClean="0"/>
              <a:t>o </a:t>
            </a:r>
            <a:r>
              <a:rPr lang="pl-PL" sz="2000" dirty="0"/>
              <a:t>płatność, tzn. uwzględnić jako otrzymane transze przekazane po okresie rozliczeniowym, za który składany jest </a:t>
            </a:r>
            <a:r>
              <a:rPr lang="pl-PL" sz="2000" dirty="0" smtClean="0"/>
              <a:t>wniosek.</a:t>
            </a:r>
          </a:p>
          <a:p>
            <a:pPr algn="ctr"/>
            <a:endParaRPr lang="pl-PL" sz="2000" dirty="0"/>
          </a:p>
          <a:p>
            <a:pPr algn="ctr"/>
            <a:r>
              <a:rPr lang="pl-PL" sz="2000" dirty="0" smtClean="0"/>
              <a:t>Decyzja </a:t>
            </a:r>
            <a:r>
              <a:rPr lang="pl-PL" sz="2000" dirty="0"/>
              <a:t>o wypłacie kolejnej transzy jest rozpatrywana na podstawie konkretnej sytuacji danego </a:t>
            </a:r>
            <a:r>
              <a:rPr lang="pl-PL" sz="2000" dirty="0" smtClean="0"/>
              <a:t>Beneficjenta.</a:t>
            </a:r>
          </a:p>
        </p:txBody>
      </p:sp>
    </p:spTree>
    <p:extLst>
      <p:ext uri="{BB962C8B-B14F-4D97-AF65-F5344CB8AC3E}">
        <p14:creationId xmlns="" xmlns:p14="http://schemas.microsoft.com/office/powerpoint/2010/main" val="99700153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13</a:t>
            </a:fld>
            <a:endParaRPr lang="pl-PL"/>
          </a:p>
        </p:txBody>
      </p:sp>
      <p:sp>
        <p:nvSpPr>
          <p:cNvPr id="3" name="pole tekstowe 2"/>
          <p:cNvSpPr txBox="1"/>
          <p:nvPr/>
        </p:nvSpPr>
        <p:spPr>
          <a:xfrm>
            <a:off x="467544" y="1268760"/>
            <a:ext cx="8136904" cy="4524315"/>
          </a:xfrm>
          <a:prstGeom prst="rect">
            <a:avLst/>
          </a:prstGeom>
          <a:noFill/>
        </p:spPr>
        <p:txBody>
          <a:bodyPr wrap="square" rtlCol="0">
            <a:spAutoFit/>
          </a:bodyPr>
          <a:lstStyle/>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82148"/>
            <a:ext cx="8784976" cy="49996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599319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14</a:t>
            </a:fld>
            <a:endParaRPr lang="pl-PL"/>
          </a:p>
        </p:txBody>
      </p:sp>
      <p:sp>
        <p:nvSpPr>
          <p:cNvPr id="3" name="pole tekstowe 2"/>
          <p:cNvSpPr txBox="1"/>
          <p:nvPr/>
        </p:nvSpPr>
        <p:spPr>
          <a:xfrm>
            <a:off x="179512" y="1124744"/>
            <a:ext cx="8784976" cy="2031325"/>
          </a:xfrm>
          <a:prstGeom prst="rect">
            <a:avLst/>
          </a:prstGeom>
          <a:noFill/>
        </p:spPr>
        <p:txBody>
          <a:bodyPr wrap="square" rtlCol="0">
            <a:spAutoFit/>
          </a:bodyPr>
          <a:lstStyle/>
          <a:p>
            <a:r>
              <a:rPr lang="pl-PL" dirty="0" smtClean="0"/>
              <a:t>Załącznik nr 3 do umowy o dofinansowanie projektu</a:t>
            </a:r>
          </a:p>
          <a:p>
            <a:endParaRPr lang="pl-PL" dirty="0"/>
          </a:p>
          <a:p>
            <a:endParaRPr lang="pl-PL" dirty="0" smtClean="0"/>
          </a:p>
          <a:p>
            <a:endParaRPr lang="pl-PL" dirty="0"/>
          </a:p>
          <a:p>
            <a:endParaRPr lang="pl-PL" dirty="0" smtClean="0"/>
          </a:p>
          <a:p>
            <a:endParaRPr lang="pl-PL" dirty="0"/>
          </a:p>
          <a:p>
            <a:endParaRPr lang="pl-PL" dirty="0"/>
          </a:p>
        </p:txBody>
      </p:sp>
      <p:pic>
        <p:nvPicPr>
          <p:cNvPr id="5" name="Picture 2"/>
          <p:cNvPicPr>
            <a:picLocks noChangeAspect="1" noChangeArrowheads="1"/>
          </p:cNvPicPr>
          <p:nvPr/>
        </p:nvPicPr>
        <p:blipFill>
          <a:blip r:embed="rId2" cstate="print"/>
          <a:srcRect/>
          <a:stretch>
            <a:fillRect/>
          </a:stretch>
        </p:blipFill>
        <p:spPr bwMode="auto">
          <a:xfrm>
            <a:off x="179512" y="1484784"/>
            <a:ext cx="8784976" cy="4752528"/>
          </a:xfrm>
          <a:prstGeom prst="rect">
            <a:avLst/>
          </a:prstGeom>
          <a:noFill/>
          <a:ln w="9525">
            <a:noFill/>
            <a:miter lim="800000"/>
            <a:headEnd/>
            <a:tailEnd/>
          </a:ln>
        </p:spPr>
      </p:pic>
    </p:spTree>
    <p:extLst>
      <p:ext uri="{BB962C8B-B14F-4D97-AF65-F5344CB8AC3E}">
        <p14:creationId xmlns="" xmlns:p14="http://schemas.microsoft.com/office/powerpoint/2010/main" val="51994868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a:xfrm>
            <a:off x="395536" y="1268760"/>
            <a:ext cx="8424936" cy="4752528"/>
          </a:xfrm>
        </p:spPr>
        <p:txBody>
          <a:bodyPr/>
          <a:lstStyle/>
          <a:p>
            <a:r>
              <a:rPr lang="pl-PL" sz="2400" dirty="0" smtClean="0">
                <a:latin typeface="Trebuchet MS" pitchFamily="34" charset="0"/>
              </a:rPr>
              <a:t/>
            </a:r>
            <a:br>
              <a:rPr lang="pl-PL" sz="2400" dirty="0" smtClean="0">
                <a:latin typeface="Trebuchet MS" pitchFamily="34" charset="0"/>
              </a:rPr>
            </a:br>
            <a:r>
              <a:rPr lang="pl-PL" sz="2200" b="1" i="1" dirty="0" smtClean="0">
                <a:latin typeface="+mn-lt"/>
              </a:rPr>
              <a:t>Wniosek o płatność</a:t>
            </a:r>
            <a:br>
              <a:rPr lang="pl-PL" sz="2200" b="1" i="1" dirty="0" smtClean="0">
                <a:latin typeface="+mn-lt"/>
              </a:rPr>
            </a:br>
            <a:r>
              <a:rPr lang="pl-PL" sz="2200" dirty="0" smtClean="0">
                <a:latin typeface="+mn-lt"/>
              </a:rPr>
              <a:t/>
            </a:r>
            <a:br>
              <a:rPr lang="pl-PL" sz="2200" dirty="0" smtClean="0">
                <a:latin typeface="+mn-lt"/>
              </a:rPr>
            </a:br>
            <a:r>
              <a:rPr lang="pl-PL" sz="2200" dirty="0" smtClean="0">
                <a:latin typeface="+mn-lt"/>
              </a:rPr>
              <a:t>Wniosek </a:t>
            </a:r>
            <a:r>
              <a:rPr lang="pl-PL" sz="2200" dirty="0">
                <a:latin typeface="+mn-lt"/>
              </a:rPr>
              <a:t>o płatność </a:t>
            </a:r>
            <a:r>
              <a:rPr lang="pl-PL" sz="2200" dirty="0" smtClean="0">
                <a:latin typeface="+mn-lt"/>
              </a:rPr>
              <a:t>powinien być składany w oparciu o aktualne dane, dlatego też powinieneś przyporządkować go do dokumentu zawierającego takie dane – umowa/aneks.</a:t>
            </a:r>
            <a:br>
              <a:rPr lang="pl-PL" sz="2200" dirty="0" smtClean="0">
                <a:latin typeface="+mn-lt"/>
              </a:rPr>
            </a:br>
            <a:r>
              <a:rPr lang="pl-PL" sz="2200" dirty="0" smtClean="0">
                <a:latin typeface="+mn-lt"/>
              </a:rPr>
              <a:t/>
            </a:r>
            <a:br>
              <a:rPr lang="pl-PL" sz="2200" dirty="0" smtClean="0">
                <a:latin typeface="+mn-lt"/>
              </a:rPr>
            </a:br>
            <a:r>
              <a:rPr lang="pl-PL" sz="2200" dirty="0" smtClean="0">
                <a:latin typeface="+mn-lt"/>
              </a:rPr>
              <a:t>Należy to zrobić wybierając przy umowie/aneksie znak „+” – czyli utwórz nowy wniosek o płatność, wówczas dane z umowy/aneksu przeniosą się automatycznie do tej wersji wniosku o płatność.</a:t>
            </a:r>
            <a:br>
              <a:rPr lang="pl-PL" sz="2200" dirty="0" smtClean="0">
                <a:latin typeface="+mn-lt"/>
              </a:rPr>
            </a:br>
            <a:r>
              <a:rPr lang="pl-PL" sz="2200" dirty="0" smtClean="0">
                <a:latin typeface="+mn-lt"/>
              </a:rPr>
              <a:t/>
            </a:r>
            <a:br>
              <a:rPr lang="pl-PL" sz="2200" dirty="0" smtClean="0">
                <a:latin typeface="+mn-lt"/>
              </a:rPr>
            </a:br>
            <a:r>
              <a:rPr lang="pl-PL" sz="2200" dirty="0">
                <a:latin typeface="+mn-lt"/>
              </a:rPr>
              <a:t>Przed przystąpieniem do pracy w SL2014 </a:t>
            </a:r>
            <a:r>
              <a:rPr lang="pl-PL" sz="2200" dirty="0" smtClean="0">
                <a:latin typeface="+mn-lt"/>
              </a:rPr>
              <a:t>sprawdź </a:t>
            </a:r>
            <a:r>
              <a:rPr lang="pl-PL" sz="2200" dirty="0">
                <a:latin typeface="+mn-lt"/>
              </a:rPr>
              <a:t>dokładnie swoją umowę wprowadzoną do systemu</a:t>
            </a:r>
            <a:r>
              <a:rPr lang="pl-PL" sz="2200" dirty="0" smtClean="0">
                <a:latin typeface="+mn-lt"/>
              </a:rPr>
              <a:t>.</a:t>
            </a:r>
            <a:br>
              <a:rPr lang="pl-PL" sz="2200" dirty="0" smtClean="0">
                <a:latin typeface="+mn-lt"/>
              </a:rPr>
            </a:br>
            <a:r>
              <a:rPr lang="pl-PL" sz="2200" dirty="0">
                <a:latin typeface="+mn-lt"/>
              </a:rPr>
              <a:t/>
            </a:r>
            <a:br>
              <a:rPr lang="pl-PL" sz="2200" dirty="0">
                <a:latin typeface="+mn-lt"/>
              </a:rPr>
            </a:br>
            <a:r>
              <a:rPr lang="pl-PL" sz="2200" dirty="0">
                <a:latin typeface="+mn-lt"/>
              </a:rPr>
              <a:t>W przypadku ewentualnych nieścisłości skontaktuj się z instytucją, </a:t>
            </a:r>
            <a:r>
              <a:rPr lang="pl-PL" sz="2200" dirty="0" smtClean="0">
                <a:latin typeface="+mn-lt"/>
              </a:rPr>
              <a:t/>
            </a:r>
            <a:br>
              <a:rPr lang="pl-PL" sz="2200" dirty="0" smtClean="0">
                <a:latin typeface="+mn-lt"/>
              </a:rPr>
            </a:br>
            <a:r>
              <a:rPr lang="pl-PL" sz="2200" dirty="0" smtClean="0">
                <a:latin typeface="+mn-lt"/>
              </a:rPr>
              <a:t>z </a:t>
            </a:r>
            <a:r>
              <a:rPr lang="pl-PL" sz="2200" dirty="0">
                <a:latin typeface="+mn-lt"/>
              </a:rPr>
              <a:t>którą podpisałeś umowę</a:t>
            </a:r>
            <a:r>
              <a:rPr lang="pl-PL" sz="2400" dirty="0" smtClean="0">
                <a:latin typeface="+mn-lt"/>
              </a:rPr>
              <a:t>.</a:t>
            </a:r>
            <a:endParaRPr lang="pl-PL" sz="2400" dirty="0">
              <a:latin typeface="+mn-lt"/>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15</a:t>
            </a:fld>
            <a:endParaRPr lang="pl-PL"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2628C7AE-6716-4E59-B883-3D8FA91EB970}" type="slidenum">
              <a:rPr lang="pl-PL" smtClean="0"/>
              <a:pPr>
                <a:defRPr/>
              </a:pPr>
              <a:t>16</a:t>
            </a:fld>
            <a:endParaRPr lang="pl-PL"/>
          </a:p>
        </p:txBody>
      </p:sp>
      <p:sp>
        <p:nvSpPr>
          <p:cNvPr id="8" name="pole tekstowe 7"/>
          <p:cNvSpPr txBox="1"/>
          <p:nvPr/>
        </p:nvSpPr>
        <p:spPr>
          <a:xfrm>
            <a:off x="539552" y="1196752"/>
            <a:ext cx="8064896" cy="4985980"/>
          </a:xfrm>
          <a:prstGeom prst="rect">
            <a:avLst/>
          </a:prstGeom>
          <a:noFill/>
        </p:spPr>
        <p:txBody>
          <a:bodyPr wrap="square" rtlCol="0">
            <a:spAutoFit/>
          </a:bodyPr>
          <a:lstStyle/>
          <a:p>
            <a:pPr algn="ctr"/>
            <a:r>
              <a:rPr lang="pl-PL" sz="2000" dirty="0" smtClean="0"/>
              <a:t>Pierwsza transza dofinansowania przekazywana jest na podstawie pierwszego wniosku o płatność w wysokości wskazanej w harmonogramie płatności.</a:t>
            </a:r>
          </a:p>
          <a:p>
            <a:pPr algn="ctr"/>
            <a:r>
              <a:rPr lang="pl-PL" sz="2000" dirty="0" smtClean="0"/>
              <a:t>Zwróć uwagę na to, aby wysokość  ww. transzy była zgodna </a:t>
            </a:r>
            <a:br>
              <a:rPr lang="pl-PL" sz="2000" dirty="0" smtClean="0"/>
            </a:br>
            <a:r>
              <a:rPr lang="pl-PL" sz="2000" dirty="0" smtClean="0"/>
              <a:t>z harmonogramem płatności, gdyż stanowi to podstawę do przekazania środków na konto projektu. </a:t>
            </a:r>
          </a:p>
          <a:p>
            <a:pPr algn="ctr"/>
            <a:endParaRPr lang="pl-PL" sz="2000" dirty="0"/>
          </a:p>
          <a:p>
            <a:pPr algn="ctr"/>
            <a:r>
              <a:rPr lang="pl-PL" sz="2000" dirty="0" smtClean="0"/>
              <a:t>Pierwszy </a:t>
            </a:r>
            <a:r>
              <a:rPr lang="pl-PL" sz="2000" dirty="0"/>
              <a:t>wniosek o płatność, będący wnioskiem o zaliczkę powinien być jednocześnie wnioskiem sprawozdawczym i składasz go po podpisaniu umowy niezwłocznie </a:t>
            </a:r>
            <a:r>
              <a:rPr lang="pl-PL" sz="2000" dirty="0" smtClean="0"/>
              <a:t>po dacie </a:t>
            </a:r>
            <a:r>
              <a:rPr lang="pl-PL" sz="2000" dirty="0"/>
              <a:t>rozpoczęcia realizacji projektu</a:t>
            </a:r>
            <a:r>
              <a:rPr lang="pl-PL" sz="2000" dirty="0" smtClean="0"/>
              <a:t>.</a:t>
            </a:r>
          </a:p>
          <a:p>
            <a:pPr algn="ctr"/>
            <a:r>
              <a:rPr lang="pl-PL" sz="2000" u="sng" dirty="0" smtClean="0"/>
              <a:t>Pamiętaj, iż nie </a:t>
            </a:r>
            <a:r>
              <a:rPr lang="pl-PL" sz="2000" u="sng" dirty="0"/>
              <a:t>możesz:</a:t>
            </a:r>
          </a:p>
          <a:p>
            <a:pPr marL="285750" indent="-285750">
              <a:buFontTx/>
              <a:buChar char="-"/>
            </a:pPr>
            <a:r>
              <a:rPr lang="pl-PL" sz="2000" dirty="0" smtClean="0"/>
              <a:t>ubiegać </a:t>
            </a:r>
            <a:r>
              <a:rPr lang="pl-PL" sz="2000" dirty="0"/>
              <a:t>się o zaliczkę i jednocześnie składać </a:t>
            </a:r>
            <a:r>
              <a:rPr lang="pl-PL" sz="2000" dirty="0" smtClean="0"/>
              <a:t>wniosku </a:t>
            </a:r>
            <a:r>
              <a:rPr lang="pl-PL" sz="2000" dirty="0"/>
              <a:t>o płatność końcową projektu</a:t>
            </a:r>
            <a:r>
              <a:rPr lang="pl-PL" sz="2000" dirty="0" smtClean="0"/>
              <a:t>,</a:t>
            </a:r>
          </a:p>
          <a:p>
            <a:pPr marL="285750" indent="-285750">
              <a:buFontTx/>
              <a:buChar char="-"/>
            </a:pPr>
            <a:r>
              <a:rPr lang="pl-PL" sz="2000" dirty="0" smtClean="0"/>
              <a:t>utworzyć </a:t>
            </a:r>
            <a:r>
              <a:rPr lang="pl-PL" sz="2000" dirty="0"/>
              <a:t>kolejnego wniosku, jeżeli złożyłeś/</a:t>
            </a:r>
            <a:r>
              <a:rPr lang="pl-PL" sz="2000" dirty="0" err="1"/>
              <a:t>aś</a:t>
            </a:r>
            <a:r>
              <a:rPr lang="pl-PL" sz="2000" dirty="0"/>
              <a:t> już wniosek o płatność </a:t>
            </a:r>
            <a:r>
              <a:rPr lang="pl-PL" sz="2000" dirty="0" smtClean="0"/>
              <a:t>końcowy i </a:t>
            </a:r>
            <a:r>
              <a:rPr lang="pl-PL" sz="2000" dirty="0"/>
              <a:t>został on zatwierdzony przez instytucję</a:t>
            </a:r>
            <a:r>
              <a:rPr lang="pl-PL" sz="2000" dirty="0" smtClean="0"/>
              <a:t>.</a:t>
            </a:r>
          </a:p>
          <a:p>
            <a:pPr marL="285750" indent="-285750" algn="ctr">
              <a:buFontTx/>
              <a:buChar char="-"/>
            </a:pPr>
            <a:endParaRPr lang="pl-PL" dirty="0"/>
          </a:p>
        </p:txBody>
      </p:sp>
    </p:spTree>
    <p:extLst>
      <p:ext uri="{BB962C8B-B14F-4D97-AF65-F5344CB8AC3E}">
        <p14:creationId xmlns="" xmlns:p14="http://schemas.microsoft.com/office/powerpoint/2010/main" val="32574714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122363"/>
            <a:ext cx="7772400" cy="434429"/>
          </a:xfrm>
        </p:spPr>
        <p:txBody>
          <a:bodyPr/>
          <a:lstStyle/>
          <a:p>
            <a:r>
              <a:rPr lang="pl-PL" b="1" dirty="0" smtClean="0"/>
              <a:t/>
            </a:r>
            <a:br>
              <a:rPr lang="pl-PL" b="1" dirty="0" smtClean="0"/>
            </a:br>
            <a:endParaRPr lang="pl-PL" sz="1600" dirty="0"/>
          </a:p>
        </p:txBody>
      </p:sp>
      <p:sp>
        <p:nvSpPr>
          <p:cNvPr id="3" name="Podtytuł 2"/>
          <p:cNvSpPr>
            <a:spLocks noGrp="1"/>
          </p:cNvSpPr>
          <p:nvPr>
            <p:ph type="subTitle"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2628C7AE-6716-4E59-B883-3D8FA91EB970}" type="slidenum">
              <a:rPr lang="pl-PL" smtClean="0"/>
              <a:pPr>
                <a:defRPr/>
              </a:pPr>
              <a:t>17</a:t>
            </a:fld>
            <a:endParaRPr lang="pl-PL" dirty="0"/>
          </a:p>
        </p:txBody>
      </p:sp>
      <p:pic>
        <p:nvPicPr>
          <p:cNvPr id="7" name="Obraz 6"/>
          <p:cNvPicPr/>
          <p:nvPr/>
        </p:nvPicPr>
        <p:blipFill>
          <a:blip r:embed="rId2" cstate="print"/>
          <a:srcRect/>
          <a:stretch>
            <a:fillRect/>
          </a:stretch>
        </p:blipFill>
        <p:spPr bwMode="auto">
          <a:xfrm>
            <a:off x="827584" y="1123361"/>
            <a:ext cx="7488832" cy="4897927"/>
          </a:xfrm>
          <a:prstGeom prst="rect">
            <a:avLst/>
          </a:prstGeom>
          <a:noFill/>
          <a:ln w="9525">
            <a:noFill/>
            <a:miter lim="800000"/>
            <a:headEnd/>
            <a:tailEnd/>
          </a:ln>
        </p:spPr>
      </p:pic>
    </p:spTree>
    <p:extLst>
      <p:ext uri="{BB962C8B-B14F-4D97-AF65-F5344CB8AC3E}">
        <p14:creationId xmlns="" xmlns:p14="http://schemas.microsoft.com/office/powerpoint/2010/main" val="7452012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2628C7AE-6716-4E59-B883-3D8FA91EB970}" type="slidenum">
              <a:rPr lang="pl-PL" smtClean="0"/>
              <a:pPr>
                <a:defRPr/>
              </a:pPr>
              <a:t>18</a:t>
            </a:fld>
            <a:endParaRPr lang="pl-PL" dirty="0"/>
          </a:p>
        </p:txBody>
      </p:sp>
      <p:pic>
        <p:nvPicPr>
          <p:cNvPr id="8" name="Obraz 7"/>
          <p:cNvPicPr/>
          <p:nvPr/>
        </p:nvPicPr>
        <p:blipFill>
          <a:blip r:embed="rId3" cstate="print"/>
          <a:srcRect/>
          <a:stretch>
            <a:fillRect/>
          </a:stretch>
        </p:blipFill>
        <p:spPr bwMode="auto">
          <a:xfrm>
            <a:off x="899592" y="1123361"/>
            <a:ext cx="7560840" cy="4611277"/>
          </a:xfrm>
          <a:prstGeom prst="rect">
            <a:avLst/>
          </a:prstGeom>
          <a:noFill/>
          <a:ln w="9525">
            <a:noFill/>
            <a:miter lim="800000"/>
            <a:headEnd/>
            <a:tailEnd/>
          </a:ln>
        </p:spPr>
      </p:pic>
    </p:spTree>
    <p:extLst>
      <p:ext uri="{BB962C8B-B14F-4D97-AF65-F5344CB8AC3E}">
        <p14:creationId xmlns="" xmlns:p14="http://schemas.microsoft.com/office/powerpoint/2010/main" val="399929970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19</a:t>
            </a:fld>
            <a:endParaRPr lang="pl-PL" dirty="0"/>
          </a:p>
        </p:txBody>
      </p:sp>
      <p:sp>
        <p:nvSpPr>
          <p:cNvPr id="5" name="pole tekstowe 4"/>
          <p:cNvSpPr txBox="1"/>
          <p:nvPr/>
        </p:nvSpPr>
        <p:spPr>
          <a:xfrm>
            <a:off x="755576" y="1196752"/>
            <a:ext cx="8064896" cy="1200329"/>
          </a:xfrm>
          <a:prstGeom prst="rect">
            <a:avLst/>
          </a:prstGeom>
          <a:noFill/>
        </p:spPr>
        <p:txBody>
          <a:bodyPr wrap="square" rtlCol="0">
            <a:spAutoFit/>
          </a:bodyPr>
          <a:lstStyle/>
          <a:p>
            <a:r>
              <a:rPr lang="pl-PL" dirty="0" smtClean="0"/>
              <a:t>Najczęściej popełniane błędy w poszczególnych blokach Wniosku o płatność          wraz z krótką instrukcją, jak je wypełniać.</a:t>
            </a:r>
          </a:p>
          <a:p>
            <a:endParaRPr lang="pl-PL" dirty="0"/>
          </a:p>
          <a:p>
            <a:pPr marL="285750" indent="-285750">
              <a:buFont typeface="Wingdings" panose="05000000000000000000" pitchFamily="2" charset="2"/>
              <a:buChar char="Ø"/>
            </a:pPr>
            <a:endParaRPr lang="pl-PL"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796916"/>
            <a:ext cx="7488832" cy="4368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4406580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t="-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1400" dirty="0" smtClean="0">
                <a:latin typeface="Trebuchet MS" pitchFamily="34" charset="0"/>
              </a:rPr>
              <a:t>	         </a:t>
            </a: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t>
            </a:r>
            <a:r>
              <a:rPr lang="pl-PL" sz="2400" b="1" dirty="0" smtClean="0">
                <a:ln w="11430"/>
                <a:solidFill>
                  <a:srgbClr val="FFC000"/>
                </a:solidFill>
                <a:effectLst>
                  <a:outerShdw blurRad="38100" dist="38100" dir="2700000" algn="tl">
                    <a:srgbClr val="000000">
                      <a:alpha val="43137"/>
                    </a:srgbClr>
                  </a:outerShdw>
                </a:effectLst>
                <a:latin typeface="Trebuchet MS" pitchFamily="34" charset="0"/>
                <a:cs typeface="Times New Roman" pitchFamily="18" charset="0"/>
              </a:rPr>
              <a:t/>
            </a:r>
            <a:br>
              <a:rPr lang="pl-PL" sz="2400" b="1" dirty="0" smtClean="0">
                <a:ln w="11430"/>
                <a:solidFill>
                  <a:srgbClr val="FFC000"/>
                </a:solidFill>
                <a:effectLst>
                  <a:outerShdw blurRad="38100" dist="38100" dir="2700000" algn="tl">
                    <a:srgbClr val="000000">
                      <a:alpha val="43137"/>
                    </a:srgbClr>
                  </a:outerShdw>
                </a:effectLst>
                <a:latin typeface="Trebuchet MS" pitchFamily="34" charset="0"/>
                <a:cs typeface="Times New Roman" pitchFamily="18" charset="0"/>
              </a:rPr>
            </a:br>
            <a:r>
              <a:rPr lang="pl-PL" sz="1800" b="1" dirty="0" smtClean="0">
                <a:latin typeface="Trebuchet MS" pitchFamily="34" charset="0"/>
                <a:cs typeface="Times New Roman" pitchFamily="18" charset="0"/>
              </a:rPr>
              <a:t/>
            </a:r>
            <a:br>
              <a:rPr lang="pl-PL" sz="1800" b="1" dirty="0" smtClean="0">
                <a:latin typeface="Trebuchet MS" pitchFamily="34" charset="0"/>
                <a:cs typeface="Times New Roman" pitchFamily="18"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800" dirty="0" smtClean="0">
                <a:latin typeface="Trebuchet MS" pitchFamily="34" charset="0"/>
              </a:rPr>
              <a:t/>
            </a:r>
            <a:br>
              <a:rPr lang="pl-PL" sz="1800" dirty="0" smtClean="0">
                <a:latin typeface="Trebuchet MS" pitchFamily="34" charset="0"/>
              </a:rPr>
            </a:br>
            <a:r>
              <a:rPr lang="pl-PL" sz="1400" dirty="0" smtClean="0">
                <a:latin typeface="Trebuchet MS" pitchFamily="34" charset="0"/>
              </a:rPr>
              <a:t/>
            </a:r>
            <a:br>
              <a:rPr lang="pl-PL" sz="1400" dirty="0" smtClean="0">
                <a:latin typeface="Trebuchet MS" pitchFamily="34" charset="0"/>
              </a:rPr>
            </a:br>
            <a:r>
              <a:rPr lang="pl-PL" sz="4400" dirty="0" smtClean="0">
                <a:latin typeface="Trebuchet MS" pitchFamily="34" charset="0"/>
              </a:rPr>
              <a:t/>
            </a:r>
            <a:br>
              <a:rPr lang="pl-PL" sz="4400" dirty="0" smtClean="0">
                <a:latin typeface="Trebuchet MS" pitchFamily="34" charset="0"/>
              </a:rPr>
            </a:br>
            <a:r>
              <a:rPr sz="4000" b="1" dirty="0" smtClean="0">
                <a:ln w="11430"/>
                <a:solidFill>
                  <a:srgbClr val="800080"/>
                </a:solidFill>
                <a:effectLst>
                  <a:outerShdw blurRad="50800" dist="39000" dir="5460000" algn="tl">
                    <a:srgbClr val="000000">
                      <a:alpha val="38000"/>
                    </a:srgbClr>
                  </a:outerShdw>
                </a:effectLst>
                <a:latin typeface="Trebuchet MS" pitchFamily="34" charset="0"/>
                <a:cs typeface="Times New Roman" pitchFamily="18" charset="0"/>
              </a:rPr>
              <a:t/>
            </a:r>
            <a:br>
              <a:rPr sz="4000" b="1" dirty="0" smtClean="0">
                <a:ln w="11430"/>
                <a:solidFill>
                  <a:srgbClr val="800080"/>
                </a:solidFill>
                <a:effectLst>
                  <a:outerShdw blurRad="50800" dist="39000" dir="5460000" algn="tl">
                    <a:srgbClr val="000000">
                      <a:alpha val="38000"/>
                    </a:srgbClr>
                  </a:outerShdw>
                </a:effectLst>
                <a:latin typeface="Trebuchet MS" pitchFamily="34" charset="0"/>
                <a:cs typeface="Times New Roman" pitchFamily="18" charset="0"/>
              </a:rPr>
            </a:br>
            <a:endParaRPr sz="3600" dirty="0">
              <a:solidFill>
                <a:srgbClr val="800080"/>
              </a:solidFill>
              <a:latin typeface="Trebuchet MS" pitchFamily="34" charset="0"/>
            </a:endParaRPr>
          </a:p>
        </p:txBody>
      </p:sp>
      <p:sp>
        <p:nvSpPr>
          <p:cNvPr id="6" name="Symbol zastępczy zawartości 5"/>
          <p:cNvSpPr>
            <a:spLocks noGrp="1"/>
          </p:cNvSpPr>
          <p:nvPr>
            <p:ph sz="half" idx="1"/>
          </p:nvPr>
        </p:nvSpPr>
        <p:spPr>
          <a:xfrm>
            <a:off x="251520" y="2132856"/>
            <a:ext cx="3886200" cy="4351338"/>
          </a:xfrm>
        </p:spPr>
        <p:txBody>
          <a:bodyPr/>
          <a:lstStyle/>
          <a:p>
            <a:pPr algn="ctr">
              <a:buNone/>
            </a:pPr>
            <a:r>
              <a:rPr lang="pl-PL" dirty="0" smtClean="0">
                <a:latin typeface="Trebuchet MS" pitchFamily="34" charset="0"/>
              </a:rPr>
              <a:t>	</a:t>
            </a:r>
            <a:r>
              <a:rPr lang="pl-PL" sz="3000" i="1" dirty="0" smtClean="0">
                <a:latin typeface="+mn-lt"/>
              </a:rPr>
              <a:t>Po przekazaniu umowy do Wydziału wdrażania każdemu projektowi przydzielany jest Opiekun</a:t>
            </a:r>
            <a:endParaRPr lang="pl-PL" sz="3000" i="1" dirty="0">
              <a:latin typeface="+mn-lt"/>
            </a:endParaRPr>
          </a:p>
        </p:txBody>
      </p:sp>
      <p:pic>
        <p:nvPicPr>
          <p:cNvPr id="11" name="Symbol zastępczy zawartości 10" descr="urzednik_starostwa_po_reformie.jpg"/>
          <p:cNvPicPr>
            <a:picLocks noGrp="1" noChangeAspect="1"/>
          </p:cNvPicPr>
          <p:nvPr>
            <p:ph sz="half" idx="2"/>
          </p:nvPr>
        </p:nvPicPr>
        <p:blipFill>
          <a:blip r:embed="rId3" cstate="print"/>
          <a:stretch>
            <a:fillRect/>
          </a:stretch>
        </p:blipFill>
        <p:spPr>
          <a:xfrm>
            <a:off x="4211960" y="1412776"/>
            <a:ext cx="4147939" cy="4424468"/>
          </a:xfrm>
        </p:spPr>
      </p:pic>
      <p:sp>
        <p:nvSpPr>
          <p:cNvPr id="5" name="Symbol zastępczy numeru slajdu 4"/>
          <p:cNvSpPr>
            <a:spLocks noGrp="1"/>
          </p:cNvSpPr>
          <p:nvPr>
            <p:ph type="sldNum" sz="quarter" idx="10"/>
          </p:nvPr>
        </p:nvSpPr>
        <p:spPr/>
        <p:txBody>
          <a:bodyPr/>
          <a:lstStyle/>
          <a:p>
            <a:pPr>
              <a:defRPr/>
            </a:pPr>
            <a:fld id="{91212E97-EB97-46F1-B56D-ABB58EC8C138}" type="slidenum">
              <a:rPr smtClean="0"/>
              <a:pPr>
                <a:defRPr/>
              </a:pPr>
              <a:t>2</a:t>
            </a:fld>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20</a:t>
            </a:fld>
            <a:endParaRPr lang="pl-PL"/>
          </a:p>
        </p:txBody>
      </p:sp>
      <p:sp>
        <p:nvSpPr>
          <p:cNvPr id="4" name="pole tekstowe 3"/>
          <p:cNvSpPr txBox="1"/>
          <p:nvPr/>
        </p:nvSpPr>
        <p:spPr>
          <a:xfrm>
            <a:off x="395536" y="1268760"/>
            <a:ext cx="8208912" cy="4708981"/>
          </a:xfrm>
          <a:prstGeom prst="rect">
            <a:avLst/>
          </a:prstGeom>
          <a:noFill/>
        </p:spPr>
        <p:txBody>
          <a:bodyPr wrap="square" rtlCol="0">
            <a:spAutoFit/>
          </a:bodyPr>
          <a:lstStyle/>
          <a:p>
            <a:r>
              <a:rPr lang="pl-PL" sz="2000" dirty="0"/>
              <a:t>W systemie mamy następujące rodzaje wniosków</a:t>
            </a:r>
            <a:r>
              <a:rPr lang="pl-PL" sz="2000" dirty="0" smtClean="0"/>
              <a:t>:</a:t>
            </a:r>
            <a:endParaRPr lang="pl-PL" sz="2000" dirty="0"/>
          </a:p>
          <a:p>
            <a:pPr algn="just"/>
            <a:r>
              <a:rPr lang="pl-PL" sz="2000" dirty="0"/>
              <a:t>1. Wniosek o zaliczkę – zaznaczasz kiedy ubiegasz się o uzyskanie zaliczki na realizację zadania w ramach projektu,</a:t>
            </a:r>
          </a:p>
          <a:p>
            <a:pPr algn="just"/>
            <a:r>
              <a:rPr lang="pl-PL" sz="2000" dirty="0"/>
              <a:t>2. Wniosek o refundację – zaznaczasz kiedy poniosłeś/</a:t>
            </a:r>
            <a:r>
              <a:rPr lang="pl-PL" sz="2000" dirty="0" err="1"/>
              <a:t>aś</a:t>
            </a:r>
            <a:r>
              <a:rPr lang="pl-PL" sz="2000" dirty="0"/>
              <a:t> już koszty w ramach projektu i starasz się o ich refundację (także PJB w przypadku rozliczania wydatków),</a:t>
            </a:r>
          </a:p>
          <a:p>
            <a:pPr algn="just"/>
            <a:r>
              <a:rPr lang="pl-PL" sz="2000" dirty="0"/>
              <a:t>3. Wniosek rozliczający zaliczkę – zaznaczasz w przypadku kiedy chcesz rozliczyć się z wcześniej przyznanej </a:t>
            </a:r>
            <a:r>
              <a:rPr lang="pl-PL" sz="2000" dirty="0" smtClean="0"/>
              <a:t>zaliczki</a:t>
            </a:r>
          </a:p>
          <a:p>
            <a:pPr algn="just"/>
            <a:r>
              <a:rPr lang="pl-PL" sz="2000" dirty="0" smtClean="0"/>
              <a:t>4</a:t>
            </a:r>
            <a:r>
              <a:rPr lang="pl-PL" sz="2000" dirty="0"/>
              <a:t>. Wniosek sprawozdawczy – zaznaczasz kiedy jesteś zobowiązany/a </a:t>
            </a:r>
            <a:r>
              <a:rPr lang="pl-PL" sz="2000" dirty="0" smtClean="0"/>
              <a:t/>
            </a:r>
            <a:br>
              <a:rPr lang="pl-PL" sz="2000" dirty="0" smtClean="0"/>
            </a:br>
            <a:r>
              <a:rPr lang="pl-PL" sz="2000" dirty="0" smtClean="0"/>
              <a:t>do </a:t>
            </a:r>
            <a:r>
              <a:rPr lang="pl-PL" sz="2000" dirty="0"/>
              <a:t>przekazania informacji o postępie rzeczowym projektu,</a:t>
            </a:r>
          </a:p>
          <a:p>
            <a:pPr algn="just"/>
            <a:r>
              <a:rPr lang="pl-PL" sz="2000" dirty="0"/>
              <a:t>5. Wniosek o płatność końcową – zaznaczasz kiedy rejestrowany wniosek </a:t>
            </a:r>
            <a:r>
              <a:rPr lang="pl-PL" sz="2000" dirty="0" smtClean="0"/>
              <a:t/>
            </a:r>
            <a:br>
              <a:rPr lang="pl-PL" sz="2000" dirty="0" smtClean="0"/>
            </a:br>
            <a:r>
              <a:rPr lang="pl-PL" sz="2000" dirty="0" smtClean="0"/>
              <a:t>o </a:t>
            </a:r>
            <a:r>
              <a:rPr lang="pl-PL" sz="2000" dirty="0"/>
              <a:t>płatność jest ostatnim wnioskiem, rozliczającym Twój projekt.</a:t>
            </a:r>
          </a:p>
          <a:p>
            <a:pPr algn="just"/>
            <a:r>
              <a:rPr lang="pl-PL" sz="2000" dirty="0"/>
              <a:t>Aby zaznaczyć poszczególne rodzaje wniosku musisz zaznaczyć </a:t>
            </a:r>
            <a:r>
              <a:rPr lang="pl-PL" sz="2000" dirty="0" err="1"/>
              <a:t>checkbox</a:t>
            </a:r>
            <a:r>
              <a:rPr lang="pl-PL" sz="2000" dirty="0"/>
              <a:t> przy danej wartości. Pamiętaj, że jednocześnie </a:t>
            </a:r>
            <a:r>
              <a:rPr lang="pl-PL" sz="2000" dirty="0" smtClean="0"/>
              <a:t>możesz zaznaczyć kilka </a:t>
            </a:r>
            <a:r>
              <a:rPr lang="pl-PL" sz="2000" dirty="0" err="1" smtClean="0"/>
              <a:t>checkboxów</a:t>
            </a:r>
            <a:r>
              <a:rPr lang="pl-PL" sz="2000" dirty="0" smtClean="0"/>
              <a:t>.</a:t>
            </a:r>
            <a:endParaRPr lang="pl-PL" sz="2000" dirty="0"/>
          </a:p>
        </p:txBody>
      </p:sp>
    </p:spTree>
    <p:extLst>
      <p:ext uri="{BB962C8B-B14F-4D97-AF65-F5344CB8AC3E}">
        <p14:creationId xmlns="" xmlns:p14="http://schemas.microsoft.com/office/powerpoint/2010/main" val="78178642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21</a:t>
            </a:fld>
            <a:endParaRPr lang="pl-PL"/>
          </a:p>
        </p:txBody>
      </p:sp>
      <p:sp>
        <p:nvSpPr>
          <p:cNvPr id="3" name="Prostokąt 2"/>
          <p:cNvSpPr/>
          <p:nvPr/>
        </p:nvSpPr>
        <p:spPr>
          <a:xfrm>
            <a:off x="323528" y="1268760"/>
            <a:ext cx="8640960" cy="4370427"/>
          </a:xfrm>
          <a:prstGeom prst="rect">
            <a:avLst/>
          </a:prstGeom>
        </p:spPr>
        <p:txBody>
          <a:bodyPr wrap="square">
            <a:spAutoFit/>
          </a:bodyPr>
          <a:lstStyle/>
          <a:p>
            <a:r>
              <a:rPr lang="pl-PL" sz="2000" dirty="0"/>
              <a:t>Po zapisaniu danych w bloku Identyfikacja wniosku system zaprezentuje kartę wniosku o płatność z podziałem na następujące bloki</a:t>
            </a:r>
            <a:r>
              <a:rPr lang="pl-PL" sz="2000" dirty="0" smtClean="0"/>
              <a:t>:</a:t>
            </a:r>
          </a:p>
          <a:p>
            <a:endParaRPr lang="pl-PL" sz="2000" dirty="0"/>
          </a:p>
          <a:p>
            <a:r>
              <a:rPr lang="pl-PL" sz="2000" dirty="0"/>
              <a:t>BLOK Projekt – tutaj wprowadzasz podstawowe informacje o projekcie. Określasz w nim wydatki poniesione oraz wnioskowane w danym wniosku o płatność</a:t>
            </a:r>
          </a:p>
          <a:p>
            <a:r>
              <a:rPr lang="pl-PL" sz="2000" dirty="0"/>
              <a:t>(dla zaliczek i refundacji),</a:t>
            </a:r>
          </a:p>
          <a:p>
            <a:r>
              <a:rPr lang="pl-PL" sz="2000" dirty="0"/>
              <a:t>BLOK Postęp rzeczowy – tutaj opisujesz stan rzeczowy realizacji </a:t>
            </a:r>
            <a:r>
              <a:rPr lang="pl-PL" sz="2000" dirty="0" smtClean="0"/>
              <a:t>projektu,</a:t>
            </a:r>
          </a:p>
          <a:p>
            <a:r>
              <a:rPr lang="pl-PL" sz="2000" dirty="0"/>
              <a:t>BLOK Postęp finansowy – tutaj opisujesz realizację projektu od strony finansowej, np. uzupełniając „Zestawienie dokumentów”,</a:t>
            </a:r>
          </a:p>
          <a:p>
            <a:r>
              <a:rPr lang="pl-PL" sz="2000" dirty="0"/>
              <a:t>BLOK Informacje – tutaj znajdziesz wszystkie oświadczenia, które jesteś zobowiązany/a złożyć wraz z wnioskiem,</a:t>
            </a:r>
          </a:p>
          <a:p>
            <a:r>
              <a:rPr lang="pl-PL" sz="2000" dirty="0"/>
              <a:t>BLOK Załączniki – tutaj załączasz </a:t>
            </a:r>
            <a:r>
              <a:rPr lang="pl-PL" sz="2000" dirty="0" err="1"/>
              <a:t>skany</a:t>
            </a:r>
            <a:r>
              <a:rPr lang="pl-PL" sz="2000" dirty="0"/>
              <a:t> wszelkich dokumentów wymaganych przez instytucję z którą podpisałeś/</a:t>
            </a:r>
            <a:r>
              <a:rPr lang="pl-PL" sz="2000" dirty="0" err="1"/>
              <a:t>aś</a:t>
            </a:r>
            <a:r>
              <a:rPr lang="pl-PL" sz="2000" dirty="0"/>
              <a:t> </a:t>
            </a:r>
            <a:r>
              <a:rPr lang="pl-PL" sz="2000" dirty="0" smtClean="0"/>
              <a:t>umowę.</a:t>
            </a:r>
            <a:endParaRPr lang="pl-PL" sz="2000" dirty="0"/>
          </a:p>
          <a:p>
            <a:endParaRPr lang="pl-PL" dirty="0" smtClean="0"/>
          </a:p>
        </p:txBody>
      </p:sp>
    </p:spTree>
    <p:extLst>
      <p:ext uri="{BB962C8B-B14F-4D97-AF65-F5344CB8AC3E}">
        <p14:creationId xmlns="" xmlns:p14="http://schemas.microsoft.com/office/powerpoint/2010/main" val="79903878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22</a:t>
            </a:fld>
            <a:endParaRPr lang="pl-PL"/>
          </a:p>
        </p:txBody>
      </p:sp>
      <p:sp>
        <p:nvSpPr>
          <p:cNvPr id="3" name="Prostokąt 2"/>
          <p:cNvSpPr/>
          <p:nvPr/>
        </p:nvSpPr>
        <p:spPr>
          <a:xfrm>
            <a:off x="251520" y="1124744"/>
            <a:ext cx="8640960" cy="5396543"/>
          </a:xfrm>
          <a:prstGeom prst="rect">
            <a:avLst/>
          </a:prstGeom>
        </p:spPr>
        <p:txBody>
          <a:bodyPr wrap="square">
            <a:spAutoFit/>
          </a:bodyPr>
          <a:lstStyle/>
          <a:p>
            <a:pPr algn="ctr"/>
            <a:r>
              <a:rPr lang="pl-PL" sz="2000" u="sng" dirty="0"/>
              <a:t>Pole: WYDATKI OGÓŁEM</a:t>
            </a:r>
          </a:p>
          <a:p>
            <a:pPr algn="ctr"/>
            <a:r>
              <a:rPr lang="pl-PL" sz="2000" dirty="0"/>
              <a:t>Wprowadź całkowitą kwotę wydatków poniesioną w okresie rozliczeniowym, zarówno </a:t>
            </a:r>
            <a:r>
              <a:rPr lang="pl-PL" sz="2000" dirty="0" smtClean="0"/>
              <a:t>kwalifikowalnych – </a:t>
            </a:r>
            <a:r>
              <a:rPr lang="pl-PL" sz="2000" dirty="0"/>
              <a:t>to suma wszystkich wydatków, jakie </a:t>
            </a:r>
            <a:r>
              <a:rPr lang="pl-PL" sz="2000" dirty="0" smtClean="0"/>
              <a:t>poniosłeś/</a:t>
            </a:r>
            <a:r>
              <a:rPr lang="pl-PL" sz="2000" dirty="0" err="1" smtClean="0"/>
              <a:t>aś</a:t>
            </a:r>
            <a:r>
              <a:rPr lang="pl-PL" sz="2000" dirty="0" smtClean="0"/>
              <a:t> </a:t>
            </a:r>
            <a:br>
              <a:rPr lang="pl-PL" sz="2000" dirty="0" smtClean="0"/>
            </a:br>
            <a:r>
              <a:rPr lang="pl-PL" sz="2000" dirty="0" smtClean="0"/>
              <a:t>w </a:t>
            </a:r>
            <a:r>
              <a:rPr lang="pl-PL" sz="2000" dirty="0"/>
              <a:t>danym okresie rozliczeniowym</a:t>
            </a:r>
            <a:r>
              <a:rPr lang="pl-PL" sz="2000" dirty="0" smtClean="0"/>
              <a:t>.</a:t>
            </a:r>
          </a:p>
          <a:p>
            <a:pPr algn="ctr"/>
            <a:r>
              <a:rPr lang="pl-PL" sz="2000" dirty="0"/>
              <a:t>System automatycznie zainicjuje w tym polu kwotę odpowiadającą danym wprowadzonym przez </a:t>
            </a:r>
            <a:r>
              <a:rPr lang="pl-PL" sz="2000" dirty="0" smtClean="0"/>
              <a:t>Ciebie w </a:t>
            </a:r>
            <a:r>
              <a:rPr lang="pl-PL" sz="2000" dirty="0"/>
              <a:t>Zestawieniu dokumentów w ramach bloku Postęp finansowy. Jeżeli dokumenty księgowe wykazane </a:t>
            </a:r>
            <a:r>
              <a:rPr lang="pl-PL" sz="2000" dirty="0" smtClean="0"/>
              <a:t>w Zestawieniu </a:t>
            </a:r>
            <a:r>
              <a:rPr lang="pl-PL" sz="2000" dirty="0"/>
              <a:t>dokumentów obejmują wszystkie wydatki związane z projektem poniesione w danym </a:t>
            </a:r>
            <a:r>
              <a:rPr lang="pl-PL" sz="2000" dirty="0" smtClean="0"/>
              <a:t>okresie rozliczeniowym</a:t>
            </a:r>
            <a:r>
              <a:rPr lang="pl-PL" sz="2000" dirty="0"/>
              <a:t>, zainicjowana przez system wartość powinna być poprawna i nie powinna być zmieniana.</a:t>
            </a:r>
          </a:p>
          <a:p>
            <a:pPr algn="ctr"/>
            <a:r>
              <a:rPr lang="pl-PL" sz="2000" u="sng" dirty="0" smtClean="0"/>
              <a:t>Pola wydatki kwalifikowalne oraz Dofinansowanie</a:t>
            </a:r>
            <a:r>
              <a:rPr lang="pl-PL" sz="2000" dirty="0" smtClean="0"/>
              <a:t>: system automatycznie zainicjuje kwotę, która odpowiada kwotom wprowadzonym do ww. zestawienia.</a:t>
            </a:r>
          </a:p>
          <a:p>
            <a:pPr algn="ctr"/>
            <a:r>
              <a:rPr lang="pl-PL" sz="2000" u="sng" dirty="0"/>
              <a:t>Pole: WNIOSKOWANA KWOTA, W TYM</a:t>
            </a:r>
          </a:p>
          <a:p>
            <a:pPr algn="ctr"/>
            <a:r>
              <a:rPr lang="pl-PL" sz="2000" dirty="0"/>
              <a:t>W polu tym podana jest wartość całkowita wnioskowanej kwoty refundacji i </a:t>
            </a:r>
            <a:r>
              <a:rPr lang="pl-PL" sz="2000" dirty="0" smtClean="0"/>
              <a:t>zaliczki. Wskazane </a:t>
            </a:r>
            <a:r>
              <a:rPr lang="pl-PL" sz="2000" dirty="0"/>
              <a:t>pole jest uzupełniane automatycznie jako suma wartości z pól:</a:t>
            </a:r>
          </a:p>
          <a:p>
            <a:pPr algn="ctr"/>
            <a:r>
              <a:rPr lang="pl-PL" sz="2000" dirty="0"/>
              <a:t>- zaliczka,</a:t>
            </a:r>
          </a:p>
          <a:p>
            <a:pPr algn="ctr"/>
            <a:r>
              <a:rPr lang="pl-PL" sz="2000" dirty="0"/>
              <a:t>- refundacja</a:t>
            </a:r>
            <a:r>
              <a:rPr lang="pl-PL" sz="2000" dirty="0" smtClean="0"/>
              <a:t>.</a:t>
            </a:r>
            <a:endParaRPr lang="pl-PL" sz="2000" dirty="0"/>
          </a:p>
        </p:txBody>
      </p:sp>
    </p:spTree>
    <p:extLst>
      <p:ext uri="{BB962C8B-B14F-4D97-AF65-F5344CB8AC3E}">
        <p14:creationId xmlns="" xmlns:p14="http://schemas.microsoft.com/office/powerpoint/2010/main" val="435979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23</a:t>
            </a:fld>
            <a:endParaRPr lang="pl-PL" dirty="0"/>
          </a:p>
        </p:txBody>
      </p:sp>
      <p:sp>
        <p:nvSpPr>
          <p:cNvPr id="3" name="pole tekstowe 2"/>
          <p:cNvSpPr txBox="1"/>
          <p:nvPr/>
        </p:nvSpPr>
        <p:spPr>
          <a:xfrm>
            <a:off x="251520" y="1124744"/>
            <a:ext cx="8496944" cy="5447645"/>
          </a:xfrm>
          <a:prstGeom prst="rect">
            <a:avLst/>
          </a:prstGeom>
          <a:noFill/>
        </p:spPr>
        <p:txBody>
          <a:bodyPr wrap="square" rtlCol="0">
            <a:spAutoFit/>
          </a:bodyPr>
          <a:lstStyle/>
          <a:p>
            <a:r>
              <a:rPr lang="pl-PL" sz="2400" b="1" dirty="0" smtClean="0"/>
              <a:t>Błędy:</a:t>
            </a:r>
          </a:p>
          <a:p>
            <a:pPr marL="285750" indent="-285750">
              <a:buFont typeface="Wingdings" panose="05000000000000000000" pitchFamily="2" charset="2"/>
              <a:buChar char="Ø"/>
            </a:pPr>
            <a:r>
              <a:rPr lang="pl-PL" dirty="0" smtClean="0"/>
              <a:t>Blok </a:t>
            </a:r>
            <a:r>
              <a:rPr lang="pl-PL" i="1" dirty="0"/>
              <a:t>P</a:t>
            </a:r>
            <a:r>
              <a:rPr lang="pl-PL" i="1" dirty="0" smtClean="0"/>
              <a:t>rojekt</a:t>
            </a:r>
            <a:r>
              <a:rPr lang="pl-PL" dirty="0" smtClean="0"/>
              <a:t>, pole </a:t>
            </a:r>
            <a:r>
              <a:rPr lang="pl-PL" i="1" dirty="0" smtClean="0"/>
              <a:t>Wniosek za okres od … do …</a:t>
            </a:r>
          </a:p>
          <a:p>
            <a:pPr marL="285750" indent="-285750">
              <a:buFont typeface="Arial" panose="020B0604020202020204" pitchFamily="34" charset="0"/>
              <a:buChar char="•"/>
            </a:pPr>
            <a:r>
              <a:rPr lang="pl-PL" dirty="0" smtClean="0"/>
              <a:t>Nieprawidłowo wskazywane okresy rozliczeniowe:</a:t>
            </a:r>
          </a:p>
          <a:p>
            <a:pPr algn="just"/>
            <a:r>
              <a:rPr lang="pl-PL" dirty="0" smtClean="0"/>
              <a:t>W </a:t>
            </a:r>
            <a:r>
              <a:rPr lang="pl-PL" dirty="0"/>
              <a:t>przypadku gdy pierwszy wniosek o płatność był wnioskiem o </a:t>
            </a:r>
            <a:r>
              <a:rPr lang="pl-PL" dirty="0" smtClean="0"/>
              <a:t>zaliczkę </a:t>
            </a:r>
            <a:r>
              <a:rPr lang="pl-PL" dirty="0"/>
              <a:t>okres za jaki będziesz składał kolejny wniosek o płatność (sprawozdawczy i/lub rozliczający zaliczkę i/lub o </a:t>
            </a:r>
            <a:r>
              <a:rPr lang="pl-PL" dirty="0" smtClean="0"/>
              <a:t>zaliczkę) </a:t>
            </a:r>
            <a:r>
              <a:rPr lang="pl-PL" dirty="0"/>
              <a:t>powinien rozpoczynać się od pierwszego dnia realizacji projektu (okresy, za jakie składane będą oba wnioski nakładają się terminami</a:t>
            </a:r>
            <a:r>
              <a:rPr lang="pl-PL" dirty="0" smtClean="0"/>
              <a:t>).</a:t>
            </a:r>
          </a:p>
          <a:p>
            <a:pPr algn="just"/>
            <a:r>
              <a:rPr lang="pl-PL" dirty="0" smtClean="0"/>
              <a:t>Sytuacje takie miały miejsce w kilku projektach, gdyż zapisy Podręcznika Beneficjenta SL2014 wcześniej pozwalały na składanie pierwszych wniosków  o charakterze jedynie zaliczkowym. Zgodnie z obowiązującą wersją Podręcznika Beneficjenta w pierwszym wniosku o płatność należy określić rodzaj wniosku </a:t>
            </a:r>
            <a:r>
              <a:rPr lang="pl-PL" i="1" dirty="0" smtClean="0"/>
              <a:t>o zaliczkę </a:t>
            </a:r>
            <a:r>
              <a:rPr lang="pl-PL" dirty="0" smtClean="0"/>
              <a:t>oraz </a:t>
            </a:r>
            <a:r>
              <a:rPr lang="pl-PL" i="1" dirty="0" smtClean="0"/>
              <a:t>sprawozdawczy.</a:t>
            </a:r>
          </a:p>
          <a:p>
            <a:endParaRPr lang="pl-PL" dirty="0" smtClean="0"/>
          </a:p>
          <a:p>
            <a:pPr marL="285750" indent="-285750">
              <a:buFont typeface="Wingdings" panose="05000000000000000000" pitchFamily="2" charset="2"/>
              <a:buChar char="Ø"/>
            </a:pPr>
            <a:r>
              <a:rPr lang="pl-PL" dirty="0" smtClean="0"/>
              <a:t>Blok </a:t>
            </a:r>
            <a:r>
              <a:rPr lang="pl-PL" i="1" dirty="0" smtClean="0"/>
              <a:t>Projekt</a:t>
            </a:r>
            <a:r>
              <a:rPr lang="pl-PL" dirty="0" smtClean="0"/>
              <a:t>, pole </a:t>
            </a:r>
            <a:r>
              <a:rPr lang="pl-PL" i="1" dirty="0" smtClean="0"/>
              <a:t>Wnioskowana kwota, w tym</a:t>
            </a:r>
            <a:r>
              <a:rPr lang="pl-PL" dirty="0" smtClean="0"/>
              <a:t>:</a:t>
            </a:r>
          </a:p>
          <a:p>
            <a:pPr marL="285750" indent="-285750">
              <a:buFontTx/>
              <a:buChar char="-"/>
            </a:pPr>
            <a:r>
              <a:rPr lang="pl-PL" b="1" dirty="0" smtClean="0"/>
              <a:t>Zaliczka</a:t>
            </a:r>
          </a:p>
          <a:p>
            <a:pPr marL="285750" indent="-285750">
              <a:buFontTx/>
              <a:buChar char="-"/>
            </a:pPr>
            <a:r>
              <a:rPr lang="pl-PL" b="1" dirty="0" smtClean="0"/>
              <a:t>Refundacja</a:t>
            </a:r>
            <a:endParaRPr lang="pl-PL" b="1" dirty="0"/>
          </a:p>
          <a:p>
            <a:pPr marL="285750" indent="-285750">
              <a:buFont typeface="Arial" panose="020B0604020202020204" pitchFamily="34" charset="0"/>
              <a:buChar char="•"/>
            </a:pPr>
            <a:r>
              <a:rPr lang="pl-PL" dirty="0" smtClean="0"/>
              <a:t>Wskazanie zaliczki w wysokości, która nie jest zgodna </a:t>
            </a:r>
            <a:r>
              <a:rPr lang="pl-PL" dirty="0"/>
              <a:t>z </a:t>
            </a:r>
            <a:r>
              <a:rPr lang="pl-PL" dirty="0" smtClean="0"/>
              <a:t>zatwierdzonym harmonogramem płatności;</a:t>
            </a:r>
          </a:p>
          <a:p>
            <a:pPr marL="285750" indent="-285750">
              <a:buFont typeface="Arial" panose="020B0604020202020204" pitchFamily="34" charset="0"/>
              <a:buChar char="•"/>
            </a:pPr>
            <a:r>
              <a:rPr lang="pl-PL" dirty="0" smtClean="0"/>
              <a:t>Wskazanie refundacji we wnioskach innych niż końcowy wniosek o płatność.</a:t>
            </a:r>
          </a:p>
          <a:p>
            <a:pPr marL="285750" indent="-285750">
              <a:buFont typeface="Wingdings" panose="05000000000000000000" pitchFamily="2" charset="2"/>
              <a:buChar char="Ø"/>
            </a:pPr>
            <a:endParaRPr lang="pl-PL" dirty="0"/>
          </a:p>
        </p:txBody>
      </p:sp>
    </p:spTree>
    <p:extLst>
      <p:ext uri="{BB962C8B-B14F-4D97-AF65-F5344CB8AC3E}">
        <p14:creationId xmlns="" xmlns:p14="http://schemas.microsoft.com/office/powerpoint/2010/main" val="4858148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24</a:t>
            </a:fld>
            <a:endParaRPr lang="pl-PL"/>
          </a:p>
        </p:txBody>
      </p:sp>
      <p:sp>
        <p:nvSpPr>
          <p:cNvPr id="3" name="Prostokąt 2"/>
          <p:cNvSpPr/>
          <p:nvPr/>
        </p:nvSpPr>
        <p:spPr>
          <a:xfrm>
            <a:off x="323528" y="1268760"/>
            <a:ext cx="8424936" cy="5078313"/>
          </a:xfrm>
          <a:prstGeom prst="rect">
            <a:avLst/>
          </a:prstGeom>
        </p:spPr>
        <p:txBody>
          <a:bodyPr wrap="square">
            <a:spAutoFit/>
          </a:bodyPr>
          <a:lstStyle/>
          <a:p>
            <a:r>
              <a:rPr lang="pl-PL" dirty="0"/>
              <a:t>W ramach bloku Postęp rzeczowy uzupełniasz następujące zakładki:</a:t>
            </a:r>
          </a:p>
          <a:p>
            <a:r>
              <a:rPr lang="pl-PL" dirty="0"/>
              <a:t>Postęp rzeczowy realizacji projektu – opisujesz tutaj stan realizacji poszczególnych zadań, które zostały określone w umowie/decyzji o dofinansowanie.</a:t>
            </a:r>
          </a:p>
          <a:p>
            <a:r>
              <a:rPr lang="pl-PL" dirty="0" smtClean="0"/>
              <a:t>Wskaźniki </a:t>
            </a:r>
            <a:r>
              <a:rPr lang="pl-PL" dirty="0"/>
              <a:t>produktu – w zakładce tej wskazujesz liczbę wytworzonych produktów w odniesieniu do danego okresu rozliczeniowego. System prezentuje informacje i wartości</a:t>
            </a:r>
          </a:p>
          <a:p>
            <a:r>
              <a:rPr lang="pl-PL" dirty="0"/>
              <a:t>dotyczące wskaźników produktu zgodnie ze stanem zapisanym w umowie/decyzji o dofinansowaniu.</a:t>
            </a:r>
          </a:p>
          <a:p>
            <a:r>
              <a:rPr lang="pl-PL" dirty="0"/>
              <a:t>Wskaźniki rezultatu - w zakładce tej określasz efekty działań osiągnięte wskutek realizacji projektu, które nastąpiły po jego zakończeniu (i w wyniku realizowania projektu)</a:t>
            </a:r>
          </a:p>
          <a:p>
            <a:r>
              <a:rPr lang="pl-PL" dirty="0"/>
              <a:t>oraz które wpływają bezpośrednio na otoczenie społeczno-ekonomiczne. System prezentuje informacje i wartości dotyczące zakładanych rezultatów zgodnie ze stanem</a:t>
            </a:r>
          </a:p>
          <a:p>
            <a:r>
              <a:rPr lang="pl-PL" dirty="0"/>
              <a:t>zapisanym w umowie/decyzji o dofinansowaniu.</a:t>
            </a:r>
          </a:p>
          <a:p>
            <a:r>
              <a:rPr lang="pl-PL" dirty="0"/>
              <a:t>Problemy napotkane w trakcie realizacji projektu – w zakładce tej opisujesz problemy jakie napotkałeś/</a:t>
            </a:r>
            <a:r>
              <a:rPr lang="pl-PL" dirty="0" err="1"/>
              <a:t>aś</a:t>
            </a:r>
            <a:r>
              <a:rPr lang="pl-PL" dirty="0"/>
              <a:t> w trakcie realizacji projektu (jeśli wystąpiły).</a:t>
            </a:r>
          </a:p>
          <a:p>
            <a:r>
              <a:rPr lang="pl-PL" dirty="0"/>
              <a:t>Planowany przebieg realizacji – w zakładce tej wskazujesz działania jakie będziesz realizował w kolejnym okresie sprawozdawczym.</a:t>
            </a:r>
          </a:p>
          <a:p>
            <a:r>
              <a:rPr lang="pl-PL" dirty="0"/>
              <a:t>Blok jest widoczny i obowiązkowy, jeśli w pozycji Rodzaj wniosku o płatność wybrałeś/</a:t>
            </a:r>
            <a:r>
              <a:rPr lang="pl-PL" dirty="0" err="1"/>
              <a:t>aś</a:t>
            </a:r>
            <a:r>
              <a:rPr lang="pl-PL" dirty="0"/>
              <a:t> Wniosek sprawozdawczy</a:t>
            </a:r>
            <a:r>
              <a:rPr lang="pl-PL" dirty="0" smtClean="0"/>
              <a:t>.</a:t>
            </a:r>
            <a:endParaRPr lang="pl-PL" dirty="0"/>
          </a:p>
        </p:txBody>
      </p:sp>
    </p:spTree>
    <p:extLst>
      <p:ext uri="{BB962C8B-B14F-4D97-AF65-F5344CB8AC3E}">
        <p14:creationId xmlns="" xmlns:p14="http://schemas.microsoft.com/office/powerpoint/2010/main" val="334903548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25</a:t>
            </a:fld>
            <a:endParaRPr lang="pl-PL"/>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8675" y="1250950"/>
            <a:ext cx="7486650" cy="4986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88107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26</a:t>
            </a:fld>
            <a:endParaRPr lang="pl-PL"/>
          </a:p>
        </p:txBody>
      </p:sp>
      <p:sp>
        <p:nvSpPr>
          <p:cNvPr id="3" name="pole tekstowe 2"/>
          <p:cNvSpPr txBox="1"/>
          <p:nvPr/>
        </p:nvSpPr>
        <p:spPr>
          <a:xfrm>
            <a:off x="179512" y="1124744"/>
            <a:ext cx="8712968" cy="4524315"/>
          </a:xfrm>
          <a:prstGeom prst="rect">
            <a:avLst/>
          </a:prstGeom>
          <a:noFill/>
        </p:spPr>
        <p:txBody>
          <a:bodyPr wrap="square" rtlCol="0">
            <a:spAutoFit/>
          </a:bodyPr>
          <a:lstStyle/>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pic>
        <p:nvPicPr>
          <p:cNvPr id="4" name="Obraz 3"/>
          <p:cNvPicPr/>
          <p:nvPr/>
        </p:nvPicPr>
        <p:blipFill>
          <a:blip r:embed="rId2" cstate="print"/>
          <a:stretch>
            <a:fillRect/>
          </a:stretch>
        </p:blipFill>
        <p:spPr>
          <a:xfrm>
            <a:off x="323528" y="1124744"/>
            <a:ext cx="8568952" cy="4896544"/>
          </a:xfrm>
          <a:prstGeom prst="rect">
            <a:avLst/>
          </a:prstGeom>
        </p:spPr>
      </p:pic>
    </p:spTree>
    <p:extLst>
      <p:ext uri="{BB962C8B-B14F-4D97-AF65-F5344CB8AC3E}">
        <p14:creationId xmlns="" xmlns:p14="http://schemas.microsoft.com/office/powerpoint/2010/main" val="339860429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27</a:t>
            </a:fld>
            <a:endParaRPr lang="pl-PL"/>
          </a:p>
        </p:txBody>
      </p:sp>
      <p:sp>
        <p:nvSpPr>
          <p:cNvPr id="4" name="Prostokąt 3"/>
          <p:cNvSpPr/>
          <p:nvPr/>
        </p:nvSpPr>
        <p:spPr>
          <a:xfrm>
            <a:off x="251520" y="1196752"/>
            <a:ext cx="8640960" cy="4801314"/>
          </a:xfrm>
          <a:prstGeom prst="rect">
            <a:avLst/>
          </a:prstGeom>
        </p:spPr>
        <p:txBody>
          <a:bodyPr wrap="square">
            <a:spAutoFit/>
          </a:bodyPr>
          <a:lstStyle/>
          <a:p>
            <a:pPr algn="ctr"/>
            <a:r>
              <a:rPr lang="pl-PL" dirty="0" smtClean="0"/>
              <a:t>Sekcja Postęp rzeczowy realizacji projektu</a:t>
            </a:r>
            <a:r>
              <a:rPr lang="pl-PL" dirty="0"/>
              <a:t> </a:t>
            </a:r>
            <a:r>
              <a:rPr lang="pl-PL" dirty="0" smtClean="0"/>
              <a:t>- wypełnij zgodnie z zapisami Podręcznika Beneficjenta SL2014 –EFS.</a:t>
            </a:r>
          </a:p>
          <a:p>
            <a:pPr algn="ctr"/>
            <a:endParaRPr lang="pl-PL" dirty="0" smtClean="0"/>
          </a:p>
          <a:p>
            <a:pPr algn="ctr"/>
            <a:r>
              <a:rPr lang="pl-PL" dirty="0" smtClean="0"/>
              <a:t>W </a:t>
            </a:r>
            <a:r>
              <a:rPr lang="pl-PL" dirty="0"/>
              <a:t>opisie zadań merytorycznych powinieneś zamieścić co najmniej informacje na temat ilości uczestników w opisywanym zadaniu, tematyki prowadzonych zajęć i metod ich</a:t>
            </a:r>
          </a:p>
          <a:p>
            <a:pPr algn="ctr"/>
            <a:r>
              <a:rPr lang="pl-PL" dirty="0"/>
              <a:t>prowadzenia (np. ćwiczenia, zajęcia indywidualne), efektów podejmowanych działań </a:t>
            </a:r>
            <a:r>
              <a:rPr lang="pl-PL" dirty="0" smtClean="0"/>
              <a:t/>
            </a:r>
            <a:br>
              <a:rPr lang="pl-PL" dirty="0" smtClean="0"/>
            </a:br>
            <a:r>
              <a:rPr lang="pl-PL" dirty="0" smtClean="0"/>
              <a:t>(</a:t>
            </a:r>
            <a:r>
              <a:rPr lang="pl-PL" dirty="0"/>
              <a:t>o ile są dostępne), miejsca i terminu szkoleń, osób prowadzących, liczby przeprowadzonych godzin szkoleniowych, struktury rozliczanych stawek jednostkowych oraz przeprowadzonych procedur udzielenia zamówień w projekcie (rozeznanie rynku,</a:t>
            </a:r>
          </a:p>
          <a:p>
            <a:pPr algn="ctr"/>
            <a:r>
              <a:rPr lang="pl-PL" dirty="0"/>
              <a:t>zasada konkurencyjności lub ustawa prawo zamówień publicznych). Zwróć uwagę, aby opis był zgodny z przesłanymi harmonogramami wsparcia, informacjami zamieszczonymi </a:t>
            </a:r>
            <a:r>
              <a:rPr lang="pl-PL" dirty="0" smtClean="0"/>
              <a:t/>
            </a:r>
            <a:br>
              <a:rPr lang="pl-PL" dirty="0" smtClean="0"/>
            </a:br>
            <a:r>
              <a:rPr lang="pl-PL" dirty="0" smtClean="0"/>
              <a:t>w </a:t>
            </a:r>
            <a:r>
              <a:rPr lang="pl-PL" dirty="0"/>
              <a:t>bazie personelu, protokołami odbioru usług zleconych. </a:t>
            </a:r>
          </a:p>
          <a:p>
            <a:pPr algn="ctr"/>
            <a:r>
              <a:rPr lang="pl-PL" dirty="0"/>
              <a:t>Nie zapomnij o informacjach nt. projektu partnerskiego, dodatkowo wskaż, które z „działań równościowych” zaplanowanych we wniosku o dofinansowanie projektu zostały zrealizowane oraz w jaki sposób realizacja projektu wpłynęła na sytuację osób </a:t>
            </a:r>
            <a:r>
              <a:rPr lang="pl-PL" dirty="0" smtClean="0"/>
              <a:t/>
            </a:r>
            <a:br>
              <a:rPr lang="pl-PL" dirty="0" smtClean="0"/>
            </a:br>
            <a:r>
              <a:rPr lang="pl-PL" dirty="0" smtClean="0"/>
              <a:t>z </a:t>
            </a:r>
            <a:r>
              <a:rPr lang="pl-PL" dirty="0"/>
              <a:t>niepełnosprawnościami. </a:t>
            </a:r>
          </a:p>
          <a:p>
            <a:endParaRPr lang="pl-PL" dirty="0"/>
          </a:p>
        </p:txBody>
      </p:sp>
    </p:spTree>
    <p:extLst>
      <p:ext uri="{BB962C8B-B14F-4D97-AF65-F5344CB8AC3E}">
        <p14:creationId xmlns="" xmlns:p14="http://schemas.microsoft.com/office/powerpoint/2010/main" val="170647070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28</a:t>
            </a:fld>
            <a:endParaRPr lang="pl-PL" dirty="0"/>
          </a:p>
        </p:txBody>
      </p:sp>
      <p:sp>
        <p:nvSpPr>
          <p:cNvPr id="3" name="pole tekstowe 2"/>
          <p:cNvSpPr txBox="1"/>
          <p:nvPr/>
        </p:nvSpPr>
        <p:spPr>
          <a:xfrm>
            <a:off x="251520" y="1196752"/>
            <a:ext cx="8568952" cy="4324261"/>
          </a:xfrm>
          <a:prstGeom prst="rect">
            <a:avLst/>
          </a:prstGeom>
          <a:noFill/>
        </p:spPr>
        <p:txBody>
          <a:bodyPr wrap="square" rtlCol="0">
            <a:spAutoFit/>
          </a:bodyPr>
          <a:lstStyle/>
          <a:p>
            <a:pPr>
              <a:spcAft>
                <a:spcPts val="600"/>
              </a:spcAft>
            </a:pPr>
            <a:r>
              <a:rPr lang="pl-PL" sz="2400" b="1" dirty="0" smtClean="0"/>
              <a:t>BŁĘDY:</a:t>
            </a:r>
          </a:p>
          <a:p>
            <a:pPr marL="285750" indent="-285750">
              <a:spcAft>
                <a:spcPts val="600"/>
              </a:spcAft>
              <a:buFont typeface="Wingdings" panose="05000000000000000000" pitchFamily="2" charset="2"/>
              <a:buChar char="Ø"/>
            </a:pPr>
            <a:r>
              <a:rPr lang="pl-PL" dirty="0" smtClean="0"/>
              <a:t>Blok </a:t>
            </a:r>
            <a:r>
              <a:rPr lang="pl-PL" i="1" dirty="0"/>
              <a:t>Postęp rzecz</a:t>
            </a:r>
            <a:r>
              <a:rPr lang="pl-PL" dirty="0"/>
              <a:t>owy, zakładka </a:t>
            </a:r>
            <a:r>
              <a:rPr lang="pl-PL" i="1" dirty="0"/>
              <a:t>Postęp rzeczowy realizacja </a:t>
            </a:r>
            <a:r>
              <a:rPr lang="pl-PL" i="1" dirty="0" smtClean="0"/>
              <a:t>projektu</a:t>
            </a:r>
            <a:endParaRPr lang="pl-PL" i="1" dirty="0"/>
          </a:p>
          <a:p>
            <a:pPr marL="285750" indent="-285750">
              <a:spcAft>
                <a:spcPts val="600"/>
              </a:spcAft>
              <a:buFont typeface="Arial" panose="020B0604020202020204" pitchFamily="34" charset="0"/>
              <a:buChar char="•"/>
            </a:pPr>
            <a:r>
              <a:rPr lang="pl-PL" dirty="0" smtClean="0"/>
              <a:t>Zbyt ogólnikowe opisy realizacji poszczególnych zadań projektowych.</a:t>
            </a:r>
          </a:p>
          <a:p>
            <a:pPr marL="285750" indent="-285750">
              <a:spcAft>
                <a:spcPts val="600"/>
              </a:spcAft>
              <a:buFont typeface="Wingdings" panose="05000000000000000000" pitchFamily="2" charset="2"/>
              <a:buChar char="Ø"/>
            </a:pPr>
            <a:r>
              <a:rPr lang="pl-PL" dirty="0" smtClean="0"/>
              <a:t>Blok </a:t>
            </a:r>
            <a:r>
              <a:rPr lang="pl-PL" i="1" dirty="0"/>
              <a:t>Postęp rzeczowy</a:t>
            </a:r>
            <a:r>
              <a:rPr lang="pl-PL" dirty="0"/>
              <a:t>, </a:t>
            </a:r>
            <a:r>
              <a:rPr lang="pl-PL" dirty="0" smtClean="0"/>
              <a:t>zakładki </a:t>
            </a:r>
            <a:r>
              <a:rPr lang="pl-PL" i="1" dirty="0" smtClean="0"/>
              <a:t>Wskaźniki produktu i rezultatu</a:t>
            </a:r>
            <a:endParaRPr lang="pl-PL" i="1" dirty="0"/>
          </a:p>
          <a:p>
            <a:pPr marL="285750" indent="-285750">
              <a:spcAft>
                <a:spcPts val="600"/>
              </a:spcAft>
              <a:buFont typeface="Arial" panose="020B0604020202020204" pitchFamily="34" charset="0"/>
              <a:buChar char="•"/>
            </a:pPr>
            <a:r>
              <a:rPr lang="pl-PL" dirty="0" smtClean="0"/>
              <a:t>Dane są niespójne z danymi zawartymi w zakładce </a:t>
            </a:r>
            <a:r>
              <a:rPr lang="pl-PL" i="1" dirty="0" smtClean="0"/>
              <a:t>Monitorowanie uczestników.</a:t>
            </a:r>
            <a:endParaRPr lang="pl-PL" dirty="0"/>
          </a:p>
          <a:p>
            <a:pPr>
              <a:spcAft>
                <a:spcPts val="600"/>
              </a:spcAft>
            </a:pPr>
            <a:r>
              <a:rPr lang="pl-PL" u="sng" dirty="0" smtClean="0"/>
              <a:t>Przed przesłaniem wniosku o płatność do IP RPO WL obowiązkowo należy dokonać weryfikacji danych przy wykorzystaniu aplikacji ADU_EFS.</a:t>
            </a:r>
          </a:p>
          <a:p>
            <a:pPr>
              <a:spcAft>
                <a:spcPts val="600"/>
              </a:spcAft>
            </a:pPr>
            <a:r>
              <a:rPr lang="pl-PL" dirty="0" smtClean="0">
                <a:solidFill>
                  <a:prstClr val="black"/>
                </a:solidFill>
              </a:rPr>
              <a:t>Nieprawidłowo </a:t>
            </a:r>
            <a:r>
              <a:rPr lang="pl-PL" dirty="0">
                <a:solidFill>
                  <a:prstClr val="black"/>
                </a:solidFill>
              </a:rPr>
              <a:t>wypełnione dane przy wskaźnikach rezultatu, w stosunku do uczestników, którzy nie zakończyli udziału w projekcie (załącznik nr 2 do WLWK</a:t>
            </a:r>
            <a:r>
              <a:rPr lang="pl-PL" dirty="0" smtClean="0">
                <a:solidFill>
                  <a:prstClr val="black"/>
                </a:solidFill>
              </a:rPr>
              <a:t>).</a:t>
            </a:r>
          </a:p>
          <a:p>
            <a:pPr>
              <a:spcAft>
                <a:spcPts val="600"/>
              </a:spcAft>
            </a:pPr>
            <a:r>
              <a:rPr lang="pl-PL" dirty="0" smtClean="0">
                <a:solidFill>
                  <a:prstClr val="black"/>
                </a:solidFill>
              </a:rPr>
              <a:t>Należy pamiętać, iż wskaźniki rezultatów bezpośrednich monitorowane są do </a:t>
            </a:r>
            <a:r>
              <a:rPr lang="pl-PL" u="sng" dirty="0" smtClean="0">
                <a:solidFill>
                  <a:prstClr val="black"/>
                </a:solidFill>
              </a:rPr>
              <a:t>4 tygodni od zakończenia udziału przez uczestnika projektu, tj. mogą one zostać wykazane w ww. zakładce dopiero po zakończeniu udziału w projekcie, a nie w jego trakcie np. uzyskane kwalifikacje.</a:t>
            </a:r>
            <a:endParaRPr lang="pl-PL" sz="1600" u="sng" dirty="0">
              <a:solidFill>
                <a:prstClr val="black"/>
              </a:solidFill>
            </a:endParaRPr>
          </a:p>
        </p:txBody>
      </p:sp>
    </p:spTree>
    <p:extLst>
      <p:ext uri="{BB962C8B-B14F-4D97-AF65-F5344CB8AC3E}">
        <p14:creationId xmlns="" xmlns:p14="http://schemas.microsoft.com/office/powerpoint/2010/main" val="84437504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29</a:t>
            </a:fld>
            <a:endParaRPr lang="pl-PL" dirty="0"/>
          </a:p>
        </p:txBody>
      </p:sp>
      <p:pic>
        <p:nvPicPr>
          <p:cNvPr id="4" name="Obraz 3"/>
          <p:cNvPicPr/>
          <p:nvPr/>
        </p:nvPicPr>
        <p:blipFill>
          <a:blip r:embed="rId2" cstate="print"/>
          <a:stretch>
            <a:fillRect/>
          </a:stretch>
        </p:blipFill>
        <p:spPr>
          <a:xfrm>
            <a:off x="611560" y="1052736"/>
            <a:ext cx="8136904" cy="5112568"/>
          </a:xfrm>
          <a:prstGeom prst="rect">
            <a:avLst/>
          </a:prstGeom>
        </p:spPr>
      </p:pic>
    </p:spTree>
    <p:extLst>
      <p:ext uri="{BB962C8B-B14F-4D97-AF65-F5344CB8AC3E}">
        <p14:creationId xmlns="" xmlns:p14="http://schemas.microsoft.com/office/powerpoint/2010/main" val="321959555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0"/>
          </p:nvPr>
        </p:nvSpPr>
        <p:spPr/>
        <p:txBody>
          <a:bodyPr/>
          <a:lstStyle/>
          <a:p>
            <a:pPr>
              <a:defRPr/>
            </a:pPr>
            <a:fld id="{313B29CA-9D7A-4F6E-8F52-99A5C9E14E4B}" type="slidenum">
              <a:rPr lang="pl-PL" smtClean="0"/>
              <a:pPr>
                <a:defRPr/>
              </a:pPr>
              <a:t>3</a:t>
            </a:fld>
            <a:endParaRPr lang="pl-PL" dirty="0"/>
          </a:p>
        </p:txBody>
      </p:sp>
      <p:sp>
        <p:nvSpPr>
          <p:cNvPr id="11" name="pole tekstowe 10"/>
          <p:cNvSpPr txBox="1"/>
          <p:nvPr/>
        </p:nvSpPr>
        <p:spPr>
          <a:xfrm>
            <a:off x="971600" y="1556792"/>
            <a:ext cx="7344816" cy="3877985"/>
          </a:xfrm>
          <a:prstGeom prst="rect">
            <a:avLst/>
          </a:prstGeom>
          <a:noFill/>
        </p:spPr>
        <p:txBody>
          <a:bodyPr wrap="square" rtlCol="0">
            <a:spAutoFit/>
          </a:bodyPr>
          <a:lstStyle/>
          <a:p>
            <a:pPr algn="ctr"/>
            <a:r>
              <a:rPr lang="pl-PL" sz="3000" b="1" i="1" dirty="0" smtClean="0">
                <a:latin typeface="+mn-lt"/>
              </a:rPr>
              <a:t>Monitorowanie i rozliczanie projektów </a:t>
            </a:r>
          </a:p>
          <a:p>
            <a:pPr algn="just"/>
            <a:endParaRPr lang="pl-PL" dirty="0">
              <a:latin typeface="Trebuchet MS" panose="020B0603020202020204" pitchFamily="34" charset="0"/>
            </a:endParaRPr>
          </a:p>
          <a:p>
            <a:pPr algn="ctr"/>
            <a:r>
              <a:rPr lang="pl-PL" sz="2000" b="1" dirty="0" smtClean="0">
                <a:latin typeface="+mn-lt"/>
              </a:rPr>
              <a:t>Realizując projekt powinieneś przede wszystkim znać zapisy:</a:t>
            </a:r>
          </a:p>
          <a:p>
            <a:pPr algn="just"/>
            <a:endParaRPr lang="pl-PL" dirty="0" smtClean="0">
              <a:latin typeface="+mn-lt"/>
            </a:endParaRPr>
          </a:p>
          <a:p>
            <a:pPr marL="285750" indent="-285750" algn="just">
              <a:buFontTx/>
              <a:buChar char="-"/>
            </a:pPr>
            <a:r>
              <a:rPr lang="pl-PL" sz="2000" dirty="0" smtClean="0">
                <a:latin typeface="+mn-lt"/>
              </a:rPr>
              <a:t>Umowy o dofinansowanie projektu w ramach RPO WL na lata 2014 -2020;</a:t>
            </a:r>
          </a:p>
          <a:p>
            <a:pPr algn="just"/>
            <a:endParaRPr lang="pl-PL" sz="2000" dirty="0" smtClean="0">
              <a:latin typeface="+mn-lt"/>
            </a:endParaRPr>
          </a:p>
          <a:p>
            <a:pPr marL="285750" indent="-285750" algn="just">
              <a:buFontTx/>
              <a:buChar char="-"/>
            </a:pPr>
            <a:r>
              <a:rPr lang="pl-PL" sz="2000" dirty="0" smtClean="0">
                <a:latin typeface="+mn-lt"/>
              </a:rPr>
              <a:t>Wytycznych horyzontalnych oraz Wytycznych programowych wskazanych w ww. umowie;</a:t>
            </a:r>
          </a:p>
          <a:p>
            <a:pPr marL="285750" indent="-285750" algn="just">
              <a:buFontTx/>
              <a:buChar char="-"/>
            </a:pPr>
            <a:endParaRPr lang="pl-PL" sz="2000" dirty="0" smtClean="0">
              <a:latin typeface="+mn-lt"/>
            </a:endParaRPr>
          </a:p>
          <a:p>
            <a:pPr marL="285750" indent="-285750" algn="just">
              <a:buFontTx/>
              <a:buChar char="-"/>
            </a:pPr>
            <a:r>
              <a:rPr lang="pl-PL" sz="2000" dirty="0">
                <a:latin typeface="+mn-lt"/>
              </a:rPr>
              <a:t>o</a:t>
            </a:r>
            <a:r>
              <a:rPr lang="pl-PL" sz="2000" dirty="0" smtClean="0">
                <a:latin typeface="+mn-lt"/>
              </a:rPr>
              <a:t>raz innych dokumentów, które związane są z realizacją projektu, </a:t>
            </a:r>
            <a:br>
              <a:rPr lang="pl-PL" sz="2000" dirty="0" smtClean="0">
                <a:latin typeface="+mn-lt"/>
              </a:rPr>
            </a:br>
            <a:r>
              <a:rPr lang="pl-PL" sz="2000" dirty="0" smtClean="0">
                <a:latin typeface="+mn-lt"/>
              </a:rPr>
              <a:t>np. Podręcznik Beneficjenta SL2014 – EFS.</a:t>
            </a:r>
            <a:endParaRPr lang="pl-PL" dirty="0"/>
          </a:p>
        </p:txBody>
      </p:sp>
    </p:spTree>
    <p:extLst>
      <p:ext uri="{BB962C8B-B14F-4D97-AF65-F5344CB8AC3E}">
        <p14:creationId xmlns="" xmlns:p14="http://schemas.microsoft.com/office/powerpoint/2010/main" val="146482268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30</a:t>
            </a:fld>
            <a:endParaRPr lang="pl-PL" dirty="0"/>
          </a:p>
        </p:txBody>
      </p:sp>
      <p:pic>
        <p:nvPicPr>
          <p:cNvPr id="4" name="Obraz 3"/>
          <p:cNvPicPr/>
          <p:nvPr/>
        </p:nvPicPr>
        <p:blipFill>
          <a:blip r:embed="rId2" cstate="print"/>
          <a:stretch>
            <a:fillRect/>
          </a:stretch>
        </p:blipFill>
        <p:spPr>
          <a:xfrm>
            <a:off x="323528" y="1124744"/>
            <a:ext cx="8640960" cy="5040560"/>
          </a:xfrm>
          <a:prstGeom prst="rect">
            <a:avLst/>
          </a:prstGeom>
        </p:spPr>
      </p:pic>
    </p:spTree>
    <p:extLst>
      <p:ext uri="{BB962C8B-B14F-4D97-AF65-F5344CB8AC3E}">
        <p14:creationId xmlns="" xmlns:p14="http://schemas.microsoft.com/office/powerpoint/2010/main" val="51082314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31</a:t>
            </a:fld>
            <a:endParaRPr lang="pl-PL" dirty="0"/>
          </a:p>
        </p:txBody>
      </p:sp>
      <p:graphicFrame>
        <p:nvGraphicFramePr>
          <p:cNvPr id="4" name="Tabela 3"/>
          <p:cNvGraphicFramePr>
            <a:graphicFrameLocks noGrp="1"/>
          </p:cNvGraphicFramePr>
          <p:nvPr>
            <p:extLst>
              <p:ext uri="{D42A27DB-BD31-4B8C-83A1-F6EECF244321}">
                <p14:modId xmlns="" xmlns:p14="http://schemas.microsoft.com/office/powerpoint/2010/main" val="2053911985"/>
              </p:ext>
            </p:extLst>
          </p:nvPr>
        </p:nvGraphicFramePr>
        <p:xfrm>
          <a:off x="467544" y="1412776"/>
          <a:ext cx="8280919" cy="4464495"/>
        </p:xfrm>
        <a:graphic>
          <a:graphicData uri="http://schemas.openxmlformats.org/drawingml/2006/table">
            <a:tbl>
              <a:tblPr>
                <a:tableStyleId>{5C22544A-7EE6-4342-B048-85BDC9FD1C3A}</a:tableStyleId>
              </a:tblPr>
              <a:tblGrid>
                <a:gridCol w="469701"/>
                <a:gridCol w="802405"/>
                <a:gridCol w="1783395"/>
                <a:gridCol w="870903"/>
                <a:gridCol w="870903"/>
                <a:gridCol w="870903"/>
                <a:gridCol w="870903"/>
                <a:gridCol w="870903"/>
                <a:gridCol w="870903"/>
              </a:tblGrid>
              <a:tr h="637785">
                <a:tc>
                  <a:txBody>
                    <a:bodyPr/>
                    <a:lstStyle/>
                    <a:p>
                      <a:pPr algn="ctr" fontAlgn="ctr"/>
                      <a:r>
                        <a:rPr lang="pl-PL" sz="700" u="none" strike="noStrike" dirty="0" err="1">
                          <a:effectLst/>
                        </a:rPr>
                        <a:t>Lp</a:t>
                      </a:r>
                      <a:endParaRPr lang="pl-PL" sz="700" b="1" i="0" u="none" strike="noStrike" dirty="0">
                        <a:effectLst/>
                        <a:latin typeface="Arial CE"/>
                      </a:endParaRPr>
                    </a:p>
                  </a:txBody>
                  <a:tcPr marL="0" marR="0" marT="0" marB="0" anchor="ctr"/>
                </a:tc>
                <a:tc>
                  <a:txBody>
                    <a:bodyPr/>
                    <a:lstStyle/>
                    <a:p>
                      <a:pPr algn="ctr" fontAlgn="ctr"/>
                      <a:r>
                        <a:rPr lang="pl-PL" sz="700" u="none" strike="noStrike" dirty="0">
                          <a:effectLst/>
                        </a:rPr>
                        <a:t>Kod wskaźnika</a:t>
                      </a:r>
                      <a:endParaRPr lang="pl-PL" sz="700" b="1" i="0" u="none" strike="noStrike" dirty="0">
                        <a:effectLst/>
                        <a:latin typeface="Arial CE"/>
                      </a:endParaRPr>
                    </a:p>
                  </a:txBody>
                  <a:tcPr marL="0" marR="0" marT="0" marB="0" anchor="ctr"/>
                </a:tc>
                <a:tc>
                  <a:txBody>
                    <a:bodyPr/>
                    <a:lstStyle/>
                    <a:p>
                      <a:pPr algn="ctr" fontAlgn="ctr"/>
                      <a:r>
                        <a:rPr lang="pl-PL" sz="700" u="none" strike="noStrike">
                          <a:effectLst/>
                        </a:rPr>
                        <a:t>Nazwa wskaźnika</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bieżąca</a:t>
                      </a:r>
                      <a:br>
                        <a:rPr lang="pl-PL" sz="700" u="none" strike="noStrike">
                          <a:effectLst/>
                        </a:rPr>
                      </a:br>
                      <a:r>
                        <a:rPr lang="pl-PL" sz="700" u="none" strike="noStrike">
                          <a:effectLst/>
                        </a:rPr>
                        <a:t>(K)</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bieżąca (M)</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bieżąca (O)</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narastająco</a:t>
                      </a:r>
                      <a:br>
                        <a:rPr lang="pl-PL" sz="700" u="none" strike="noStrike">
                          <a:effectLst/>
                        </a:rPr>
                      </a:br>
                      <a:r>
                        <a:rPr lang="pl-PL" sz="700" u="none" strike="noStrike">
                          <a:effectLst/>
                        </a:rPr>
                        <a:t>(K)</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narastająco</a:t>
                      </a:r>
                      <a:br>
                        <a:rPr lang="pl-PL" sz="700" u="none" strike="noStrike">
                          <a:effectLst/>
                        </a:rPr>
                      </a:br>
                      <a:r>
                        <a:rPr lang="pl-PL" sz="700" u="none" strike="noStrike">
                          <a:effectLst/>
                        </a:rPr>
                        <a:t>(M)</a:t>
                      </a:r>
                      <a:endParaRPr lang="pl-PL" sz="700" b="1" i="0" u="none" strike="noStrike">
                        <a:effectLst/>
                        <a:latin typeface="Arial CE"/>
                      </a:endParaRPr>
                    </a:p>
                  </a:txBody>
                  <a:tcPr marL="0" marR="0" marT="0" marB="0" anchor="ctr"/>
                </a:tc>
                <a:tc>
                  <a:txBody>
                    <a:bodyPr/>
                    <a:lstStyle/>
                    <a:p>
                      <a:pPr algn="ctr" fontAlgn="ctr"/>
                      <a:r>
                        <a:rPr lang="pl-PL" sz="700" u="none" strike="noStrike">
                          <a:effectLst/>
                        </a:rPr>
                        <a:t>Wartość narastająco</a:t>
                      </a:r>
                      <a:br>
                        <a:rPr lang="pl-PL" sz="700" u="none" strike="noStrike">
                          <a:effectLst/>
                        </a:rPr>
                      </a:br>
                      <a:r>
                        <a:rPr lang="pl-PL" sz="700" u="none" strike="noStrike">
                          <a:effectLst/>
                        </a:rPr>
                        <a:t>(O)</a:t>
                      </a:r>
                      <a:endParaRPr lang="pl-PL" sz="700" b="1" i="0" u="none" strike="noStrike">
                        <a:effectLst/>
                        <a:latin typeface="Arial CE"/>
                      </a:endParaRPr>
                    </a:p>
                  </a:txBody>
                  <a:tcPr marL="0" marR="0" marT="0" marB="0" anchor="ctr"/>
                </a:tc>
              </a:tr>
              <a:tr h="637785">
                <a:tc>
                  <a:txBody>
                    <a:bodyPr/>
                    <a:lstStyle/>
                    <a:p>
                      <a:pPr algn="ctr" fontAlgn="ctr"/>
                      <a:r>
                        <a:rPr lang="pl-PL" sz="700" u="none" strike="noStrike">
                          <a:effectLst/>
                        </a:rPr>
                        <a:t>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WLWK-001</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bezrobotnych, w tym długotrwale bezrobotnych, objętych wsparciem w programie</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29</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c>
                  <a:txBody>
                    <a:bodyPr/>
                    <a:lstStyle/>
                    <a:p>
                      <a:pPr algn="ctr" fontAlgn="ctr"/>
                      <a:r>
                        <a:rPr lang="pl-PL" sz="700" u="none" strike="noStrike">
                          <a:effectLst/>
                        </a:rPr>
                        <a:t>31</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WLWK-002</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długotrwale bezrobotnych objętych wsparciem w programie</a:t>
                      </a:r>
                      <a:endParaRPr lang="pl-PL" sz="700" b="0" i="0" u="none" strike="noStrike">
                        <a:effectLst/>
                        <a:latin typeface="Arial"/>
                      </a:endParaRPr>
                    </a:p>
                  </a:txBody>
                  <a:tcPr marL="0" marR="0" marT="0" marB="0" anchor="ctr"/>
                </a:tc>
                <a:tc>
                  <a:txBody>
                    <a:bodyPr/>
                    <a:lstStyle/>
                    <a:p>
                      <a:pPr algn="ctr" fontAlgn="ctr"/>
                      <a:r>
                        <a:rPr lang="pl-PL" sz="700" u="none" strike="noStrike">
                          <a:effectLst/>
                        </a:rPr>
                        <a:t>8</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8</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15</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16</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3</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WLWK-018</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biernych zawodowo objętych wsparciem w programie</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4</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WLWK-019</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z niepełnosprawnościami objętych wsparciem w programie</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r>
              <a:tr h="637785">
                <a:tc>
                  <a:txBody>
                    <a:bodyPr/>
                    <a:lstStyle/>
                    <a:p>
                      <a:pPr algn="ctr" fontAlgn="ctr"/>
                      <a:r>
                        <a:rPr lang="pl-PL" sz="700" u="none" strike="noStrike">
                          <a:effectLst/>
                        </a:rPr>
                        <a:t>5</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WLWK-023</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pracujących, łącznie z prowadzącymi działalność na własny rachunek, po opuszczeniu programu </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6</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WLWK-024</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które uzyskały kwalifikacje po opuszczeniu programu </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7</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WLWK-068</a:t>
                      </a:r>
                      <a:endParaRPr lang="pl-PL" sz="700" b="0" i="0" u="none" strike="noStrike">
                        <a:effectLst/>
                        <a:latin typeface="Arial"/>
                      </a:endParaRPr>
                    </a:p>
                  </a:txBody>
                  <a:tcPr marL="0" marR="0" marT="0" marB="0" anchor="ctr"/>
                </a:tc>
                <a:tc>
                  <a:txBody>
                    <a:bodyPr/>
                    <a:lstStyle/>
                    <a:p>
                      <a:pPr algn="l" fontAlgn="ctr"/>
                      <a:r>
                        <a:rPr lang="pl-PL" sz="700" u="none" strike="noStrike">
                          <a:effectLst/>
                        </a:rPr>
                        <a:t>Liczba osób o niskich kwalifikacjach objętych wsparciem w programie </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24</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26</a:t>
                      </a:r>
                      <a:endParaRPr lang="pl-PL" sz="700" b="0" i="0" u="none" strike="noStrike">
                        <a:effectLst/>
                        <a:latin typeface="Arial"/>
                      </a:endParaRPr>
                    </a:p>
                  </a:txBody>
                  <a:tcPr marL="0" marR="0" marT="0" marB="0" anchor="ctr"/>
                </a:tc>
              </a:tr>
              <a:tr h="425190">
                <a:tc>
                  <a:txBody>
                    <a:bodyPr/>
                    <a:lstStyle/>
                    <a:p>
                      <a:pPr algn="ctr" fontAlgn="ctr"/>
                      <a:r>
                        <a:rPr lang="pl-PL" sz="700" u="none" strike="noStrike">
                          <a:effectLst/>
                        </a:rPr>
                        <a:t>8</a:t>
                      </a:r>
                      <a:endParaRPr lang="pl-PL" sz="700" b="0" i="0" u="none" strike="noStrike">
                        <a:effectLst/>
                        <a:latin typeface="Arial"/>
                      </a:endParaRPr>
                    </a:p>
                  </a:txBody>
                  <a:tcPr marL="0" marR="0" marT="0" marB="0" anchor="ctr"/>
                </a:tc>
                <a:tc>
                  <a:txBody>
                    <a:bodyPr/>
                    <a:lstStyle/>
                    <a:p>
                      <a:pPr algn="ctr" fontAlgn="ctr"/>
                      <a:r>
                        <a:rPr lang="pl-PL" sz="700" u="none" strike="noStrike">
                          <a:effectLst/>
                        </a:rPr>
                        <a:t>WLWK-069</a:t>
                      </a:r>
                      <a:endParaRPr lang="pl-PL" sz="700" b="0" i="0" u="none" strike="noStrike">
                        <a:effectLst/>
                        <a:latin typeface="Arial"/>
                      </a:endParaRPr>
                    </a:p>
                  </a:txBody>
                  <a:tcPr marL="0" marR="0" marT="0" marB="0" anchor="ctr"/>
                </a:tc>
                <a:tc>
                  <a:txBody>
                    <a:bodyPr/>
                    <a:lstStyle/>
                    <a:p>
                      <a:pPr algn="l" fontAlgn="ctr"/>
                      <a:r>
                        <a:rPr lang="pl-PL" sz="700" u="none" strike="noStrike" dirty="0">
                          <a:effectLst/>
                        </a:rPr>
                        <a:t>Liczba osób w wieku 50 lat i więcej objętych wsparciem w programie </a:t>
                      </a:r>
                      <a:endParaRPr lang="pl-PL" sz="700" b="0" i="0" u="none" strike="noStrike" dirty="0">
                        <a:effectLst/>
                        <a:latin typeface="Arial"/>
                      </a:endParaRPr>
                    </a:p>
                  </a:txBody>
                  <a:tcPr marL="0" marR="0" marT="0" marB="0" anchor="ctr"/>
                </a:tc>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c>
                  <a:txBody>
                    <a:bodyPr/>
                    <a:lstStyle/>
                    <a:p>
                      <a:pPr algn="ctr" fontAlgn="ctr"/>
                      <a:r>
                        <a:rPr lang="pl-PL" sz="700" u="none" strike="noStrike">
                          <a:effectLst/>
                        </a:rPr>
                        <a:t>0</a:t>
                      </a:r>
                      <a:endParaRPr lang="pl-PL" sz="700" b="0" i="0" u="none" strike="noStrike">
                        <a:effectLst/>
                        <a:latin typeface="Arial"/>
                      </a:endParaRPr>
                    </a:p>
                  </a:txBody>
                  <a:tcPr marL="0" marR="0" marT="0" marB="0" anchor="ctr"/>
                </a:tc>
                <a:tc>
                  <a:txBody>
                    <a:bodyPr/>
                    <a:lstStyle/>
                    <a:p>
                      <a:pPr algn="ctr" fontAlgn="ctr"/>
                      <a:r>
                        <a:rPr lang="pl-PL" sz="700" u="none" strike="noStrike">
                          <a:effectLst/>
                        </a:rPr>
                        <a:t>2</a:t>
                      </a:r>
                      <a:endParaRPr lang="pl-PL" sz="700" b="0" i="0" u="none" strike="noStrike">
                        <a:effectLst/>
                        <a:latin typeface="Arial"/>
                      </a:endParaRPr>
                    </a:p>
                  </a:txBody>
                  <a:tcPr marL="0" marR="0" marT="0" marB="0" anchor="ctr"/>
                </a:tc>
                <a:tc>
                  <a:txBody>
                    <a:bodyPr/>
                    <a:lstStyle/>
                    <a:p>
                      <a:pPr algn="ctr" fontAlgn="ctr"/>
                      <a:r>
                        <a:rPr lang="pl-PL" sz="700" u="none" strike="noStrike">
                          <a:effectLst/>
                        </a:rPr>
                        <a:t>6</a:t>
                      </a:r>
                      <a:endParaRPr lang="pl-PL" sz="700" b="0" i="0" u="none" strike="noStrike">
                        <a:effectLst/>
                        <a:latin typeface="Arial"/>
                      </a:endParaRPr>
                    </a:p>
                  </a:txBody>
                  <a:tcPr marL="0" marR="0" marT="0" marB="0" anchor="ctr"/>
                </a:tc>
                <a:tc>
                  <a:txBody>
                    <a:bodyPr/>
                    <a:lstStyle/>
                    <a:p>
                      <a:pPr algn="ctr" fontAlgn="ctr"/>
                      <a:r>
                        <a:rPr lang="pl-PL" sz="700" u="none" strike="noStrike">
                          <a:effectLst/>
                        </a:rPr>
                        <a:t>1</a:t>
                      </a:r>
                      <a:endParaRPr lang="pl-PL" sz="700" b="0" i="0" u="none" strike="noStrike">
                        <a:effectLst/>
                        <a:latin typeface="Arial"/>
                      </a:endParaRPr>
                    </a:p>
                  </a:txBody>
                  <a:tcPr marL="0" marR="0" marT="0" marB="0" anchor="ctr"/>
                </a:tc>
                <a:tc>
                  <a:txBody>
                    <a:bodyPr/>
                    <a:lstStyle/>
                    <a:p>
                      <a:pPr algn="ctr" fontAlgn="ctr"/>
                      <a:r>
                        <a:rPr lang="pl-PL" sz="700" u="none" strike="noStrike" dirty="0">
                          <a:effectLst/>
                        </a:rPr>
                        <a:t>7</a:t>
                      </a:r>
                      <a:endParaRPr lang="pl-PL" sz="700" b="0" i="0" u="none" strike="noStrike" dirty="0">
                        <a:effectLst/>
                        <a:latin typeface="Arial"/>
                      </a:endParaRPr>
                    </a:p>
                  </a:txBody>
                  <a:tcPr marL="0" marR="0" marT="0" marB="0" anchor="ctr"/>
                </a:tc>
              </a:tr>
            </a:tbl>
          </a:graphicData>
        </a:graphic>
      </p:graphicFrame>
    </p:spTree>
    <p:extLst>
      <p:ext uri="{BB962C8B-B14F-4D97-AF65-F5344CB8AC3E}">
        <p14:creationId xmlns="" xmlns:p14="http://schemas.microsoft.com/office/powerpoint/2010/main" val="102141460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32</a:t>
            </a:fld>
            <a:endParaRPr lang="pl-PL"/>
          </a:p>
        </p:txBody>
      </p:sp>
      <p:sp>
        <p:nvSpPr>
          <p:cNvPr id="3" name="Prostokąt 2"/>
          <p:cNvSpPr/>
          <p:nvPr/>
        </p:nvSpPr>
        <p:spPr>
          <a:xfrm>
            <a:off x="323528" y="1196752"/>
            <a:ext cx="8568952" cy="4247317"/>
          </a:xfrm>
          <a:prstGeom prst="rect">
            <a:avLst/>
          </a:prstGeom>
        </p:spPr>
        <p:txBody>
          <a:bodyPr wrap="square">
            <a:spAutoFit/>
          </a:bodyPr>
          <a:lstStyle/>
          <a:p>
            <a:pPr algn="ctr"/>
            <a:r>
              <a:rPr lang="pl-PL" dirty="0" smtClean="0"/>
              <a:t>Sekcja Wskaźniki produktu/wskaźniki rezultatu:</a:t>
            </a:r>
          </a:p>
          <a:p>
            <a:pPr algn="ctr"/>
            <a:endParaRPr lang="pl-PL" dirty="0"/>
          </a:p>
          <a:p>
            <a:pPr algn="ctr"/>
            <a:r>
              <a:rPr lang="pl-PL" dirty="0" smtClean="0"/>
              <a:t>WARTOŚĆ </a:t>
            </a:r>
            <a:r>
              <a:rPr lang="pl-PL" dirty="0"/>
              <a:t>DOCELOWA – System wyświetla wartość jaką zadeklarowałeś/</a:t>
            </a:r>
            <a:r>
              <a:rPr lang="pl-PL" dirty="0" err="1"/>
              <a:t>aś</a:t>
            </a:r>
            <a:r>
              <a:rPr lang="pl-PL" dirty="0"/>
              <a:t> </a:t>
            </a:r>
            <a:r>
              <a:rPr lang="pl-PL" dirty="0" smtClean="0"/>
              <a:t/>
            </a:r>
            <a:br>
              <a:rPr lang="pl-PL" dirty="0" smtClean="0"/>
            </a:br>
            <a:r>
              <a:rPr lang="pl-PL" dirty="0" smtClean="0"/>
              <a:t>w </a:t>
            </a:r>
            <a:r>
              <a:rPr lang="pl-PL" dirty="0"/>
              <a:t>umowie/decyzji o dofinansowaniu. Pole jest nieedytowalne</a:t>
            </a:r>
            <a:r>
              <a:rPr lang="pl-PL" dirty="0" smtClean="0"/>
              <a:t>. Przedmiotowe dane wprowadza pracownik instytucji do umowy o dofinansowanie dlatego też powinieneś zweryfikować ich poprawność z wnioskiem o dofinansowanie.</a:t>
            </a:r>
            <a:endParaRPr lang="pl-PL" dirty="0"/>
          </a:p>
          <a:p>
            <a:pPr algn="ctr"/>
            <a:r>
              <a:rPr lang="pl-PL" dirty="0"/>
              <a:t>WARTOŚĆ OSIĄGNIĘTA W OKRESIE SPRAWOZDAWCZYM – w tym polu wprowadź wartość </a:t>
            </a:r>
            <a:r>
              <a:rPr lang="pl-PL" dirty="0" smtClean="0"/>
              <a:t>wskaźnika w podziale na płeć (jeśli dotyczy), </a:t>
            </a:r>
            <a:r>
              <a:rPr lang="pl-PL" dirty="0"/>
              <a:t>jaką osiągnąłeś/</a:t>
            </a:r>
            <a:r>
              <a:rPr lang="pl-PL" dirty="0" err="1"/>
              <a:t>aś</a:t>
            </a:r>
            <a:r>
              <a:rPr lang="pl-PL" dirty="0"/>
              <a:t> w okresie sprawozdawczym za jaki składasz </a:t>
            </a:r>
            <a:r>
              <a:rPr lang="pl-PL" dirty="0" smtClean="0"/>
              <a:t>wniosek o </a:t>
            </a:r>
            <a:r>
              <a:rPr lang="pl-PL" dirty="0"/>
              <a:t>płatność. Uzupełnij wartość z dokładnością </a:t>
            </a:r>
            <a:r>
              <a:rPr lang="pl-PL" dirty="0" smtClean="0"/>
              <a:t/>
            </a:r>
            <a:br>
              <a:rPr lang="pl-PL" dirty="0" smtClean="0"/>
            </a:br>
            <a:r>
              <a:rPr lang="pl-PL" dirty="0" smtClean="0"/>
              <a:t>do </a:t>
            </a:r>
            <a:r>
              <a:rPr lang="pl-PL" dirty="0"/>
              <a:t>dwóch miejsc po przecinku.</a:t>
            </a:r>
          </a:p>
          <a:p>
            <a:pPr algn="ctr"/>
            <a:r>
              <a:rPr lang="pl-PL" dirty="0"/>
              <a:t>WARTOŚĆ OSIĄGNIĘTA OD POCZĄTKU REALIZACJI PROJEKTU (NARASTAJĄCO) - w tym polu system automatycznie prezentuje poziom realizacji wskaźnika, uwzględniając</a:t>
            </a:r>
          </a:p>
          <a:p>
            <a:pPr algn="ctr"/>
            <a:r>
              <a:rPr lang="pl-PL" dirty="0"/>
              <a:t>wszystkie dotychczas złożone wnioski o płatność łącznie z bieżącym wnioskiem. Pole jest edytowalne – możesz wprowadzić zmianę zainicjowanej wartości, jeżeli wystąpi</a:t>
            </a:r>
          </a:p>
          <a:p>
            <a:pPr algn="ctr"/>
            <a:r>
              <a:rPr lang="pl-PL" dirty="0"/>
              <a:t>uzasadniona potrzeba merytoryczna.</a:t>
            </a:r>
          </a:p>
        </p:txBody>
      </p:sp>
    </p:spTree>
    <p:extLst>
      <p:ext uri="{BB962C8B-B14F-4D97-AF65-F5344CB8AC3E}">
        <p14:creationId xmlns="" xmlns:p14="http://schemas.microsoft.com/office/powerpoint/2010/main" val="15219407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33</a:t>
            </a:fld>
            <a:endParaRPr lang="pl-PL"/>
          </a:p>
        </p:txBody>
      </p:sp>
      <p:sp>
        <p:nvSpPr>
          <p:cNvPr id="3" name="Prostokąt 2"/>
          <p:cNvSpPr/>
          <p:nvPr/>
        </p:nvSpPr>
        <p:spPr>
          <a:xfrm>
            <a:off x="251520" y="1124744"/>
            <a:ext cx="8892480" cy="4524315"/>
          </a:xfrm>
          <a:prstGeom prst="rect">
            <a:avLst/>
          </a:prstGeom>
        </p:spPr>
        <p:txBody>
          <a:bodyPr wrap="square">
            <a:spAutoFit/>
          </a:bodyPr>
          <a:lstStyle/>
          <a:p>
            <a:r>
              <a:rPr lang="pl-PL" dirty="0" smtClean="0"/>
              <a:t>Problemy napotkane w trakcie realizacji:</a:t>
            </a:r>
          </a:p>
          <a:p>
            <a:r>
              <a:rPr lang="pl-PL" dirty="0" smtClean="0"/>
              <a:t>W </a:t>
            </a:r>
            <a:r>
              <a:rPr lang="pl-PL" dirty="0"/>
              <a:t>tej części wniosku krótko opisz ewentualne problemy napotkane w trakcie realizacji projektu w okresie objętym danym wnioskiem o płatność. Ponadto, opisz zadania</a:t>
            </a:r>
          </a:p>
          <a:p>
            <a:r>
              <a:rPr lang="pl-PL" dirty="0"/>
              <a:t>planowane do realizacji, a niezrealizowane w tym okresie, wraz z podaniem powodów odstąpienia przez Ciebie od ich realizacji lub wskazaniem przyczyn zewnętrznych,</a:t>
            </a:r>
          </a:p>
          <a:p>
            <a:r>
              <a:rPr lang="pl-PL" dirty="0"/>
              <a:t>uniemożliwiających ich wykonanie.</a:t>
            </a:r>
          </a:p>
          <a:p>
            <a:r>
              <a:rPr lang="pl-PL" dirty="0"/>
              <a:t>W sytuacji, gdy stan realizacji któregokolwiek zadania przewidzianego w ramach projektu odbiega od założeń projektu, co w konsekwencji może prowadzić do nieterminowej</a:t>
            </a:r>
          </a:p>
          <a:p>
            <a:r>
              <a:rPr lang="pl-PL" dirty="0"/>
              <a:t>jego realizacji, szczegółowo opisz na czym polegają niniejsze opóźnienia, wskaż ich zakres oraz działania podjęte / planowane do podjęcia, a zmierzające do zminimalizowania</a:t>
            </a:r>
          </a:p>
          <a:p>
            <a:r>
              <a:rPr lang="pl-PL" dirty="0"/>
              <a:t>negatywnych skutków dotychczasowych opóźnień oraz zmierzające do zminimalizowania innych problemów uniemożliwiających realizację wszystkich założeń projektu.</a:t>
            </a:r>
          </a:p>
          <a:p>
            <a:r>
              <a:rPr lang="pl-PL" dirty="0"/>
              <a:t>Jeżeli nie wystąpiły żadne problemy, wypełnij tabelę wpisując np. brak problemów, nie dotyczy, nie wystąpiły </a:t>
            </a:r>
            <a:r>
              <a:rPr lang="pl-PL" dirty="0" smtClean="0"/>
              <a:t>itp. Jeżeli </a:t>
            </a:r>
            <a:r>
              <a:rPr lang="pl-PL" dirty="0"/>
              <a:t>to Twój </a:t>
            </a:r>
            <a:r>
              <a:rPr lang="pl-PL" dirty="0" smtClean="0"/>
              <a:t>wniosek </a:t>
            </a:r>
            <a:r>
              <a:rPr lang="pl-PL" dirty="0"/>
              <a:t>o płatność </a:t>
            </a:r>
            <a:r>
              <a:rPr lang="pl-PL" dirty="0" smtClean="0"/>
              <a:t>końcową, rozliczający </a:t>
            </a:r>
            <a:r>
              <a:rPr lang="pl-PL" dirty="0"/>
              <a:t>ostatnią transzę </a:t>
            </a:r>
            <a:r>
              <a:rPr lang="pl-PL" dirty="0" smtClean="0"/>
              <a:t>zaliczki dodaj </a:t>
            </a:r>
            <a:r>
              <a:rPr lang="pl-PL" dirty="0"/>
              <a:t>komentarz dotyczący zrealizowania wskaźników, podając przyczyny ewentualnego nieosiągnięcia założonego w projekcie poziomu ich realizacji.</a:t>
            </a:r>
          </a:p>
        </p:txBody>
      </p:sp>
    </p:spTree>
    <p:extLst>
      <p:ext uri="{BB962C8B-B14F-4D97-AF65-F5344CB8AC3E}">
        <p14:creationId xmlns="" xmlns:p14="http://schemas.microsoft.com/office/powerpoint/2010/main" val="187771853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34</a:t>
            </a:fld>
            <a:endParaRPr lang="pl-PL"/>
          </a:p>
        </p:txBody>
      </p:sp>
      <p:sp>
        <p:nvSpPr>
          <p:cNvPr id="3" name="Prostokąt 2"/>
          <p:cNvSpPr/>
          <p:nvPr/>
        </p:nvSpPr>
        <p:spPr>
          <a:xfrm>
            <a:off x="395536" y="1268760"/>
            <a:ext cx="8424936" cy="3139321"/>
          </a:xfrm>
          <a:prstGeom prst="rect">
            <a:avLst/>
          </a:prstGeom>
        </p:spPr>
        <p:txBody>
          <a:bodyPr wrap="square">
            <a:spAutoFit/>
          </a:bodyPr>
          <a:lstStyle/>
          <a:p>
            <a:pPr algn="ctr"/>
            <a:endParaRPr lang="pl-PL" dirty="0" smtClean="0"/>
          </a:p>
          <a:p>
            <a:pPr algn="ctr"/>
            <a:endParaRPr lang="pl-PL" dirty="0"/>
          </a:p>
          <a:p>
            <a:pPr algn="ctr"/>
            <a:r>
              <a:rPr lang="pl-PL" dirty="0" smtClean="0"/>
              <a:t>Zakładka planowany przebieg</a:t>
            </a:r>
          </a:p>
          <a:p>
            <a:pPr algn="ctr"/>
            <a:endParaRPr lang="pl-PL" dirty="0" smtClean="0"/>
          </a:p>
          <a:p>
            <a:pPr algn="ctr"/>
            <a:r>
              <a:rPr lang="pl-PL" dirty="0" smtClean="0"/>
              <a:t>W </a:t>
            </a:r>
            <a:r>
              <a:rPr lang="pl-PL" dirty="0"/>
              <a:t>polu zamieść informacje, czy przebieg realizacji projektu jest zgodny z założeniami we wniosku o dofinansowanie, co w konsekwencji pozwoli Ci złożyć kolejny wniosek</a:t>
            </a:r>
          </a:p>
          <a:p>
            <a:pPr algn="ctr"/>
            <a:r>
              <a:rPr lang="pl-PL" dirty="0"/>
              <a:t>o płatność zgodnie z Harmonogramem płatności aktualnym na dzień składania niniejszego wniosku. Opis w tym polu powinien uwzględniać każde zadanie określone</a:t>
            </a:r>
          </a:p>
          <a:p>
            <a:pPr algn="ctr"/>
            <a:r>
              <a:rPr lang="pl-PL" dirty="0"/>
              <a:t>we wniosku o dofinansowanie i zawierać co najmniej informacje na temat rodzaju zajęć, planowanej do realizacji liczby godzin zajęć zgodnie z założonymi etapami realizacji </a:t>
            </a:r>
            <a:br>
              <a:rPr lang="pl-PL" dirty="0"/>
            </a:br>
            <a:r>
              <a:rPr lang="pl-PL" dirty="0" smtClean="0"/>
              <a:t>w</a:t>
            </a:r>
            <a:r>
              <a:rPr lang="pl-PL" dirty="0"/>
              <a:t> </a:t>
            </a:r>
            <a:r>
              <a:rPr lang="pl-PL" dirty="0" smtClean="0"/>
              <a:t>harmonogramie projektu.</a:t>
            </a:r>
            <a:endParaRPr lang="pl-PL" dirty="0"/>
          </a:p>
        </p:txBody>
      </p:sp>
    </p:spTree>
    <p:extLst>
      <p:ext uri="{BB962C8B-B14F-4D97-AF65-F5344CB8AC3E}">
        <p14:creationId xmlns="" xmlns:p14="http://schemas.microsoft.com/office/powerpoint/2010/main" val="236828116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35</a:t>
            </a:fld>
            <a:endParaRPr lang="pl-PL"/>
          </a:p>
        </p:txBody>
      </p:sp>
      <p:sp>
        <p:nvSpPr>
          <p:cNvPr id="3" name="pole tekstowe 2"/>
          <p:cNvSpPr txBox="1"/>
          <p:nvPr/>
        </p:nvSpPr>
        <p:spPr>
          <a:xfrm>
            <a:off x="592796" y="1412776"/>
            <a:ext cx="8280920" cy="4308872"/>
          </a:xfrm>
          <a:prstGeom prst="rect">
            <a:avLst/>
          </a:prstGeom>
          <a:noFill/>
        </p:spPr>
        <p:txBody>
          <a:bodyPr wrap="square" rtlCol="0">
            <a:spAutoFit/>
          </a:bodyPr>
          <a:lstStyle/>
          <a:p>
            <a:r>
              <a:rPr lang="pl-PL" sz="2400" b="1" dirty="0" smtClean="0"/>
              <a:t>BŁĘDY:</a:t>
            </a:r>
          </a:p>
          <a:p>
            <a:endParaRPr lang="pl-PL" sz="2400" dirty="0"/>
          </a:p>
          <a:p>
            <a:pPr marL="285750" indent="-285750">
              <a:buFont typeface="Wingdings" panose="05000000000000000000" pitchFamily="2" charset="2"/>
              <a:buChar char="Ø"/>
            </a:pPr>
            <a:r>
              <a:rPr lang="pl-PL" dirty="0"/>
              <a:t>Blok </a:t>
            </a:r>
            <a:r>
              <a:rPr lang="pl-PL" i="1" dirty="0"/>
              <a:t>Postęp rzeczowy</a:t>
            </a:r>
            <a:r>
              <a:rPr lang="pl-PL" dirty="0"/>
              <a:t>, zakładka </a:t>
            </a:r>
            <a:r>
              <a:rPr lang="pl-PL" i="1" dirty="0"/>
              <a:t>Planowany przebieg realizacji</a:t>
            </a:r>
          </a:p>
          <a:p>
            <a:pPr marL="285750" indent="-285750">
              <a:spcAft>
                <a:spcPts val="600"/>
              </a:spcAft>
              <a:buFont typeface="Arial" panose="020B0604020202020204" pitchFamily="34" charset="0"/>
              <a:buChar char="•"/>
            </a:pPr>
            <a:r>
              <a:rPr lang="pl-PL" dirty="0"/>
              <a:t>Zbyt ogólnikowe opisy realizacji poszczególnych zadań projektowych</a:t>
            </a:r>
            <a:r>
              <a:rPr lang="pl-PL" dirty="0" smtClean="0"/>
              <a:t>.</a:t>
            </a:r>
            <a:endParaRPr lang="pl-PL" b="1" dirty="0" smtClean="0"/>
          </a:p>
          <a:p>
            <a:pPr marL="285750" indent="-285750">
              <a:buFont typeface="Wingdings" panose="05000000000000000000" pitchFamily="2" charset="2"/>
              <a:buChar char="Ø"/>
            </a:pPr>
            <a:r>
              <a:rPr lang="pl-PL" dirty="0" smtClean="0"/>
              <a:t>Blok </a:t>
            </a:r>
            <a:r>
              <a:rPr lang="pl-PL" i="1" dirty="0" smtClean="0"/>
              <a:t>Postęp rzeczowy</a:t>
            </a:r>
            <a:r>
              <a:rPr lang="pl-PL" dirty="0" smtClean="0"/>
              <a:t>, zakładka </a:t>
            </a:r>
            <a:r>
              <a:rPr lang="pl-PL" i="1" dirty="0" smtClean="0"/>
              <a:t>Problemy napotkane w </a:t>
            </a:r>
            <a:r>
              <a:rPr lang="pl-PL" i="1" dirty="0"/>
              <a:t>trakcie realizacji </a:t>
            </a:r>
            <a:r>
              <a:rPr lang="pl-PL" i="1" dirty="0" smtClean="0"/>
              <a:t>projektu</a:t>
            </a:r>
          </a:p>
          <a:p>
            <a:endParaRPr lang="pl-PL" i="1" dirty="0"/>
          </a:p>
          <a:p>
            <a:pPr marL="285750" indent="-285750">
              <a:buFont typeface="Arial" panose="020B0604020202020204" pitchFamily="34" charset="0"/>
              <a:buChar char="•"/>
            </a:pPr>
            <a:r>
              <a:rPr lang="pl-PL" dirty="0" smtClean="0"/>
              <a:t>Pozostawianie niewypełnionego pola we wniosku;</a:t>
            </a:r>
          </a:p>
          <a:p>
            <a:pPr marL="285750" indent="-285750">
              <a:buFont typeface="Arial" panose="020B0604020202020204" pitchFamily="34" charset="0"/>
              <a:buChar char="•"/>
            </a:pPr>
            <a:r>
              <a:rPr lang="pl-PL" dirty="0" smtClean="0"/>
              <a:t>Wskazano problem, ale nie odniesiono się do działań podjętych w celu zminimalizowania </a:t>
            </a:r>
            <a:r>
              <a:rPr lang="pl-PL" dirty="0"/>
              <a:t>negatywnych </a:t>
            </a:r>
            <a:r>
              <a:rPr lang="pl-PL" dirty="0" smtClean="0"/>
              <a:t>skutków np. opóźnień oraz </a:t>
            </a:r>
            <a:r>
              <a:rPr lang="pl-PL" dirty="0"/>
              <a:t>innych problemów uniemożliwiających realizację wszystkich założeń projektu</a:t>
            </a:r>
            <a:r>
              <a:rPr lang="pl-PL" i="1" dirty="0"/>
              <a:t>.</a:t>
            </a:r>
            <a:r>
              <a:rPr lang="pl-PL" dirty="0"/>
              <a:t> </a:t>
            </a:r>
            <a:endParaRPr lang="pl-PL" dirty="0" smtClean="0"/>
          </a:p>
          <a:p>
            <a:endParaRPr lang="pl-PL" dirty="0" smtClean="0"/>
          </a:p>
          <a:p>
            <a:pPr>
              <a:spcAft>
                <a:spcPts val="600"/>
              </a:spcAft>
            </a:pPr>
            <a:r>
              <a:rPr lang="pl-PL" dirty="0" smtClean="0"/>
              <a:t>Minimalny </a:t>
            </a:r>
            <a:r>
              <a:rPr lang="pl-PL" dirty="0"/>
              <a:t>zakres informacji, które należy uwzględnić w tej części wniosku zawarto </a:t>
            </a:r>
            <a:r>
              <a:rPr lang="pl-PL" dirty="0" smtClean="0"/>
              <a:t/>
            </a:r>
            <a:br>
              <a:rPr lang="pl-PL" dirty="0" smtClean="0"/>
            </a:br>
            <a:r>
              <a:rPr lang="pl-PL" dirty="0" smtClean="0"/>
              <a:t>w </a:t>
            </a:r>
            <a:r>
              <a:rPr lang="pl-PL" dirty="0"/>
              <a:t>Podręczniku Beneficjenta </a:t>
            </a:r>
            <a:r>
              <a:rPr lang="pl-PL" dirty="0" smtClean="0"/>
              <a:t>SL2014.</a:t>
            </a:r>
          </a:p>
          <a:p>
            <a:endParaRPr lang="pl-PL" dirty="0"/>
          </a:p>
        </p:txBody>
      </p:sp>
    </p:spTree>
    <p:extLst>
      <p:ext uri="{BB962C8B-B14F-4D97-AF65-F5344CB8AC3E}">
        <p14:creationId xmlns="" xmlns:p14="http://schemas.microsoft.com/office/powerpoint/2010/main" val="129478334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36</a:t>
            </a:fld>
            <a:endParaRPr lang="pl-PL"/>
          </a:p>
        </p:txBody>
      </p:sp>
      <p:sp>
        <p:nvSpPr>
          <p:cNvPr id="3" name="Prostokąt 2"/>
          <p:cNvSpPr/>
          <p:nvPr/>
        </p:nvSpPr>
        <p:spPr>
          <a:xfrm>
            <a:off x="251520" y="335846"/>
            <a:ext cx="8568952" cy="5909310"/>
          </a:xfrm>
          <a:prstGeom prst="rect">
            <a:avLst/>
          </a:prstGeom>
        </p:spPr>
        <p:txBody>
          <a:bodyPr wrap="square">
            <a:spAutoFit/>
          </a:bodyPr>
          <a:lstStyle/>
          <a:p>
            <a:endParaRPr lang="pl-PL" dirty="0" smtClean="0"/>
          </a:p>
          <a:p>
            <a:endParaRPr lang="pl-PL" dirty="0" smtClean="0"/>
          </a:p>
          <a:p>
            <a:endParaRPr lang="pl-PL" dirty="0"/>
          </a:p>
          <a:p>
            <a:pPr algn="just"/>
            <a:r>
              <a:rPr lang="pl-PL" dirty="0" smtClean="0"/>
              <a:t>W </a:t>
            </a:r>
            <a:r>
              <a:rPr lang="pl-PL" dirty="0"/>
              <a:t>ramach bloku Postęp finansowy uzupełniasz dane w następujących zakładkach:</a:t>
            </a:r>
          </a:p>
          <a:p>
            <a:pPr algn="just"/>
            <a:r>
              <a:rPr lang="pl-PL" u="sng" dirty="0"/>
              <a:t>Zestawienie dokumentów </a:t>
            </a:r>
            <a:r>
              <a:rPr lang="pl-PL" dirty="0"/>
              <a:t>– tutaj wprowadzasz szczegółowe informacje dotyczące wydatków poniesionych w danym okresie sprawozdawczym.</a:t>
            </a:r>
          </a:p>
          <a:p>
            <a:pPr algn="just"/>
            <a:r>
              <a:rPr lang="pl-PL" u="sng" dirty="0"/>
              <a:t>Wydatki rozliczane ryczałtowo </a:t>
            </a:r>
            <a:r>
              <a:rPr lang="pl-PL" dirty="0"/>
              <a:t>– tutaj wykazujesz wydatki poniesione w danym okresie sprawozdawczym, które zostały wskazane w Twojej umowie jako wydatki rozliczane</a:t>
            </a:r>
          </a:p>
          <a:p>
            <a:pPr algn="just"/>
            <a:r>
              <a:rPr lang="pl-PL" dirty="0"/>
              <a:t>ryczałtowo.</a:t>
            </a:r>
          </a:p>
          <a:p>
            <a:pPr algn="just"/>
            <a:r>
              <a:rPr lang="pl-PL" dirty="0"/>
              <a:t>Zwroty/korekty – wartości tu wprowadzone pomniejszą/ powiększą wartości narastająco (czyli: od początku realizacji projektu) w tabeli Postęp finansowy.</a:t>
            </a:r>
          </a:p>
          <a:p>
            <a:pPr algn="just"/>
            <a:r>
              <a:rPr lang="pl-PL" u="sng" dirty="0"/>
              <a:t>Źródła finansowania wydatków </a:t>
            </a:r>
            <a:r>
              <a:rPr lang="pl-PL" dirty="0"/>
              <a:t>– tutaj opisujesz wydatki poniesione w ramach składanego wniosku o płatność w podziale na różne źródła finansowania.</a:t>
            </a:r>
          </a:p>
          <a:p>
            <a:pPr algn="just"/>
            <a:r>
              <a:rPr lang="pl-PL" u="sng" dirty="0"/>
              <a:t>Rozliczanie zaliczek </a:t>
            </a:r>
            <a:r>
              <a:rPr lang="pl-PL" dirty="0"/>
              <a:t>– tutaj rozliczasz dotychczas przyznane zaliczki</a:t>
            </a:r>
            <a:r>
              <a:rPr lang="pl-PL" dirty="0" smtClean="0"/>
              <a:t>.</a:t>
            </a:r>
          </a:p>
          <a:p>
            <a:pPr algn="just"/>
            <a:r>
              <a:rPr lang="pl-PL" dirty="0"/>
              <a:t>Postęp finansowy – tutaj znajduje się tabela uzupełniana automatycznie, w której zaprezentowane są zbiorcze informacje o wszelkich kwotach wydatków</a:t>
            </a:r>
          </a:p>
          <a:p>
            <a:pPr algn="just"/>
            <a:r>
              <a:rPr lang="pl-PL" dirty="0"/>
              <a:t>w ramach projektu.</a:t>
            </a:r>
          </a:p>
          <a:p>
            <a:pPr algn="just"/>
            <a:r>
              <a:rPr lang="pl-PL" dirty="0"/>
              <a:t>Dochód – tutaj określasz rodzaj dochodu i jego kwotę jeśli w trakcie realizacji projektu wygenerował on jakikolwiek dochód (w okresie w ramach którego składasz wniosek</a:t>
            </a:r>
          </a:p>
          <a:p>
            <a:pPr algn="just"/>
            <a:r>
              <a:rPr lang="pl-PL" dirty="0"/>
              <a:t>o płatność).</a:t>
            </a:r>
          </a:p>
          <a:p>
            <a:endParaRPr lang="pl-PL" dirty="0"/>
          </a:p>
        </p:txBody>
      </p:sp>
    </p:spTree>
    <p:extLst>
      <p:ext uri="{BB962C8B-B14F-4D97-AF65-F5344CB8AC3E}">
        <p14:creationId xmlns="" xmlns:p14="http://schemas.microsoft.com/office/powerpoint/2010/main" val="406066294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37</a:t>
            </a:fld>
            <a:endParaRPr lang="pl-PL"/>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124744"/>
            <a:ext cx="8424936"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446346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38</a:t>
            </a:fld>
            <a:endParaRPr lang="pl-PL"/>
          </a:p>
        </p:txBody>
      </p:sp>
      <p:sp>
        <p:nvSpPr>
          <p:cNvPr id="3" name="Prostokąt 2"/>
          <p:cNvSpPr/>
          <p:nvPr/>
        </p:nvSpPr>
        <p:spPr>
          <a:xfrm>
            <a:off x="323528" y="1196752"/>
            <a:ext cx="8496944" cy="4801314"/>
          </a:xfrm>
          <a:prstGeom prst="rect">
            <a:avLst/>
          </a:prstGeom>
        </p:spPr>
        <p:txBody>
          <a:bodyPr wrap="square">
            <a:spAutoFit/>
          </a:bodyPr>
          <a:lstStyle/>
          <a:p>
            <a:r>
              <a:rPr lang="pl-PL" dirty="0"/>
              <a:t>Pola w zakładce Zestawienie dokumentów możesz uzupełnić na </a:t>
            </a:r>
            <a:r>
              <a:rPr lang="pl-PL" dirty="0" smtClean="0"/>
              <a:t>dwa sposoby:</a:t>
            </a:r>
          </a:p>
          <a:p>
            <a:endParaRPr lang="pl-PL" dirty="0"/>
          </a:p>
          <a:p>
            <a:pPr marL="285750" indent="-285750">
              <a:buFont typeface="Wingdings" panose="05000000000000000000" pitchFamily="2" charset="2"/>
              <a:buChar char="Ø"/>
            </a:pPr>
            <a:r>
              <a:rPr lang="pl-PL" dirty="0" smtClean="0"/>
              <a:t> </a:t>
            </a:r>
            <a:r>
              <a:rPr lang="pl-PL" u="sng" dirty="0"/>
              <a:t>poprzez import pliku .xls</a:t>
            </a:r>
            <a:r>
              <a:rPr lang="pl-PL" u="sng" dirty="0" smtClean="0"/>
              <a:t>,</a:t>
            </a:r>
          </a:p>
          <a:p>
            <a:pPr marL="285750" indent="-285750">
              <a:buFont typeface="Wingdings" panose="05000000000000000000" pitchFamily="2" charset="2"/>
              <a:buChar char="Ø"/>
            </a:pPr>
            <a:r>
              <a:rPr lang="pl-PL" dirty="0" smtClean="0"/>
              <a:t>poprzez </a:t>
            </a:r>
            <a:r>
              <a:rPr lang="pl-PL" dirty="0"/>
              <a:t>ręczne wprowadzenie każdego dokumentu </a:t>
            </a:r>
            <a:r>
              <a:rPr lang="pl-PL" dirty="0" smtClean="0"/>
              <a:t>do systemu.</a:t>
            </a:r>
          </a:p>
          <a:p>
            <a:endParaRPr lang="pl-PL" dirty="0"/>
          </a:p>
          <a:p>
            <a:r>
              <a:rPr lang="pl-PL" dirty="0" smtClean="0"/>
              <a:t>Pozostałe pola wypełnij zgodnie z zapisami Podręcznika Beneficjenta SL2014 – EFS</a:t>
            </a:r>
          </a:p>
          <a:p>
            <a:endParaRPr lang="pl-PL" dirty="0" smtClean="0"/>
          </a:p>
          <a:p>
            <a:r>
              <a:rPr lang="pl-PL" dirty="0" smtClean="0"/>
              <a:t>Pamiętaj :</a:t>
            </a:r>
          </a:p>
          <a:p>
            <a:endParaRPr lang="pl-PL" dirty="0" smtClean="0"/>
          </a:p>
          <a:p>
            <a:r>
              <a:rPr lang="pl-PL" dirty="0"/>
              <a:t>Każdy dokument księgowy powinien być oznakowany w sposób przypisujący go jednoznacznie do konkretnego projektu – np. pieczątką zawierającą taką informację. Opisy na dokumentach księgowych powinny być zgodne z wymogami zawartymi w Wytycznych programowych dotyczących systemu wdrażania RPO WL na lata 2014-2020</a:t>
            </a:r>
          </a:p>
          <a:p>
            <a:r>
              <a:rPr lang="pl-PL" dirty="0"/>
              <a:t>Ma to zapobiec próbom wykorzystania tego samego dokumentu do uzyskania zwrotu kosztów w więcej niż jednym projekcie.</a:t>
            </a:r>
          </a:p>
          <a:p>
            <a:endParaRPr lang="pl-PL" dirty="0" smtClean="0"/>
          </a:p>
          <a:p>
            <a:endParaRPr lang="pl-PL" dirty="0" smtClean="0"/>
          </a:p>
        </p:txBody>
      </p:sp>
    </p:spTree>
    <p:extLst>
      <p:ext uri="{BB962C8B-B14F-4D97-AF65-F5344CB8AC3E}">
        <p14:creationId xmlns="" xmlns:p14="http://schemas.microsoft.com/office/powerpoint/2010/main" val="385417400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39</a:t>
            </a:fld>
            <a:endParaRPr lang="pl-PL"/>
          </a:p>
        </p:txBody>
      </p:sp>
      <p:sp>
        <p:nvSpPr>
          <p:cNvPr id="3" name="Prostokąt 2"/>
          <p:cNvSpPr/>
          <p:nvPr/>
        </p:nvSpPr>
        <p:spPr>
          <a:xfrm>
            <a:off x="539552" y="1582341"/>
            <a:ext cx="7920880" cy="3831818"/>
          </a:xfrm>
          <a:prstGeom prst="rect">
            <a:avLst/>
          </a:prstGeom>
        </p:spPr>
        <p:txBody>
          <a:bodyPr wrap="square">
            <a:spAutoFit/>
          </a:bodyPr>
          <a:lstStyle/>
          <a:p>
            <a:endParaRPr lang="pl-PL" dirty="0" smtClean="0"/>
          </a:p>
          <a:p>
            <a:pPr algn="ctr">
              <a:lnSpc>
                <a:spcPct val="150000"/>
              </a:lnSpc>
            </a:pPr>
            <a:r>
              <a:rPr lang="pl-PL" dirty="0" smtClean="0"/>
              <a:t>W </a:t>
            </a:r>
            <a:r>
              <a:rPr lang="pl-PL" dirty="0"/>
              <a:t>Zestawieniu dokumentów wykaż faktury (lub inne dokumenty o równoważnej wartości dowodowej) zapłacone w całości, które dokumentują wydatki </a:t>
            </a:r>
            <a:r>
              <a:rPr lang="pl-PL" dirty="0" smtClean="0"/>
              <a:t>kwalifikowalne poniesione </a:t>
            </a:r>
            <a:r>
              <a:rPr lang="pl-PL" dirty="0"/>
              <a:t>w okresie objętym danym wnioskiem o płatność. Jeśli zamierzasz przedstawić wydatki z okresów objętych poprzednimi wnioskami o płatność powinieneś/</a:t>
            </a:r>
            <a:r>
              <a:rPr lang="pl-PL" dirty="0" err="1"/>
              <a:t>aś</a:t>
            </a:r>
            <a:r>
              <a:rPr lang="pl-PL" dirty="0"/>
              <a:t> je wykazać w ostatnich wierszach tabeli. Okres wniosku o płatność w takim przypadku nie powinien być wydłużany (nie powinien obejmować daty zapłaty takiego wydatku</a:t>
            </a:r>
            <a:r>
              <a:rPr lang="pl-PL" dirty="0" smtClean="0"/>
              <a:t>).</a:t>
            </a:r>
          </a:p>
          <a:p>
            <a:endParaRPr lang="pl-PL" dirty="0"/>
          </a:p>
          <a:p>
            <a:endParaRPr lang="pl-PL" dirty="0"/>
          </a:p>
        </p:txBody>
      </p:sp>
    </p:spTree>
    <p:extLst>
      <p:ext uri="{BB962C8B-B14F-4D97-AF65-F5344CB8AC3E}">
        <p14:creationId xmlns="" xmlns:p14="http://schemas.microsoft.com/office/powerpoint/2010/main" val="4087030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00088" y="1052736"/>
            <a:ext cx="7976368" cy="4608512"/>
          </a:xfrm>
        </p:spPr>
        <p:txBody>
          <a:bodyPr/>
          <a:lstStyle/>
          <a:p>
            <a:pPr lvl="0" algn="ctr">
              <a:spcBef>
                <a:spcPts val="600"/>
              </a:spcBef>
            </a:pPr>
            <a:r>
              <a:rPr lang="pl-PL" sz="2600" dirty="0" smtClean="0">
                <a:latin typeface="Trebuchet MS" pitchFamily="34" charset="0"/>
              </a:rPr>
              <a:t/>
            </a:r>
            <a:br>
              <a:rPr lang="pl-PL" sz="2600" dirty="0" smtClean="0">
                <a:latin typeface="Trebuchet MS" pitchFamily="34" charset="0"/>
              </a:rPr>
            </a:br>
            <a:r>
              <a:rPr lang="pl-PL" sz="2400" dirty="0" smtClean="0">
                <a:latin typeface="+mn-lt"/>
              </a:rPr>
              <a:t>Pamiętaj, iż zgodnie z § 17 umowy </a:t>
            </a:r>
            <a:br>
              <a:rPr lang="pl-PL" sz="2400" dirty="0" smtClean="0">
                <a:latin typeface="+mn-lt"/>
              </a:rPr>
            </a:br>
            <a:r>
              <a:rPr lang="pl-PL" sz="2400" dirty="0" smtClean="0">
                <a:latin typeface="+mn-lt"/>
              </a:rPr>
              <a:t>o dofinansowanie projektu wszelka korespondencja dotycząca realizacji projektu przekazywana jest przez system SL2014.</a:t>
            </a:r>
            <a:br>
              <a:rPr lang="pl-PL" sz="2400" dirty="0" smtClean="0">
                <a:latin typeface="+mn-lt"/>
              </a:rPr>
            </a:br>
            <a:r>
              <a:rPr lang="pl-PL" sz="2400" dirty="0" smtClean="0">
                <a:latin typeface="+mn-lt"/>
              </a:rPr>
              <a:t/>
            </a:r>
            <a:br>
              <a:rPr lang="pl-PL" sz="2400" dirty="0" smtClean="0">
                <a:latin typeface="+mn-lt"/>
              </a:rPr>
            </a:br>
            <a:r>
              <a:rPr lang="pl-PL" sz="2400" dirty="0" smtClean="0">
                <a:latin typeface="+mn-lt"/>
              </a:rPr>
              <a:t>Sprawa kierowana do rozpatrzenia przez IP RPO WL powinna zawierać informacje dotyczące przedmiotu sprawy </a:t>
            </a:r>
            <a:br>
              <a:rPr lang="pl-PL" sz="2400" dirty="0" smtClean="0">
                <a:latin typeface="+mn-lt"/>
              </a:rPr>
            </a:br>
            <a:r>
              <a:rPr lang="pl-PL" sz="2400" dirty="0" smtClean="0">
                <a:latin typeface="+mn-lt"/>
              </a:rPr>
              <a:t>(np. „wniosek o płatność”, „skorygowany wniosek o dofinansowanie projektu” itd.), tytuł realizowanego projektu i numer projektu.</a:t>
            </a:r>
            <a:endParaRPr lang="pl-PL" sz="2400" dirty="0">
              <a:latin typeface="+mn-lt"/>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4</a:t>
            </a:fld>
            <a:endParaRPr lang="pl-PL"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40</a:t>
            </a:fld>
            <a:endParaRPr lang="pl-PL"/>
          </a:p>
        </p:txBody>
      </p:sp>
      <p:sp>
        <p:nvSpPr>
          <p:cNvPr id="3" name="Prostokąt 2"/>
          <p:cNvSpPr/>
          <p:nvPr/>
        </p:nvSpPr>
        <p:spPr>
          <a:xfrm>
            <a:off x="395536" y="1028343"/>
            <a:ext cx="8424936" cy="4801314"/>
          </a:xfrm>
          <a:prstGeom prst="rect">
            <a:avLst/>
          </a:prstGeom>
        </p:spPr>
        <p:txBody>
          <a:bodyPr wrap="square">
            <a:spAutoFit/>
          </a:bodyPr>
          <a:lstStyle/>
          <a:p>
            <a:endParaRPr lang="pl-PL" dirty="0" smtClean="0"/>
          </a:p>
          <a:p>
            <a:r>
              <a:rPr lang="pl-PL" u="sng" dirty="0" smtClean="0"/>
              <a:t>Pole</a:t>
            </a:r>
            <a:r>
              <a:rPr lang="pl-PL" u="sng" dirty="0"/>
              <a:t>: DATA ZAPŁATY</a:t>
            </a:r>
            <a:r>
              <a:rPr lang="pl-PL" u="sng" dirty="0" smtClean="0"/>
              <a:t>:</a:t>
            </a:r>
          </a:p>
          <a:p>
            <a:endParaRPr lang="pl-PL" dirty="0"/>
          </a:p>
          <a:p>
            <a:r>
              <a:rPr lang="pl-PL" dirty="0"/>
              <a:t>Za datę poniesienia wydatku przyjmij:</a:t>
            </a:r>
          </a:p>
          <a:p>
            <a:pPr marL="285750" indent="-285750">
              <a:buFont typeface="Wingdings" panose="05000000000000000000" pitchFamily="2" charset="2"/>
              <a:buChar char="Ø"/>
            </a:pPr>
            <a:r>
              <a:rPr lang="pl-PL" dirty="0"/>
              <a:t> w przypadku wydatków dokonanych przelewem lub kartą płatniczą - datę obciążenia rachunku bankowego beneficjenta, czyli datę jego </a:t>
            </a:r>
            <a:r>
              <a:rPr lang="pl-PL" dirty="0" smtClean="0"/>
              <a:t>księgowania;</a:t>
            </a:r>
          </a:p>
          <a:p>
            <a:pPr marL="285750" indent="-285750">
              <a:buFont typeface="Wingdings" panose="05000000000000000000" pitchFamily="2" charset="2"/>
              <a:buChar char="Ø"/>
            </a:pPr>
            <a:r>
              <a:rPr lang="pl-PL" dirty="0" smtClean="0"/>
              <a:t>w </a:t>
            </a:r>
            <a:r>
              <a:rPr lang="pl-PL" dirty="0"/>
              <a:t>przypadku wydatków dokonanych gotówką - datę faktycznego dokonania płatności przez </a:t>
            </a:r>
            <a:r>
              <a:rPr lang="pl-PL" dirty="0" smtClean="0"/>
              <a:t>beneficjenta,</a:t>
            </a:r>
          </a:p>
          <a:p>
            <a:pPr marL="285750" indent="-285750">
              <a:buFont typeface="Wingdings" panose="05000000000000000000" pitchFamily="2" charset="2"/>
              <a:buChar char="Ø"/>
            </a:pPr>
            <a:r>
              <a:rPr lang="pl-PL" dirty="0" smtClean="0"/>
              <a:t>w </a:t>
            </a:r>
            <a:r>
              <a:rPr lang="pl-PL" dirty="0"/>
              <a:t>przypadku zapłaty kartą kredytową - datę transakcji skutkującej obciążeniem rachunku karty </a:t>
            </a:r>
            <a:r>
              <a:rPr lang="pl-PL" dirty="0" smtClean="0"/>
              <a:t>kredytowej,</a:t>
            </a:r>
          </a:p>
          <a:p>
            <a:pPr marL="285750" indent="-285750">
              <a:buFont typeface="Wingdings" panose="05000000000000000000" pitchFamily="2" charset="2"/>
              <a:buChar char="Ø"/>
            </a:pPr>
            <a:r>
              <a:rPr lang="pl-PL" dirty="0" smtClean="0"/>
              <a:t>w </a:t>
            </a:r>
            <a:r>
              <a:rPr lang="pl-PL" dirty="0"/>
              <a:t>przypadku polecenia wyjazdu służbowego - datę potwierdzenia odbioru gotówki </a:t>
            </a:r>
            <a:r>
              <a:rPr lang="pl-PL" dirty="0" smtClean="0"/>
              <a:t/>
            </a:r>
            <a:br>
              <a:rPr lang="pl-PL" dirty="0" smtClean="0"/>
            </a:br>
            <a:r>
              <a:rPr lang="pl-PL" dirty="0" smtClean="0"/>
              <a:t>w </a:t>
            </a:r>
            <a:r>
              <a:rPr lang="pl-PL" dirty="0"/>
              <a:t>kasie lub datę dokonania przelewu na rachunek delegowanego pracownika, widniejącą na wyciągu </a:t>
            </a:r>
            <a:r>
              <a:rPr lang="pl-PL" dirty="0" smtClean="0"/>
              <a:t>bankowym,</a:t>
            </a:r>
          </a:p>
          <a:p>
            <a:pPr marL="285750" indent="-285750">
              <a:buFont typeface="Wingdings" panose="05000000000000000000" pitchFamily="2" charset="2"/>
              <a:buChar char="Ø"/>
            </a:pPr>
            <a:r>
              <a:rPr lang="pl-PL" dirty="0" smtClean="0"/>
              <a:t>w </a:t>
            </a:r>
            <a:r>
              <a:rPr lang="pl-PL" dirty="0"/>
              <a:t>przypadku odpisu amortyzacyjnego - datę jego dokonania,</a:t>
            </a:r>
          </a:p>
          <a:p>
            <a:pPr marL="285750" indent="-285750">
              <a:buFont typeface="Wingdings" panose="05000000000000000000" pitchFamily="2" charset="2"/>
              <a:buChar char="Ø"/>
            </a:pPr>
            <a:r>
              <a:rPr lang="pl-PL" dirty="0"/>
              <a:t>w przypadku wkładu niepieniężnego – datę wystawienia </a:t>
            </a:r>
            <a:r>
              <a:rPr lang="pl-PL" dirty="0" smtClean="0"/>
              <a:t>dokumentu, datę faktycznego wniesienia wkładu (np. datę wykonania nieodpłatnej pracy przez wolontariusza).</a:t>
            </a:r>
            <a:endParaRPr lang="pl-PL" dirty="0"/>
          </a:p>
        </p:txBody>
      </p:sp>
    </p:spTree>
    <p:extLst>
      <p:ext uri="{BB962C8B-B14F-4D97-AF65-F5344CB8AC3E}">
        <p14:creationId xmlns="" xmlns:p14="http://schemas.microsoft.com/office/powerpoint/2010/main" val="326653225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41</a:t>
            </a:fld>
            <a:endParaRPr lang="pl-PL"/>
          </a:p>
        </p:txBody>
      </p:sp>
      <p:sp>
        <p:nvSpPr>
          <p:cNvPr id="3" name="Prostokąt 2"/>
          <p:cNvSpPr/>
          <p:nvPr/>
        </p:nvSpPr>
        <p:spPr>
          <a:xfrm>
            <a:off x="323528" y="1196752"/>
            <a:ext cx="8640960" cy="4801314"/>
          </a:xfrm>
          <a:prstGeom prst="rect">
            <a:avLst/>
          </a:prstGeom>
        </p:spPr>
        <p:txBody>
          <a:bodyPr wrap="square">
            <a:spAutoFit/>
          </a:bodyPr>
          <a:lstStyle/>
          <a:p>
            <a:r>
              <a:rPr lang="pl-PL" dirty="0" smtClean="0"/>
              <a:t>Wydatki rozliczane ryczałtowo:</a:t>
            </a:r>
          </a:p>
          <a:p>
            <a:r>
              <a:rPr lang="pl-PL" dirty="0" smtClean="0"/>
              <a:t>W </a:t>
            </a:r>
            <a:r>
              <a:rPr lang="pl-PL" dirty="0"/>
              <a:t>tej części znajdziesz informacje dotyczące wydatków związanych z kosztami pośrednimi/ogólnymi rozliczanymi ryczałtowo, </a:t>
            </a:r>
            <a:r>
              <a:rPr lang="pl-PL" dirty="0" smtClean="0"/>
              <a:t>zgodnie z </a:t>
            </a:r>
            <a:r>
              <a:rPr lang="pl-PL" dirty="0"/>
              <a:t>zapisami Twojej umowy</a:t>
            </a:r>
            <a:r>
              <a:rPr lang="pl-PL" dirty="0" smtClean="0"/>
              <a:t>.</a:t>
            </a:r>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132856"/>
            <a:ext cx="8640960" cy="410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6816571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42</a:t>
            </a:fld>
            <a:endParaRPr lang="pl-PL"/>
          </a:p>
        </p:txBody>
      </p:sp>
      <p:sp>
        <p:nvSpPr>
          <p:cNvPr id="3" name="Prostokąt 2"/>
          <p:cNvSpPr/>
          <p:nvPr/>
        </p:nvSpPr>
        <p:spPr>
          <a:xfrm>
            <a:off x="395536" y="1720840"/>
            <a:ext cx="8280920" cy="3416320"/>
          </a:xfrm>
          <a:prstGeom prst="rect">
            <a:avLst/>
          </a:prstGeom>
        </p:spPr>
        <p:txBody>
          <a:bodyPr wrap="square">
            <a:spAutoFit/>
          </a:bodyPr>
          <a:lstStyle/>
          <a:p>
            <a:pPr algn="ctr"/>
            <a:r>
              <a:rPr lang="pl-PL" i="1" dirty="0" smtClean="0"/>
              <a:t>Zakładka: Zwroty/korekty</a:t>
            </a:r>
          </a:p>
          <a:p>
            <a:pPr algn="ctr"/>
            <a:endParaRPr lang="pl-PL" dirty="0" smtClean="0"/>
          </a:p>
          <a:p>
            <a:pPr algn="ctr"/>
            <a:endParaRPr lang="pl-PL" dirty="0"/>
          </a:p>
          <a:p>
            <a:pPr algn="ctr"/>
            <a:r>
              <a:rPr lang="pl-PL" dirty="0" smtClean="0"/>
              <a:t>Ta </a:t>
            </a:r>
            <a:r>
              <a:rPr lang="pl-PL" dirty="0"/>
              <a:t>część wniosku o płatność zawiera tabelę w której możesz dokonywać korekt w wartościach narastająco w tabeli Postęp finansowy – czyli tabeli w której system</a:t>
            </a:r>
          </a:p>
          <a:p>
            <a:pPr algn="ctr"/>
            <a:r>
              <a:rPr lang="pl-PL" dirty="0"/>
              <a:t>automatycznie wylicza m.in. wartości narastająco dla projektu.</a:t>
            </a:r>
          </a:p>
          <a:p>
            <a:pPr algn="ctr"/>
            <a:r>
              <a:rPr lang="pl-PL" dirty="0"/>
              <a:t>Jeżeli we wcześniej złożonych wnioskach źle przypisałeś/</a:t>
            </a:r>
            <a:r>
              <a:rPr lang="pl-PL" dirty="0" err="1"/>
              <a:t>aś</a:t>
            </a:r>
            <a:r>
              <a:rPr lang="pl-PL" dirty="0"/>
              <a:t> wydatek do zadania, kategorii kosztów, kategorii podlegającej limitom lub błędnie przypisałeś/</a:t>
            </a:r>
            <a:r>
              <a:rPr lang="pl-PL" dirty="0" err="1"/>
              <a:t>aś</a:t>
            </a:r>
            <a:r>
              <a:rPr lang="pl-PL" dirty="0"/>
              <a:t> kwotę </a:t>
            </a:r>
            <a:r>
              <a:rPr lang="pl-PL" dirty="0" smtClean="0"/>
              <a:t>wydatku, konieczne </a:t>
            </a:r>
            <a:r>
              <a:rPr lang="pl-PL" dirty="0"/>
              <a:t>może być dokonanie odpowiedniej korekty w wartościach narastająco</a:t>
            </a:r>
            <a:r>
              <a:rPr lang="pl-PL" dirty="0" smtClean="0"/>
              <a:t>.</a:t>
            </a:r>
            <a:endParaRPr lang="pl-PL" dirty="0"/>
          </a:p>
          <a:p>
            <a:pPr algn="ctr"/>
            <a:r>
              <a:rPr lang="pl-PL" dirty="0" smtClean="0"/>
              <a:t>Wartości wpisane ze znakiem „-” pomniejszą kwoty narastająco. </a:t>
            </a:r>
          </a:p>
          <a:p>
            <a:pPr algn="ctr"/>
            <a:r>
              <a:rPr lang="pl-PL" dirty="0" smtClean="0"/>
              <a:t>Wartości wpisane bez znaku „-” powiększą kwoty narastająco.</a:t>
            </a:r>
          </a:p>
        </p:txBody>
      </p:sp>
    </p:spTree>
    <p:extLst>
      <p:ext uri="{BB962C8B-B14F-4D97-AF65-F5344CB8AC3E}">
        <p14:creationId xmlns="" xmlns:p14="http://schemas.microsoft.com/office/powerpoint/2010/main" val="420267987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43</a:t>
            </a:fld>
            <a:endParaRPr lang="pl-PL"/>
          </a:p>
        </p:txBody>
      </p:sp>
      <p:sp>
        <p:nvSpPr>
          <p:cNvPr id="3" name="Prostokąt 2"/>
          <p:cNvSpPr/>
          <p:nvPr/>
        </p:nvSpPr>
        <p:spPr>
          <a:xfrm>
            <a:off x="467544" y="1720840"/>
            <a:ext cx="8208912" cy="1754326"/>
          </a:xfrm>
          <a:prstGeom prst="rect">
            <a:avLst/>
          </a:prstGeom>
        </p:spPr>
        <p:txBody>
          <a:bodyPr wrap="square">
            <a:spAutoFit/>
          </a:bodyPr>
          <a:lstStyle/>
          <a:p>
            <a:endParaRPr lang="pl-PL" dirty="0" smtClean="0"/>
          </a:p>
          <a:p>
            <a:pPr algn="ctr"/>
            <a:r>
              <a:rPr lang="pl-PL" dirty="0" smtClean="0"/>
              <a:t>Jeżeli </a:t>
            </a:r>
            <a:r>
              <a:rPr lang="pl-PL" dirty="0"/>
              <a:t>we wcześniejszych wnioskach o płatność rozliczyłeś/</a:t>
            </a:r>
            <a:r>
              <a:rPr lang="pl-PL" dirty="0" err="1"/>
              <a:t>aś</a:t>
            </a:r>
            <a:r>
              <a:rPr lang="pl-PL" dirty="0"/>
              <a:t> wydatki które </a:t>
            </a:r>
            <a:r>
              <a:rPr lang="pl-PL" dirty="0" smtClean="0"/>
              <a:t/>
            </a:r>
            <a:br>
              <a:rPr lang="pl-PL" dirty="0" smtClean="0"/>
            </a:br>
            <a:r>
              <a:rPr lang="pl-PL" dirty="0" smtClean="0"/>
              <a:t>zgodnie </a:t>
            </a:r>
            <a:r>
              <a:rPr lang="pl-PL" dirty="0"/>
              <a:t>z aktualną umową nie powinny być rozliczone, w celu </a:t>
            </a:r>
            <a:r>
              <a:rPr lang="pl-PL" dirty="0" smtClean="0"/>
              <a:t/>
            </a:r>
            <a:br>
              <a:rPr lang="pl-PL" dirty="0" smtClean="0"/>
            </a:br>
            <a:r>
              <a:rPr lang="pl-PL" dirty="0" smtClean="0"/>
              <a:t>odzwierciedlenia prawidłowego postępu </a:t>
            </a:r>
            <a:r>
              <a:rPr lang="pl-PL" dirty="0"/>
              <a:t>finansowego konieczne będzie </a:t>
            </a:r>
            <a:r>
              <a:rPr lang="pl-PL" dirty="0" smtClean="0"/>
              <a:t/>
            </a:r>
            <a:br>
              <a:rPr lang="pl-PL" dirty="0" smtClean="0"/>
            </a:br>
            <a:r>
              <a:rPr lang="pl-PL" dirty="0" smtClean="0"/>
              <a:t>dokonanie </a:t>
            </a:r>
            <a:r>
              <a:rPr lang="pl-PL" dirty="0"/>
              <a:t>odpowiednich pomniejszeń w zakresie wydatków rozliczonych </a:t>
            </a:r>
            <a:r>
              <a:rPr lang="pl-PL" dirty="0" smtClean="0"/>
              <a:t/>
            </a:r>
            <a:br>
              <a:rPr lang="pl-PL" dirty="0" smtClean="0"/>
            </a:br>
            <a:r>
              <a:rPr lang="pl-PL" dirty="0" smtClean="0"/>
              <a:t>w </a:t>
            </a:r>
            <a:r>
              <a:rPr lang="pl-PL" dirty="0"/>
              <a:t>poprzednich </a:t>
            </a:r>
            <a:r>
              <a:rPr lang="pl-PL" dirty="0" smtClean="0"/>
              <a:t>wnioskach.</a:t>
            </a:r>
            <a:endParaRPr lang="pl-PL" dirty="0"/>
          </a:p>
        </p:txBody>
      </p:sp>
    </p:spTree>
    <p:extLst>
      <p:ext uri="{BB962C8B-B14F-4D97-AF65-F5344CB8AC3E}">
        <p14:creationId xmlns="" xmlns:p14="http://schemas.microsoft.com/office/powerpoint/2010/main" val="115106633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44</a:t>
            </a:fld>
            <a:endParaRPr lang="pl-PL"/>
          </a:p>
        </p:txBody>
      </p:sp>
      <p:sp>
        <p:nvSpPr>
          <p:cNvPr id="3" name="Prostokąt 2"/>
          <p:cNvSpPr/>
          <p:nvPr/>
        </p:nvSpPr>
        <p:spPr>
          <a:xfrm>
            <a:off x="107504" y="1196752"/>
            <a:ext cx="8784976" cy="4524315"/>
          </a:xfrm>
          <a:prstGeom prst="rect">
            <a:avLst/>
          </a:prstGeom>
        </p:spPr>
        <p:txBody>
          <a:bodyPr wrap="square">
            <a:spAutoFit/>
          </a:bodyPr>
          <a:lstStyle/>
          <a:p>
            <a:pPr algn="ctr"/>
            <a:r>
              <a:rPr lang="pl-PL" dirty="0" smtClean="0"/>
              <a:t>Zakładka Źródła finansowania wydatków:</a:t>
            </a:r>
          </a:p>
          <a:p>
            <a:pPr algn="ctr"/>
            <a:endParaRPr lang="pl-PL" dirty="0" smtClean="0"/>
          </a:p>
          <a:p>
            <a:pPr algn="ctr"/>
            <a:r>
              <a:rPr lang="pl-PL" dirty="0" smtClean="0"/>
              <a:t>Ta </a:t>
            </a:r>
            <a:r>
              <a:rPr lang="pl-PL" dirty="0"/>
              <a:t>część wniosku o płatność zawiera informację dotyczącą kwot wydatków w </a:t>
            </a:r>
            <a:r>
              <a:rPr lang="pl-PL" dirty="0" smtClean="0"/>
              <a:t>Twoim projekcie </a:t>
            </a:r>
            <a:r>
              <a:rPr lang="pl-PL" dirty="0"/>
              <a:t>w podziale na różne źródła finansowania, odpowiednie dla </a:t>
            </a:r>
            <a:r>
              <a:rPr lang="pl-PL" dirty="0" smtClean="0"/>
              <a:t>funduszu w </a:t>
            </a:r>
            <a:r>
              <a:rPr lang="pl-PL" dirty="0"/>
              <a:t>ramach którego sfinansowane jest Twoje przedsięwzięcie</a:t>
            </a:r>
            <a:r>
              <a:rPr lang="pl-PL" dirty="0" smtClean="0"/>
              <a:t>.</a:t>
            </a:r>
          </a:p>
          <a:p>
            <a:pPr algn="ctr"/>
            <a:endParaRPr lang="pl-PL" dirty="0"/>
          </a:p>
          <a:p>
            <a:pPr algn="ctr"/>
            <a:r>
              <a:rPr lang="pl-PL" dirty="0"/>
              <a:t>Dla każdego wniosku o płatność rozliczającego jakiekolwiek wydatki poza wkładem własnym określ wartość dla wiersza „środki wspólnotowe”. W tym celu określ udział</a:t>
            </a:r>
          </a:p>
          <a:p>
            <a:pPr algn="ctr"/>
            <a:r>
              <a:rPr lang="pl-PL" dirty="0"/>
              <a:t>środków wspólnotowych (wkładu UE) i środków budżetu państwa (w umowie wskazanych jako kwota dotacji celowej) w kwocie dofinansowania (odnosząc kwotę środków</a:t>
            </a:r>
          </a:p>
          <a:p>
            <a:pPr algn="ctr"/>
            <a:r>
              <a:rPr lang="pl-PL" dirty="0"/>
              <a:t>wspólnotowych wskazaną w umowie o dofinansowanie projektu jako środki europejskie do kwoty łącznego dofinansowania, tj. wartości umowy pomniejszonej</a:t>
            </a:r>
          </a:p>
          <a:p>
            <a:pPr algn="ctr"/>
            <a:r>
              <a:rPr lang="pl-PL" dirty="0"/>
              <a:t>o wkład własny). Określony w ten sposób udział dla „środków wspólnotowych” oraz „budżetu państwa” odnieś do tych wydatków rozliczanych w danym wniosku</a:t>
            </a:r>
          </a:p>
          <a:p>
            <a:pPr algn="ctr"/>
            <a:r>
              <a:rPr lang="pl-PL" dirty="0"/>
              <a:t>o płatność, które nie dotyczą wkładu własnego Beneficjenta.</a:t>
            </a:r>
            <a:endParaRPr lang="pl-PL" dirty="0" smtClean="0"/>
          </a:p>
          <a:p>
            <a:endParaRPr lang="pl-PL" dirty="0"/>
          </a:p>
        </p:txBody>
      </p:sp>
    </p:spTree>
    <p:extLst>
      <p:ext uri="{BB962C8B-B14F-4D97-AF65-F5344CB8AC3E}">
        <p14:creationId xmlns="" xmlns:p14="http://schemas.microsoft.com/office/powerpoint/2010/main" val="216904593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45</a:t>
            </a:fld>
            <a:endParaRPr lang="pl-PL"/>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196752"/>
            <a:ext cx="8351837" cy="4896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620176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46</a:t>
            </a:fld>
            <a:endParaRPr lang="pl-PL"/>
          </a:p>
        </p:txBody>
      </p:sp>
      <p:sp>
        <p:nvSpPr>
          <p:cNvPr id="3" name="Prostokąt 2"/>
          <p:cNvSpPr/>
          <p:nvPr/>
        </p:nvSpPr>
        <p:spPr>
          <a:xfrm>
            <a:off x="179512" y="1196752"/>
            <a:ext cx="8712968" cy="5078313"/>
          </a:xfrm>
          <a:prstGeom prst="rect">
            <a:avLst/>
          </a:prstGeom>
        </p:spPr>
        <p:txBody>
          <a:bodyPr wrap="square">
            <a:spAutoFit/>
          </a:bodyPr>
          <a:lstStyle/>
          <a:p>
            <a:r>
              <a:rPr lang="pl-PL" dirty="0"/>
              <a:t>Przykład 1.</a:t>
            </a:r>
          </a:p>
          <a:p>
            <a:r>
              <a:rPr lang="pl-PL" dirty="0"/>
              <a:t>Beneficjent będący organizacją pozarządową realizuje projekt o wartości 1 000,00 jednostek, w tym dofinansowanie – 900,00 jednostek (w tym: 850,00j. w ramach wkładu</a:t>
            </a:r>
          </a:p>
          <a:p>
            <a:r>
              <a:rPr lang="pl-PL" dirty="0"/>
              <a:t>UE) i wkład własny ze środków prywatnych – 100,00j. Jednocześnie poziom refundacji ze środków UE wynosi 85% poniesionych wydatków kwalifikowalnych. </a:t>
            </a:r>
            <a:r>
              <a:rPr lang="pl-PL" dirty="0" smtClean="0"/>
              <a:t>Udział poszczególnych </a:t>
            </a:r>
            <a:r>
              <a:rPr lang="pl-PL" dirty="0"/>
              <a:t>źródeł finansowania w ramach projektu wynosi zatem:</a:t>
            </a:r>
          </a:p>
          <a:p>
            <a:r>
              <a:rPr lang="pl-PL" dirty="0"/>
              <a:t>- środki wspólnotowe: 85% - 850,00j.</a:t>
            </a:r>
          </a:p>
          <a:p>
            <a:r>
              <a:rPr lang="pl-PL" dirty="0"/>
              <a:t>- budżet państwa: 5% - 50,00j.</a:t>
            </a:r>
          </a:p>
          <a:p>
            <a:pPr marL="285750" indent="-285750">
              <a:buFontTx/>
              <a:buChar char="-"/>
            </a:pPr>
            <a:r>
              <a:rPr lang="pl-PL" dirty="0" smtClean="0"/>
              <a:t>środki </a:t>
            </a:r>
            <a:r>
              <a:rPr lang="pl-PL" dirty="0"/>
              <a:t>prywatne: 10% - </a:t>
            </a:r>
            <a:r>
              <a:rPr lang="pl-PL" dirty="0" smtClean="0"/>
              <a:t>100,00j.</a:t>
            </a:r>
          </a:p>
          <a:p>
            <a:r>
              <a:rPr lang="pl-PL" dirty="0" smtClean="0"/>
              <a:t>Dodatkowo</a:t>
            </a:r>
            <a:r>
              <a:rPr lang="pl-PL" dirty="0"/>
              <a:t>, na potrzeby wykazywania źródeł finansowania we wnioskach o płatność, należy ustalić montaż finansowy w ramach dofinansowania: środki wspólnotowe –</a:t>
            </a:r>
          </a:p>
          <a:p>
            <a:pPr marL="285750" indent="-285750">
              <a:buFontTx/>
              <a:buChar char="-"/>
            </a:pPr>
            <a:r>
              <a:rPr lang="pl-PL" dirty="0"/>
              <a:t>94,44% (850,00j./900,00j.); budżet państwa – 5,56% [(900,00j. – 850,00j.)/900,00j.].</a:t>
            </a:r>
          </a:p>
          <a:p>
            <a:pPr marL="285750" indent="-285750">
              <a:buFontTx/>
              <a:buChar char="-"/>
            </a:pPr>
            <a:r>
              <a:rPr lang="pl-PL" dirty="0"/>
              <a:t>W 1. okresie rozliczeniowym poniósł wydatki na kwotę 100,00 jednostek w całości sfinansowanych w ramach otrzymanego dofinansowania:</a:t>
            </a:r>
          </a:p>
          <a:p>
            <a:r>
              <a:rPr lang="pl-PL" dirty="0"/>
              <a:t>Dlatego w tabeli źródła finansowania:</a:t>
            </a:r>
          </a:p>
          <a:p>
            <a:pPr marL="285750" indent="-285750">
              <a:buFontTx/>
              <a:buChar char="-"/>
            </a:pPr>
            <a:r>
              <a:rPr lang="pl-PL" dirty="0"/>
              <a:t>- w polu środki wspólnotowe wydatki kwalifikowalne wpisuje: 94,44j. (100,00j. x 94,44%)</a:t>
            </a:r>
          </a:p>
          <a:p>
            <a:pPr marL="285750" indent="-285750">
              <a:buFontTx/>
              <a:buChar char="-"/>
            </a:pPr>
            <a:r>
              <a:rPr lang="pl-PL" dirty="0"/>
              <a:t>- w polu budżet państwa wydatki kwalifikowalne wpisuje: 5,56j. (100,00j. – 94,44j.)</a:t>
            </a:r>
          </a:p>
          <a:p>
            <a:pPr marL="285750" indent="-285750">
              <a:buFontTx/>
              <a:buChar char="-"/>
            </a:pPr>
            <a:r>
              <a:rPr lang="pl-PL" dirty="0"/>
              <a:t>- w polu środki prywatne wydatki kwalifikowalne wpisuje: 0,00</a:t>
            </a:r>
            <a:r>
              <a:rPr lang="pl-PL" dirty="0" smtClean="0"/>
              <a:t>.</a:t>
            </a:r>
            <a:endParaRPr lang="pl-PL" dirty="0"/>
          </a:p>
        </p:txBody>
      </p:sp>
    </p:spTree>
    <p:extLst>
      <p:ext uri="{BB962C8B-B14F-4D97-AF65-F5344CB8AC3E}">
        <p14:creationId xmlns="" xmlns:p14="http://schemas.microsoft.com/office/powerpoint/2010/main" val="22546976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47</a:t>
            </a:fld>
            <a:endParaRPr lang="pl-PL"/>
          </a:p>
        </p:txBody>
      </p:sp>
      <p:sp>
        <p:nvSpPr>
          <p:cNvPr id="4" name="Prostokąt 3"/>
          <p:cNvSpPr/>
          <p:nvPr/>
        </p:nvSpPr>
        <p:spPr>
          <a:xfrm>
            <a:off x="251520" y="1124744"/>
            <a:ext cx="8496944" cy="4801314"/>
          </a:xfrm>
          <a:prstGeom prst="rect">
            <a:avLst/>
          </a:prstGeom>
        </p:spPr>
        <p:txBody>
          <a:bodyPr wrap="square">
            <a:spAutoFit/>
          </a:bodyPr>
          <a:lstStyle/>
          <a:p>
            <a:pPr algn="ctr"/>
            <a:r>
              <a:rPr lang="pl-PL" dirty="0" smtClean="0"/>
              <a:t>Zakładka Rozliczenie zaliczek:</a:t>
            </a:r>
          </a:p>
          <a:p>
            <a:pPr algn="ctr"/>
            <a:endParaRPr lang="pl-PL" dirty="0" smtClean="0"/>
          </a:p>
          <a:p>
            <a:pPr algn="ctr"/>
            <a:r>
              <a:rPr lang="pl-PL" dirty="0" smtClean="0"/>
              <a:t>Ta </a:t>
            </a:r>
            <a:r>
              <a:rPr lang="pl-PL" dirty="0"/>
              <a:t>część wniosku o płatność zawiera informacje dotyczące otrzymanych środków </a:t>
            </a:r>
            <a:r>
              <a:rPr lang="pl-PL" dirty="0" smtClean="0"/>
              <a:t/>
            </a:r>
            <a:br>
              <a:rPr lang="pl-PL" dirty="0" smtClean="0"/>
            </a:br>
            <a:r>
              <a:rPr lang="pl-PL" dirty="0" smtClean="0"/>
              <a:t>w </a:t>
            </a:r>
            <a:r>
              <a:rPr lang="pl-PL" dirty="0"/>
              <a:t>formie zaliczki w ramach realizowanego przez Ciebie projektu oraz prezentuje </a:t>
            </a:r>
            <a:r>
              <a:rPr lang="pl-PL" dirty="0" smtClean="0"/>
              <a:t/>
            </a:r>
            <a:br>
              <a:rPr lang="pl-PL" dirty="0" smtClean="0"/>
            </a:br>
            <a:r>
              <a:rPr lang="pl-PL" dirty="0" smtClean="0"/>
              <a:t>aktualny stan </a:t>
            </a:r>
            <a:r>
              <a:rPr lang="pl-PL" dirty="0"/>
              <a:t>rozliczenia tych środków. Na podstawie uzupełnionych przez Ciebie informacji o otrzymanych środkach, kwotach niewykorzystanych zaliczek, które </a:t>
            </a:r>
            <a:r>
              <a:rPr lang="pl-PL" dirty="0" smtClean="0"/>
              <a:t>zwróciłeś/</a:t>
            </a:r>
            <a:r>
              <a:rPr lang="pl-PL" dirty="0" err="1" smtClean="0"/>
              <a:t>aśna</a:t>
            </a:r>
            <a:r>
              <a:rPr lang="pl-PL" dirty="0" smtClean="0"/>
              <a:t> </a:t>
            </a:r>
            <a:r>
              <a:rPr lang="pl-PL" dirty="0"/>
              <a:t>konto instytucji oraz rozliczonych przez Ciebie zaliczkach </a:t>
            </a:r>
            <a:r>
              <a:rPr lang="pl-PL" dirty="0" smtClean="0"/>
              <a:t/>
            </a:r>
            <a:br>
              <a:rPr lang="pl-PL" dirty="0" smtClean="0"/>
            </a:br>
            <a:r>
              <a:rPr lang="pl-PL" dirty="0" smtClean="0"/>
              <a:t>w </a:t>
            </a:r>
            <a:r>
              <a:rPr lang="pl-PL" dirty="0"/>
              <a:t>złożonych wnioskach o płatność system prezentuje kwotę zaliczki, która </a:t>
            </a:r>
            <a:r>
              <a:rPr lang="pl-PL" dirty="0" smtClean="0"/>
              <a:t/>
            </a:r>
            <a:br>
              <a:rPr lang="pl-PL" dirty="0" smtClean="0"/>
            </a:br>
            <a:r>
              <a:rPr lang="pl-PL" dirty="0" smtClean="0"/>
              <a:t>pozostaje </a:t>
            </a:r>
            <a:r>
              <a:rPr lang="pl-PL" dirty="0"/>
              <a:t>do rozliczenia oraz </a:t>
            </a:r>
            <a:r>
              <a:rPr lang="pl-PL" dirty="0" smtClean="0"/>
              <a:t>wylicza procentowy </a:t>
            </a:r>
            <a:r>
              <a:rPr lang="pl-PL" dirty="0"/>
              <a:t>stopień rozliczenia </a:t>
            </a:r>
            <a:r>
              <a:rPr lang="pl-PL" dirty="0" smtClean="0"/>
              <a:t/>
            </a:r>
            <a:br>
              <a:rPr lang="pl-PL" dirty="0" smtClean="0"/>
            </a:br>
            <a:r>
              <a:rPr lang="pl-PL" dirty="0" smtClean="0"/>
              <a:t>udzielonych </a:t>
            </a:r>
            <a:r>
              <a:rPr lang="pl-PL" dirty="0"/>
              <a:t>Tobie zaliczek. W tabeli musisz też podać kwotę odsetek narosłych </a:t>
            </a:r>
            <a:r>
              <a:rPr lang="pl-PL" dirty="0" smtClean="0"/>
              <a:t/>
            </a:r>
            <a:br>
              <a:rPr lang="pl-PL" dirty="0" smtClean="0"/>
            </a:br>
            <a:r>
              <a:rPr lang="pl-PL" dirty="0" smtClean="0"/>
              <a:t>na </a:t>
            </a:r>
            <a:r>
              <a:rPr lang="pl-PL" dirty="0"/>
              <a:t>rachunku i zwróconych na konto instytucji.</a:t>
            </a:r>
          </a:p>
          <a:p>
            <a:pPr algn="ctr"/>
            <a:endParaRPr lang="pl-PL" dirty="0" smtClean="0"/>
          </a:p>
          <a:p>
            <a:pPr algn="ctr"/>
            <a:r>
              <a:rPr lang="pl-PL" dirty="0" smtClean="0"/>
              <a:t>Pamiętaj</a:t>
            </a:r>
            <a:r>
              <a:rPr lang="pl-PL" dirty="0"/>
              <a:t>, że w tej części wniosku powinieneś wpisać kwoty według stanu na ostatni dzień okresu rozliczeniowego. </a:t>
            </a:r>
            <a:endParaRPr lang="pl-PL" dirty="0" smtClean="0"/>
          </a:p>
          <a:p>
            <a:pPr algn="ctr"/>
            <a:r>
              <a:rPr lang="pl-PL" b="1" dirty="0" smtClean="0"/>
              <a:t>W </a:t>
            </a:r>
            <a:r>
              <a:rPr lang="pl-PL" b="1" dirty="0"/>
              <a:t>przypadku kolejnych wersji tego samego wniosku </a:t>
            </a:r>
            <a:r>
              <a:rPr lang="pl-PL" b="1" dirty="0" smtClean="0"/>
              <a:t>wskaż kwotę </a:t>
            </a:r>
            <a:r>
              <a:rPr lang="pl-PL" b="1" dirty="0"/>
              <a:t>zgodną z aktualnym stanem otrzymanych środków w formie zaliczki </a:t>
            </a:r>
            <a:r>
              <a:rPr lang="pl-PL" b="1" u="sng" dirty="0"/>
              <a:t>na dzień sporządzenia danej wersji wniosku.</a:t>
            </a:r>
          </a:p>
        </p:txBody>
      </p:sp>
    </p:spTree>
    <p:extLst>
      <p:ext uri="{BB962C8B-B14F-4D97-AF65-F5344CB8AC3E}">
        <p14:creationId xmlns="" xmlns:p14="http://schemas.microsoft.com/office/powerpoint/2010/main" val="23308222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48</a:t>
            </a:fld>
            <a:endParaRPr lang="pl-PL"/>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96752"/>
            <a:ext cx="7992888" cy="475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285931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49</a:t>
            </a:fld>
            <a:endParaRPr lang="pl-PL"/>
          </a:p>
        </p:txBody>
      </p:sp>
      <p:sp>
        <p:nvSpPr>
          <p:cNvPr id="3" name="Prostokąt 2"/>
          <p:cNvSpPr/>
          <p:nvPr/>
        </p:nvSpPr>
        <p:spPr>
          <a:xfrm>
            <a:off x="251520" y="1124744"/>
            <a:ext cx="8640960" cy="923330"/>
          </a:xfrm>
          <a:prstGeom prst="rect">
            <a:avLst/>
          </a:prstGeom>
        </p:spPr>
        <p:txBody>
          <a:bodyPr wrap="square">
            <a:spAutoFit/>
          </a:bodyPr>
          <a:lstStyle/>
          <a:p>
            <a:r>
              <a:rPr lang="pl-PL" dirty="0" smtClean="0"/>
              <a:t>Informacje:</a:t>
            </a:r>
          </a:p>
          <a:p>
            <a:r>
              <a:rPr lang="pl-PL" dirty="0" smtClean="0"/>
              <a:t>Ta </a:t>
            </a:r>
            <a:r>
              <a:rPr lang="pl-PL" dirty="0"/>
              <a:t>część wniosku poświęcona jest wszelkim oświadczeniom oraz informacjom dotyczącym zgodności realizacji projektu z politykami </a:t>
            </a:r>
            <a:r>
              <a:rPr lang="pl-PL" dirty="0" smtClean="0"/>
              <a:t>wspólnotowymi</a:t>
            </a:r>
            <a:r>
              <a:rPr lang="pl-PL" dirty="0"/>
              <a:t>.</a:t>
            </a:r>
            <a:endParaRPr lang="pl-PL" dirty="0" smtClean="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048074"/>
            <a:ext cx="8424936" cy="411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374920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24744"/>
            <a:ext cx="8640960" cy="4896544"/>
          </a:xfrm>
        </p:spPr>
        <p:txBody>
          <a:bodyPr/>
          <a:lstStyle/>
          <a:p>
            <a:pPr algn="ctr"/>
            <a:r>
              <a:rPr lang="pl-PL" sz="2800" dirty="0" smtClean="0">
                <a:latin typeface="Trebuchet MS" pitchFamily="34" charset="0"/>
              </a:rPr>
              <a:t/>
            </a:r>
            <a:br>
              <a:rPr lang="pl-PL" sz="2800" dirty="0" smtClean="0">
                <a:latin typeface="Trebuchet MS" pitchFamily="34" charset="0"/>
              </a:rPr>
            </a:br>
            <a:r>
              <a:rPr lang="pl-PL" sz="2400" dirty="0">
                <a:latin typeface="Trebuchet MS" pitchFamily="34" charset="0"/>
              </a:rPr>
              <a:t/>
            </a:r>
            <a:br>
              <a:rPr lang="pl-PL" sz="2400" dirty="0">
                <a:latin typeface="Trebuchet MS" pitchFamily="34" charset="0"/>
              </a:rPr>
            </a:br>
            <a:r>
              <a:rPr lang="pl-PL" sz="2400" dirty="0" smtClean="0">
                <a:latin typeface="+mn-lt"/>
              </a:rPr>
              <a:t>Pamiętaj, iż dokumentacja związana z realizowanym projektem powinna zostać oznaczona logotypami zgodnymi </a:t>
            </a:r>
            <a:br>
              <a:rPr lang="pl-PL" sz="2400" dirty="0" smtClean="0">
                <a:latin typeface="+mn-lt"/>
              </a:rPr>
            </a:br>
            <a:r>
              <a:rPr lang="pl-PL" sz="2400" dirty="0" smtClean="0">
                <a:latin typeface="+mn-lt"/>
              </a:rPr>
              <a:t>z </a:t>
            </a:r>
            <a:r>
              <a:rPr lang="pl-PL" sz="2400" i="1" dirty="0" smtClean="0">
                <a:latin typeface="+mn-lt"/>
              </a:rPr>
              <a:t>Wytycznymi w zakresie informacji i promocji projektów dofinansowanych w ramach Regionalnego Programu Operacyjnego Województwa Lubelskiego na lata 2014</a:t>
            </a:r>
            <a:r>
              <a:rPr lang="pl-PL" sz="2400" dirty="0" smtClean="0">
                <a:latin typeface="+mn-lt"/>
              </a:rPr>
              <a:t>-2020 </a:t>
            </a:r>
            <a:br>
              <a:rPr lang="pl-PL" sz="2400" dirty="0" smtClean="0">
                <a:latin typeface="+mn-lt"/>
              </a:rPr>
            </a:br>
            <a:r>
              <a:rPr lang="pl-PL" sz="2400" dirty="0" smtClean="0">
                <a:latin typeface="+mn-lt"/>
              </a:rPr>
              <a:t>(dostępne pod adresem:</a:t>
            </a:r>
            <a:br>
              <a:rPr lang="pl-PL" sz="2400" dirty="0" smtClean="0">
                <a:latin typeface="+mn-lt"/>
              </a:rPr>
            </a:br>
            <a:r>
              <a:rPr lang="pl-PL" sz="2400" i="1" dirty="0" smtClean="0">
                <a:latin typeface="+mn-lt"/>
              </a:rPr>
              <a:t> </a:t>
            </a:r>
            <a:r>
              <a:rPr lang="pl-PL" sz="2400" i="1" u="sng" dirty="0">
                <a:latin typeface="+mn-lt"/>
              </a:rPr>
              <a:t>http://</a:t>
            </a:r>
            <a:r>
              <a:rPr lang="pl-PL" sz="2400" i="1" u="sng" dirty="0" smtClean="0">
                <a:latin typeface="+mn-lt"/>
              </a:rPr>
              <a:t>rpo.lubelskie.pl/strona-365-logotyp_wojewodztwa_lubelskiego.html)</a:t>
            </a:r>
            <a:r>
              <a:rPr lang="pl-PL" sz="2000" i="1" u="sng" dirty="0" smtClean="0">
                <a:latin typeface="Trebuchet MS" pitchFamily="34" charset="0"/>
              </a:rPr>
              <a:t/>
            </a:r>
            <a:br>
              <a:rPr lang="pl-PL" sz="2000" i="1" u="sng" dirty="0" smtClean="0">
                <a:latin typeface="Trebuchet MS" pitchFamily="34" charset="0"/>
              </a:rPr>
            </a:br>
            <a:r>
              <a:rPr lang="pl-PL" sz="2400" i="1" u="sng" dirty="0">
                <a:latin typeface="Trebuchet MS" pitchFamily="34" charset="0"/>
              </a:rPr>
              <a:t/>
            </a:r>
            <a:br>
              <a:rPr lang="pl-PL" sz="2400" i="1" u="sng" dirty="0">
                <a:latin typeface="Trebuchet MS" pitchFamily="34" charset="0"/>
              </a:rPr>
            </a:br>
            <a:endParaRPr lang="pl-PL" sz="2400"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smtClean="0"/>
              <a:pPr>
                <a:defRPr/>
              </a:pPr>
              <a:t>5</a:t>
            </a:fld>
            <a:endParaRP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5969" y="4581128"/>
            <a:ext cx="6805513" cy="1452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2369367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50</a:t>
            </a:fld>
            <a:endParaRPr lang="pl-PL"/>
          </a:p>
        </p:txBody>
      </p:sp>
      <p:sp>
        <p:nvSpPr>
          <p:cNvPr id="3" name="Prostokąt 2"/>
          <p:cNvSpPr/>
          <p:nvPr/>
        </p:nvSpPr>
        <p:spPr>
          <a:xfrm>
            <a:off x="467544" y="612845"/>
            <a:ext cx="8280920" cy="5909310"/>
          </a:xfrm>
          <a:prstGeom prst="rect">
            <a:avLst/>
          </a:prstGeom>
        </p:spPr>
        <p:txBody>
          <a:bodyPr wrap="square">
            <a:spAutoFit/>
          </a:bodyPr>
          <a:lstStyle/>
          <a:p>
            <a:endParaRPr lang="pl-PL" dirty="0" smtClean="0"/>
          </a:p>
          <a:p>
            <a:endParaRPr lang="pl-PL" dirty="0" smtClean="0"/>
          </a:p>
          <a:p>
            <a:endParaRPr lang="pl-PL" dirty="0"/>
          </a:p>
          <a:p>
            <a:r>
              <a:rPr lang="pl-PL" sz="1600" dirty="0" smtClean="0"/>
              <a:t>Załączniki</a:t>
            </a:r>
            <a:r>
              <a:rPr lang="pl-PL" sz="1600" dirty="0"/>
              <a:t>:</a:t>
            </a:r>
          </a:p>
          <a:p>
            <a:endParaRPr lang="pl-PL" sz="1600" dirty="0" smtClean="0"/>
          </a:p>
          <a:p>
            <a:r>
              <a:rPr lang="pl-PL" sz="1600" dirty="0" smtClean="0"/>
              <a:t>W </a:t>
            </a:r>
            <a:r>
              <a:rPr lang="pl-PL" sz="1600" dirty="0"/>
              <a:t>polu masz możliwość załączenia zeskanowanego dokumentu wykazanego w ramach zestawienia</a:t>
            </a:r>
            <a:r>
              <a:rPr lang="pl-PL" sz="1600" dirty="0" smtClean="0"/>
              <a:t>.</a:t>
            </a:r>
          </a:p>
          <a:p>
            <a:endParaRPr lang="pl-PL" sz="1600" dirty="0"/>
          </a:p>
          <a:p>
            <a:r>
              <a:rPr lang="pl-PL" sz="1600" dirty="0"/>
              <a:t>Ze względów bezpieczeństwa, system pozwala na załączanie wyłącznie określonych rodzajów plików, np. zakazane jest dodawanie plików wykonywalnych, takich jak .exe czy .com</a:t>
            </a:r>
            <a:r>
              <a:rPr lang="pl-PL" sz="1600" dirty="0" smtClean="0"/>
              <a:t>.</a:t>
            </a:r>
          </a:p>
          <a:p>
            <a:endParaRPr lang="pl-PL" sz="1600" dirty="0"/>
          </a:p>
          <a:p>
            <a:r>
              <a:rPr lang="pl-PL" sz="1600" dirty="0"/>
              <a:t>Jeżeli format pliku będzie niewłaściwy, SL2014 poinformuje o tym poprzez stosowny komunikat na ekranie</a:t>
            </a:r>
            <a:r>
              <a:rPr lang="pl-PL" sz="1600" dirty="0" smtClean="0"/>
              <a:t>.</a:t>
            </a:r>
          </a:p>
          <a:p>
            <a:endParaRPr lang="pl-PL" sz="1600" dirty="0"/>
          </a:p>
          <a:p>
            <a:r>
              <a:rPr lang="pl-PL" sz="1600" dirty="0"/>
              <a:t>Maksymalna wielkość załącznika to 20 MB, dlatego tam gdzie to możliwe, przygotowując </a:t>
            </a:r>
            <a:r>
              <a:rPr lang="pl-PL" sz="1600" dirty="0" err="1"/>
              <a:t>skany</a:t>
            </a:r>
            <a:r>
              <a:rPr lang="pl-PL" sz="1600" dirty="0"/>
              <a:t> </a:t>
            </a:r>
            <a:r>
              <a:rPr lang="pl-PL" sz="1600" dirty="0" smtClean="0"/>
              <a:t>dokumentów pamiętaj o kilku wskazówkach:</a:t>
            </a:r>
          </a:p>
          <a:p>
            <a:pPr lvl="0">
              <a:buFont typeface="Arial" pitchFamily="34" charset="0"/>
              <a:buChar char="•"/>
            </a:pPr>
            <a:r>
              <a:rPr lang="pl-PL" sz="1600" dirty="0" smtClean="0"/>
              <a:t>zamiast w kolorze, skanuj dokument w skali szarości</a:t>
            </a:r>
          </a:p>
          <a:p>
            <a:pPr lvl="0">
              <a:buFont typeface="Arial" pitchFamily="34" charset="0"/>
              <a:buChar char="•"/>
            </a:pPr>
            <a:r>
              <a:rPr lang="pl-PL" sz="1600" dirty="0" smtClean="0"/>
              <a:t>zeskanowany dokument przetwarzaj na plik </a:t>
            </a:r>
            <a:r>
              <a:rPr lang="pl-PL" sz="1600" dirty="0" err="1" smtClean="0"/>
              <a:t>pdf</a:t>
            </a:r>
            <a:r>
              <a:rPr lang="pl-PL" sz="1600" dirty="0" smtClean="0"/>
              <a:t> (ewentualnie </a:t>
            </a:r>
            <a:r>
              <a:rPr lang="pl-PL" sz="1600" dirty="0" err="1" smtClean="0"/>
              <a:t>jpg</a:t>
            </a:r>
            <a:r>
              <a:rPr lang="pl-PL" sz="1600" dirty="0" smtClean="0"/>
              <a:t>, </a:t>
            </a:r>
            <a:r>
              <a:rPr lang="pl-PL" sz="1600" dirty="0" err="1" smtClean="0"/>
              <a:t>png</a:t>
            </a:r>
            <a:r>
              <a:rPr lang="pl-PL" sz="1600" dirty="0" smtClean="0"/>
              <a:t>) – dzięki temu jego rozmiar będzie mniejszy.</a:t>
            </a:r>
          </a:p>
          <a:p>
            <a:r>
              <a:rPr lang="pl-PL" sz="1600" dirty="0" smtClean="0"/>
              <a:t>Dobrym rozwiązaniem będzie także archiwizacja wielu dokumentów w jeden plik, pamiętając </a:t>
            </a:r>
            <a:br>
              <a:rPr lang="pl-PL" sz="1600" dirty="0" smtClean="0"/>
            </a:br>
            <a:r>
              <a:rPr lang="pl-PL" sz="1600" dirty="0" smtClean="0"/>
              <a:t>o maksymalnej wielkości załącznika.</a:t>
            </a:r>
          </a:p>
          <a:p>
            <a:endParaRPr lang="pl-PL" dirty="0"/>
          </a:p>
          <a:p>
            <a:endParaRPr lang="pl-PL" dirty="0" smtClean="0"/>
          </a:p>
        </p:txBody>
      </p:sp>
    </p:spTree>
    <p:extLst>
      <p:ext uri="{BB962C8B-B14F-4D97-AF65-F5344CB8AC3E}">
        <p14:creationId xmlns="" xmlns:p14="http://schemas.microsoft.com/office/powerpoint/2010/main" val="196884024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51</a:t>
            </a:fld>
            <a:endParaRPr lang="pl-PL"/>
          </a:p>
        </p:txBody>
      </p:sp>
      <p:sp>
        <p:nvSpPr>
          <p:cNvPr id="3" name="Prostokąt 2"/>
          <p:cNvSpPr/>
          <p:nvPr/>
        </p:nvSpPr>
        <p:spPr>
          <a:xfrm>
            <a:off x="395536" y="-633650"/>
            <a:ext cx="8280920" cy="6463308"/>
          </a:xfrm>
          <a:prstGeom prst="rect">
            <a:avLst/>
          </a:prstGeom>
        </p:spPr>
        <p:txBody>
          <a:bodyPr wrap="square">
            <a:sp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a:p>
          <a:p>
            <a:pPr algn="just"/>
            <a:r>
              <a:rPr lang="pl-PL" dirty="0" smtClean="0"/>
              <a:t>Sekcja „Inne dokumenty” </a:t>
            </a:r>
            <a:r>
              <a:rPr lang="pl-PL" dirty="0"/>
              <a:t>jest przeznaczony na pozostałe dokumenty, których </a:t>
            </a:r>
            <a:r>
              <a:rPr lang="pl-PL" dirty="0" smtClean="0"/>
              <a:t>wymaga </a:t>
            </a:r>
            <a:r>
              <a:rPr lang="pl-PL" dirty="0"/>
              <a:t>od Ciebie instytucja, np. wyciągi z rachunków bankowych czy raporty z </a:t>
            </a:r>
            <a:r>
              <a:rPr lang="pl-PL" dirty="0" smtClean="0"/>
              <a:t>systemów księgowo-finansowych</a:t>
            </a:r>
            <a:r>
              <a:rPr lang="pl-PL" dirty="0"/>
              <a:t>, załączniki dotyczące rozliczanych stawek jednostkowych </a:t>
            </a:r>
            <a:r>
              <a:rPr lang="pl-PL" dirty="0" smtClean="0"/>
              <a:t/>
            </a:r>
            <a:br>
              <a:rPr lang="pl-PL" dirty="0" smtClean="0"/>
            </a:br>
            <a:r>
              <a:rPr lang="pl-PL" dirty="0" smtClean="0"/>
              <a:t>oraz </a:t>
            </a:r>
            <a:r>
              <a:rPr lang="pl-PL" dirty="0"/>
              <a:t>kwot ryczałtowych</a:t>
            </a:r>
            <a:r>
              <a:rPr lang="pl-PL" dirty="0" smtClean="0"/>
              <a:t>. </a:t>
            </a:r>
          </a:p>
          <a:p>
            <a:pPr algn="just"/>
            <a:r>
              <a:rPr lang="pl-PL" b="1" u="sng" dirty="0" smtClean="0"/>
              <a:t>PAMIĘTAJ</a:t>
            </a:r>
            <a:endParaRPr lang="pl-PL" b="1" u="sng" dirty="0"/>
          </a:p>
          <a:p>
            <a:pPr algn="just"/>
            <a:r>
              <a:rPr lang="pl-PL" dirty="0" smtClean="0"/>
              <a:t>Wyciągi </a:t>
            </a:r>
            <a:r>
              <a:rPr lang="pl-PL" dirty="0"/>
              <a:t>bankowe/historie z rachunku projektowego należy opisać, przyporządkowując do poszczególnych operacji numer pozycji z wniosku o płatność. W przypadku operacji dotyczących więcej niż jednej pozycji z wniosku o płatność należy wskazać numery wszystkich pozycji oraz kwotę, która dotyczy poszczególnych pozycji  (w szczególności dotyczy składek do ZUS i podatku do US). </a:t>
            </a:r>
            <a:r>
              <a:rPr lang="pl-PL" dirty="0" smtClean="0"/>
              <a:t>Jeśli dokonywałeś płatności za pomocą swojego rachunku prywatnego powinieneś przesłać skan takich wyciągów, opisany jak wyżej.</a:t>
            </a:r>
          </a:p>
          <a:p>
            <a:pPr algn="just"/>
            <a:r>
              <a:rPr lang="pl-PL" dirty="0" smtClean="0"/>
              <a:t> </a:t>
            </a:r>
            <a:endParaRPr lang="pl-PL" dirty="0"/>
          </a:p>
          <a:p>
            <a:pPr algn="just"/>
            <a:r>
              <a:rPr lang="pl-PL" dirty="0"/>
              <a:t>Przy płatnościach gotówkowych należy przesłać poświadczone za zgodność </a:t>
            </a:r>
            <a:r>
              <a:rPr lang="pl-PL" dirty="0" smtClean="0"/>
              <a:t/>
            </a:r>
            <a:br>
              <a:rPr lang="pl-PL" dirty="0" smtClean="0"/>
            </a:br>
            <a:r>
              <a:rPr lang="pl-PL" dirty="0" smtClean="0"/>
              <a:t>z </a:t>
            </a:r>
            <a:r>
              <a:rPr lang="pl-PL" dirty="0"/>
              <a:t>oryginałem kopie raportów kasowych (bez załączników) lub podpisane przez Beneficjenta zestawienia płatności gotówkowych objętych wnioskiem o płatność.</a:t>
            </a:r>
          </a:p>
        </p:txBody>
      </p:sp>
    </p:spTree>
    <p:extLst>
      <p:ext uri="{BB962C8B-B14F-4D97-AF65-F5344CB8AC3E}">
        <p14:creationId xmlns="" xmlns:p14="http://schemas.microsoft.com/office/powerpoint/2010/main" val="70927822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52</a:t>
            </a:fld>
            <a:endParaRPr lang="pl-PL"/>
          </a:p>
        </p:txBody>
      </p:sp>
      <p:sp>
        <p:nvSpPr>
          <p:cNvPr id="3" name="pole tekstowe 2"/>
          <p:cNvSpPr txBox="1"/>
          <p:nvPr/>
        </p:nvSpPr>
        <p:spPr>
          <a:xfrm>
            <a:off x="179512" y="1124744"/>
            <a:ext cx="8712968" cy="5016758"/>
          </a:xfrm>
          <a:prstGeom prst="rect">
            <a:avLst/>
          </a:prstGeom>
          <a:noFill/>
        </p:spPr>
        <p:txBody>
          <a:bodyPr wrap="square" rtlCol="0">
            <a:spAutoFit/>
          </a:bodyPr>
          <a:lstStyle/>
          <a:p>
            <a:r>
              <a:rPr lang="pl-PL" sz="1600" b="1" dirty="0" smtClean="0"/>
              <a:t>BŁĘDY:</a:t>
            </a:r>
          </a:p>
          <a:p>
            <a:pPr marL="285750" indent="-285750" algn="just">
              <a:buFont typeface="Wingdings" panose="05000000000000000000" pitchFamily="2" charset="2"/>
              <a:buChar char="Ø"/>
            </a:pPr>
            <a:r>
              <a:rPr lang="pl-PL" sz="1600" dirty="0" smtClean="0"/>
              <a:t>Blok </a:t>
            </a:r>
            <a:r>
              <a:rPr lang="pl-PL" sz="1600" i="1" dirty="0" smtClean="0"/>
              <a:t>Postęp finansowy</a:t>
            </a:r>
            <a:r>
              <a:rPr lang="pl-PL" sz="1600" dirty="0" smtClean="0"/>
              <a:t>, zakładka </a:t>
            </a:r>
            <a:r>
              <a:rPr lang="pl-PL" sz="1600" i="1" dirty="0" smtClean="0"/>
              <a:t>Zestawienie dokumentów</a:t>
            </a:r>
          </a:p>
          <a:p>
            <a:pPr marL="285750" indent="-285750" algn="just">
              <a:buFont typeface="Arial" panose="020B0604020202020204" pitchFamily="34" charset="0"/>
              <a:buChar char="•"/>
            </a:pPr>
            <a:r>
              <a:rPr lang="pl-PL" sz="1600" dirty="0" smtClean="0"/>
              <a:t>W wierszu </a:t>
            </a:r>
            <a:r>
              <a:rPr lang="pl-PL" sz="1600" i="1" dirty="0" smtClean="0"/>
              <a:t>nr NIP wystawcy/PESEL </a:t>
            </a:r>
            <a:r>
              <a:rPr lang="pl-PL" sz="1600" dirty="0" smtClean="0"/>
              <a:t>zaznaczona opcja „nie dotyczy”, podczas gdy podmiot wystawiający dokument posiada nr NIP/PESEL np. listy wypłat wystawiane przez Beneficjenta/</a:t>
            </a:r>
          </a:p>
          <a:p>
            <a:pPr marL="285750" indent="-285750" algn="just">
              <a:buFont typeface="Arial" panose="020B0604020202020204" pitchFamily="34" charset="0"/>
              <a:buChar char="•"/>
            </a:pPr>
            <a:r>
              <a:rPr lang="pl-PL" sz="1600" dirty="0" smtClean="0"/>
              <a:t>W wierszach </a:t>
            </a:r>
            <a:r>
              <a:rPr lang="pl-PL" sz="1600" i="1" dirty="0" smtClean="0"/>
              <a:t>Data wystawienia i Data zapłaty, </a:t>
            </a:r>
            <a:r>
              <a:rPr lang="pl-PL" sz="1600" dirty="0" smtClean="0"/>
              <a:t>wskazane daty</a:t>
            </a:r>
            <a:r>
              <a:rPr lang="pl-PL" sz="1600" i="1" dirty="0" smtClean="0"/>
              <a:t> </a:t>
            </a:r>
            <a:r>
              <a:rPr lang="pl-PL" sz="1600" dirty="0" smtClean="0"/>
              <a:t>niezgodne z załączonymi dokumentami finansowymi/wyciągami bankowymi.</a:t>
            </a:r>
          </a:p>
          <a:p>
            <a:pPr marL="285750" indent="-285750" algn="just">
              <a:buFont typeface="Arial" panose="020B0604020202020204" pitchFamily="34" charset="0"/>
              <a:buChar char="•"/>
            </a:pPr>
            <a:r>
              <a:rPr lang="pl-PL" sz="1600" dirty="0"/>
              <a:t>Niewskazywanie w wierszu </a:t>
            </a:r>
            <a:r>
              <a:rPr lang="pl-PL" sz="1600" i="1" dirty="0"/>
              <a:t>Nazwa towaru lub usługi </a:t>
            </a:r>
            <a:r>
              <a:rPr lang="pl-PL" sz="1600" dirty="0"/>
              <a:t>dat refundacji </a:t>
            </a:r>
            <a:r>
              <a:rPr lang="pl-PL" sz="1600" dirty="0" smtClean="0"/>
              <a:t>wydatków.</a:t>
            </a:r>
          </a:p>
          <a:p>
            <a:pPr marL="285750" indent="-285750" algn="just">
              <a:buFont typeface="Arial" panose="020B0604020202020204" pitchFamily="34" charset="0"/>
              <a:buChar char="•"/>
            </a:pPr>
            <a:r>
              <a:rPr lang="pl-PL" sz="1600" dirty="0" smtClean="0"/>
              <a:t>Nieprawidłowo </a:t>
            </a:r>
            <a:r>
              <a:rPr lang="pl-PL" sz="1600" dirty="0"/>
              <a:t>wypełniony </a:t>
            </a:r>
            <a:r>
              <a:rPr lang="pl-PL" sz="1600" dirty="0" smtClean="0"/>
              <a:t>wiersz </a:t>
            </a:r>
            <a:r>
              <a:rPr lang="pl-PL" sz="1600" i="1" dirty="0"/>
              <a:t>Kategoria podlegająca </a:t>
            </a:r>
            <a:r>
              <a:rPr lang="pl-PL" sz="1600" i="1" dirty="0" smtClean="0"/>
              <a:t>limitom oraz </a:t>
            </a:r>
            <a:r>
              <a:rPr lang="pl-PL" sz="1600" dirty="0" smtClean="0"/>
              <a:t>wiersz </a:t>
            </a:r>
            <a:r>
              <a:rPr lang="pl-PL" sz="1600" i="1" dirty="0" smtClean="0"/>
              <a:t>Wydatki </a:t>
            </a:r>
            <a:br>
              <a:rPr lang="pl-PL" sz="1600" i="1" dirty="0" smtClean="0"/>
            </a:br>
            <a:r>
              <a:rPr lang="pl-PL" sz="1600" i="1" dirty="0" smtClean="0"/>
              <a:t>w ramach limitu</a:t>
            </a:r>
            <a:r>
              <a:rPr lang="pl-PL" sz="1600" dirty="0" smtClean="0"/>
              <a:t>, w sytuacji gdy dany wydatek podlega limitom zgodnie z Wnioskiem </a:t>
            </a:r>
            <a:br>
              <a:rPr lang="pl-PL" sz="1600" dirty="0" smtClean="0"/>
            </a:br>
            <a:r>
              <a:rPr lang="pl-PL" sz="1600" dirty="0" smtClean="0"/>
              <a:t>o dofinansowanie.</a:t>
            </a:r>
          </a:p>
          <a:p>
            <a:pPr marL="285750" indent="-285750" algn="just">
              <a:buFont typeface="Arial" panose="020B0604020202020204" pitchFamily="34" charset="0"/>
              <a:buChar char="•"/>
            </a:pPr>
            <a:r>
              <a:rPr lang="pl-PL" sz="1600" dirty="0" smtClean="0"/>
              <a:t>W wierszu </a:t>
            </a:r>
            <a:r>
              <a:rPr lang="pl-PL" sz="1600" i="1" dirty="0" smtClean="0"/>
              <a:t>Nazwa towaru lub usługi </a:t>
            </a:r>
            <a:r>
              <a:rPr lang="pl-PL" sz="1600" dirty="0" smtClean="0"/>
              <a:t>wskazywane są bardzo ogólnikowe informacje, które uniemożliwiają weryfikację wydatku.</a:t>
            </a:r>
          </a:p>
          <a:p>
            <a:pPr marL="285750" indent="-285750" algn="just">
              <a:buFont typeface="Arial" panose="020B0604020202020204" pitchFamily="34" charset="0"/>
              <a:buChar char="•"/>
            </a:pPr>
            <a:r>
              <a:rPr lang="pl-PL" sz="1600" dirty="0" smtClean="0"/>
              <a:t>Nieprawidłowo wypełnione wiersze </a:t>
            </a:r>
            <a:r>
              <a:rPr lang="pl-PL" sz="1600" i="1" dirty="0" smtClean="0"/>
              <a:t>Wydatki Kwalifikowalne oraz Dofinansowanie</a:t>
            </a:r>
            <a:r>
              <a:rPr lang="pl-PL" sz="1600" dirty="0" smtClean="0"/>
              <a:t>, </a:t>
            </a:r>
            <a:br>
              <a:rPr lang="pl-PL" sz="1600" dirty="0" smtClean="0"/>
            </a:br>
            <a:r>
              <a:rPr lang="pl-PL" sz="1600" dirty="0" smtClean="0"/>
              <a:t>w przypadku rozliczania wydatków z wkładu własnego.</a:t>
            </a:r>
          </a:p>
          <a:p>
            <a:pPr marL="285750" indent="-285750" algn="just">
              <a:buFont typeface="Arial" panose="020B0604020202020204" pitchFamily="34" charset="0"/>
              <a:buChar char="•"/>
            </a:pPr>
            <a:r>
              <a:rPr lang="pl-PL" sz="1600" dirty="0" smtClean="0"/>
              <a:t>Wykazywanie we wniosku wydatków, które nie dotyczą okresu rozliczeniowego np. okresów przyszłych.</a:t>
            </a:r>
          </a:p>
          <a:p>
            <a:pPr marL="285750" indent="-285750" algn="just">
              <a:buFont typeface="Arial" panose="020B0604020202020204" pitchFamily="34" charset="0"/>
              <a:buChar char="•"/>
            </a:pPr>
            <a:r>
              <a:rPr lang="pl-PL" sz="1600" dirty="0" smtClean="0"/>
              <a:t>Nieprawidłowe przypisywanie wydatków do poszczególnych zadań, niezgodnie </a:t>
            </a:r>
            <a:br>
              <a:rPr lang="pl-PL" sz="1600" dirty="0" smtClean="0"/>
            </a:br>
            <a:r>
              <a:rPr lang="pl-PL" sz="1600" dirty="0" smtClean="0"/>
              <a:t>z zatwierdzonym wnioskiem o dofinansowanie.</a:t>
            </a:r>
          </a:p>
          <a:p>
            <a:pPr marL="285750" indent="-285750" algn="just">
              <a:buFont typeface="Arial" panose="020B0604020202020204" pitchFamily="34" charset="0"/>
              <a:buChar char="•"/>
            </a:pPr>
            <a:r>
              <a:rPr lang="pl-PL" sz="1600" dirty="0" smtClean="0"/>
              <a:t>W kolumnie Kategoria kosztów – Nazwa kosztu przyporządkowanie niezgodnej z zatwierdzonym wnioskiem o dofinansowanie kategorii kosztu dla wykazanego wydatku. </a:t>
            </a:r>
            <a:endParaRPr lang="pl-PL" sz="1600" dirty="0"/>
          </a:p>
        </p:txBody>
      </p:sp>
    </p:spTree>
    <p:extLst>
      <p:ext uri="{BB962C8B-B14F-4D97-AF65-F5344CB8AC3E}">
        <p14:creationId xmlns="" xmlns:p14="http://schemas.microsoft.com/office/powerpoint/2010/main" val="331422955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53</a:t>
            </a:fld>
            <a:endParaRPr lang="pl-PL"/>
          </a:p>
        </p:txBody>
      </p:sp>
      <p:sp>
        <p:nvSpPr>
          <p:cNvPr id="3" name="pole tekstowe 2"/>
          <p:cNvSpPr txBox="1"/>
          <p:nvPr/>
        </p:nvSpPr>
        <p:spPr>
          <a:xfrm>
            <a:off x="539552" y="1412776"/>
            <a:ext cx="8352928" cy="4801314"/>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Blok </a:t>
            </a:r>
            <a:r>
              <a:rPr lang="pl-PL" i="1" dirty="0" smtClean="0"/>
              <a:t>Postęp finansowy</a:t>
            </a:r>
            <a:r>
              <a:rPr lang="pl-PL" dirty="0" smtClean="0"/>
              <a:t>, zakładka </a:t>
            </a:r>
            <a:r>
              <a:rPr lang="pl-PL" i="1" dirty="0" smtClean="0"/>
              <a:t>Wydatki rozliczane ryczałtowo</a:t>
            </a:r>
          </a:p>
          <a:p>
            <a:pPr marL="285750" indent="-285750">
              <a:buFont typeface="Arial" panose="020B0604020202020204" pitchFamily="34" charset="0"/>
              <a:buChar char="•"/>
            </a:pPr>
            <a:r>
              <a:rPr lang="pl-PL" dirty="0" smtClean="0"/>
              <a:t>Koszty pośrednie liczone od Dofinansowania Ogółem, a nie od Wydatków kwalifikowalnych. Należy pamiętać, iż po wpisaniu danych do SL2014 należy je zweryfikować, gdyż system potrafi sam przeliczyć koszty pośrednie w odniesieniu do wiersza Dofinansowanie.</a:t>
            </a:r>
          </a:p>
          <a:p>
            <a:pPr marL="285750" indent="-285750">
              <a:buFont typeface="Arial" panose="020B0604020202020204" pitchFamily="34" charset="0"/>
              <a:buChar char="•"/>
            </a:pPr>
            <a:endParaRPr lang="pl-PL" dirty="0" smtClean="0"/>
          </a:p>
          <a:p>
            <a:pPr marL="285750" indent="-285750">
              <a:buFont typeface="Wingdings" panose="05000000000000000000" pitchFamily="2" charset="2"/>
              <a:buChar char="Ø"/>
            </a:pPr>
            <a:r>
              <a:rPr lang="pl-PL" dirty="0"/>
              <a:t>Blok </a:t>
            </a:r>
            <a:r>
              <a:rPr lang="pl-PL" i="1" dirty="0"/>
              <a:t>Postęp finansowy</a:t>
            </a:r>
            <a:r>
              <a:rPr lang="pl-PL" dirty="0"/>
              <a:t>, zakładka </a:t>
            </a:r>
            <a:r>
              <a:rPr lang="pl-PL" i="1" dirty="0" smtClean="0"/>
              <a:t>Zwroty/korekty</a:t>
            </a:r>
            <a:endParaRPr lang="pl-PL" i="1" dirty="0"/>
          </a:p>
          <a:p>
            <a:pPr marL="285750" indent="-285750">
              <a:buFont typeface="Arial" panose="020B0604020202020204" pitchFamily="34" charset="0"/>
              <a:buChar char="•"/>
            </a:pPr>
            <a:r>
              <a:rPr lang="pl-PL" dirty="0" smtClean="0"/>
              <a:t>W danej zakładce nie umieszcza się faktur korygujących wydatki.</a:t>
            </a:r>
          </a:p>
          <a:p>
            <a:pPr marL="285750" indent="-285750">
              <a:buFont typeface="Arial" panose="020B0604020202020204" pitchFamily="34" charset="0"/>
              <a:buChar char="•"/>
            </a:pPr>
            <a:r>
              <a:rPr lang="pl-PL" dirty="0" smtClean="0"/>
              <a:t>W przypadku wydatków stanowiących nieprawidłowość finansową wykrytych </a:t>
            </a:r>
            <a:br>
              <a:rPr lang="pl-PL" dirty="0" smtClean="0"/>
            </a:br>
            <a:r>
              <a:rPr lang="pl-PL" dirty="0" smtClean="0"/>
              <a:t>w trakcie kontroli, należy umieścić je w przedmiotowej tabeli. Jeśli IP RPO WL dokonała korekty wniosku o płatność w tym zakresie nie wypełniaj ponownie tej tabeli.  </a:t>
            </a:r>
          </a:p>
          <a:p>
            <a:pPr marL="285750" indent="-285750">
              <a:buFont typeface="Arial" panose="020B0604020202020204" pitchFamily="34" charset="0"/>
              <a:buChar char="•"/>
            </a:pPr>
            <a:r>
              <a:rPr lang="pl-PL" dirty="0" smtClean="0"/>
              <a:t>Dane z tej zakładki automatycznie przenoszą się do Postępu finansowego.</a:t>
            </a:r>
            <a:endParaRPr lang="pl-PL" dirty="0"/>
          </a:p>
          <a:p>
            <a:pPr marL="285750" indent="-285750">
              <a:buFont typeface="Arial" panose="020B0604020202020204" pitchFamily="34" charset="0"/>
              <a:buChar char="•"/>
            </a:pPr>
            <a:r>
              <a:rPr lang="pl-PL" dirty="0"/>
              <a:t>Jeżeli we wcześniej złożonych wnioskach </a:t>
            </a:r>
            <a:r>
              <a:rPr lang="pl-PL" dirty="0" smtClean="0"/>
              <a:t>błędnie przypisano wydatek </a:t>
            </a:r>
            <a:r>
              <a:rPr lang="pl-PL" dirty="0"/>
              <a:t>do zadania, kategorii kosztów, kategorii podlegającej limitom lub błędnie </a:t>
            </a:r>
            <a:r>
              <a:rPr lang="pl-PL" dirty="0" smtClean="0"/>
              <a:t>przypisano kwotę wydatku, należy dokonać </a:t>
            </a:r>
            <a:r>
              <a:rPr lang="pl-PL" dirty="0"/>
              <a:t>odpowiedniej korekty w wartościach </a:t>
            </a:r>
            <a:r>
              <a:rPr lang="pl-PL" dirty="0" smtClean="0"/>
              <a:t>narastająco.</a:t>
            </a:r>
          </a:p>
          <a:p>
            <a:endParaRPr lang="pl-PL" dirty="0" smtClean="0"/>
          </a:p>
        </p:txBody>
      </p:sp>
    </p:spTree>
    <p:extLst>
      <p:ext uri="{BB962C8B-B14F-4D97-AF65-F5344CB8AC3E}">
        <p14:creationId xmlns="" xmlns:p14="http://schemas.microsoft.com/office/powerpoint/2010/main" val="207697763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54</a:t>
            </a:fld>
            <a:endParaRPr lang="pl-PL"/>
          </a:p>
        </p:txBody>
      </p:sp>
      <p:sp>
        <p:nvSpPr>
          <p:cNvPr id="3" name="pole tekstowe 2"/>
          <p:cNvSpPr txBox="1"/>
          <p:nvPr/>
        </p:nvSpPr>
        <p:spPr>
          <a:xfrm>
            <a:off x="611560" y="1412776"/>
            <a:ext cx="8136904" cy="5078313"/>
          </a:xfrm>
          <a:prstGeom prst="rect">
            <a:avLst/>
          </a:prstGeom>
          <a:noFill/>
        </p:spPr>
        <p:txBody>
          <a:bodyPr wrap="square" rtlCol="0">
            <a:spAutoFit/>
          </a:bodyPr>
          <a:lstStyle/>
          <a:p>
            <a:endParaRPr lang="pl-PL" dirty="0" smtClean="0"/>
          </a:p>
          <a:p>
            <a:pPr marL="285750" indent="-285750">
              <a:buFont typeface="Wingdings" panose="05000000000000000000" pitchFamily="2" charset="2"/>
              <a:buChar char="Ø"/>
            </a:pPr>
            <a:r>
              <a:rPr lang="pl-PL" dirty="0" smtClean="0"/>
              <a:t>Blok </a:t>
            </a:r>
            <a:r>
              <a:rPr lang="pl-PL" i="1" dirty="0" smtClean="0"/>
              <a:t>Postęp finansowy</a:t>
            </a:r>
            <a:r>
              <a:rPr lang="pl-PL" dirty="0" smtClean="0"/>
              <a:t>, zakładka </a:t>
            </a:r>
            <a:r>
              <a:rPr lang="pl-PL" i="1" dirty="0" smtClean="0"/>
              <a:t>Źródła finansowania</a:t>
            </a:r>
          </a:p>
          <a:p>
            <a:pPr marL="285750" indent="-285750">
              <a:buFont typeface="Arial" panose="020B0604020202020204" pitchFamily="34" charset="0"/>
              <a:buChar char="•"/>
            </a:pPr>
            <a:r>
              <a:rPr lang="pl-PL" dirty="0" smtClean="0"/>
              <a:t>Nieprawidłowy montaż wydatków.</a:t>
            </a:r>
          </a:p>
          <a:p>
            <a:r>
              <a:rPr lang="pl-PL" dirty="0" smtClean="0"/>
              <a:t>Wiersze </a:t>
            </a:r>
            <a:r>
              <a:rPr lang="pl-PL" i="1" dirty="0" smtClean="0"/>
              <a:t>Środki wspólnotowe</a:t>
            </a:r>
            <a:r>
              <a:rPr lang="pl-PL" dirty="0" smtClean="0"/>
              <a:t> i </a:t>
            </a:r>
            <a:r>
              <a:rPr lang="pl-PL" i="1" dirty="0" smtClean="0"/>
              <a:t>Krajowe środki publiczne </a:t>
            </a:r>
            <a:r>
              <a:rPr lang="pl-PL" dirty="0" smtClean="0"/>
              <a:t>należy wyliczyć w oparciu </a:t>
            </a:r>
            <a:br>
              <a:rPr lang="pl-PL" dirty="0" smtClean="0"/>
            </a:br>
            <a:r>
              <a:rPr lang="pl-PL" dirty="0" smtClean="0"/>
              <a:t>o proporcję wskazaną w umowie o dofinansowanie projektu. Jeśli nie wiesz jak to zrobić skorzystaj z zapisów Podręcznika Beneficjenta.</a:t>
            </a:r>
          </a:p>
          <a:p>
            <a:endParaRPr lang="pl-PL" dirty="0"/>
          </a:p>
          <a:p>
            <a:pPr marL="285750" indent="-285750">
              <a:buFont typeface="Wingdings" panose="05000000000000000000" pitchFamily="2" charset="2"/>
              <a:buChar char="Ø"/>
            </a:pPr>
            <a:r>
              <a:rPr lang="pl-PL" dirty="0"/>
              <a:t>Blok </a:t>
            </a:r>
            <a:r>
              <a:rPr lang="pl-PL" i="1" dirty="0"/>
              <a:t>Postęp finansowy</a:t>
            </a:r>
            <a:r>
              <a:rPr lang="pl-PL" dirty="0"/>
              <a:t>, zakładka </a:t>
            </a:r>
            <a:r>
              <a:rPr lang="pl-PL" i="1" dirty="0" smtClean="0"/>
              <a:t>Rozliczenie zaliczek</a:t>
            </a:r>
          </a:p>
          <a:p>
            <a:pPr marL="285750" indent="-285750">
              <a:buFont typeface="Arial" panose="020B0604020202020204" pitchFamily="34" charset="0"/>
              <a:buChar char="•"/>
            </a:pPr>
            <a:r>
              <a:rPr lang="pl-PL" dirty="0" smtClean="0"/>
              <a:t>Nieprawidłowo wypełniany wiersz </a:t>
            </a:r>
            <a:r>
              <a:rPr lang="pl-PL" i="1" dirty="0" smtClean="0"/>
              <a:t>Kwota zaliczek rozliczanych bieżącym wnioskiem o płatność</a:t>
            </a:r>
            <a:r>
              <a:rPr lang="pl-PL" dirty="0" smtClean="0"/>
              <a:t>.  </a:t>
            </a:r>
          </a:p>
          <a:p>
            <a:endParaRPr lang="pl-PL" dirty="0" smtClean="0"/>
          </a:p>
          <a:p>
            <a:r>
              <a:rPr lang="pl-PL" dirty="0" smtClean="0"/>
              <a:t>Łączna wysokość rozliczanych zaliczek, nie powinna przekraczać wysokości otrzymanych </a:t>
            </a:r>
            <a:r>
              <a:rPr lang="pl-PL" dirty="0"/>
              <a:t>zaliczek </a:t>
            </a:r>
            <a:r>
              <a:rPr lang="pl-PL" dirty="0" smtClean="0"/>
              <a:t>na </a:t>
            </a:r>
            <a:r>
              <a:rPr lang="pl-PL" dirty="0"/>
              <a:t>ostatni dzień okresu </a:t>
            </a:r>
            <a:r>
              <a:rPr lang="pl-PL" dirty="0" smtClean="0"/>
              <a:t>rozliczeniowego. W </a:t>
            </a:r>
            <a:r>
              <a:rPr lang="pl-PL" dirty="0"/>
              <a:t>przypadku gdy suma wydatków kwalifikowalnych do rozliczenia </a:t>
            </a:r>
            <a:r>
              <a:rPr lang="pl-PL" dirty="0" smtClean="0"/>
              <a:t>w </a:t>
            </a:r>
            <a:r>
              <a:rPr lang="pl-PL" dirty="0"/>
              <a:t>danym wniosku o płatność jest wyższa niż wartość zaliczek do rozliczenia, Beneficjent może rozliczyć zaliczkę do maksymalnej jej wysokości natomiast pozostałą część wydatków kwalifikowalnych powinien uwzględnić w kolejnym wniosku o płatność.</a:t>
            </a:r>
          </a:p>
          <a:p>
            <a:endParaRPr lang="pl-PL" dirty="0" smtClean="0"/>
          </a:p>
        </p:txBody>
      </p:sp>
    </p:spTree>
    <p:extLst>
      <p:ext uri="{BB962C8B-B14F-4D97-AF65-F5344CB8AC3E}">
        <p14:creationId xmlns="" xmlns:p14="http://schemas.microsoft.com/office/powerpoint/2010/main" val="191149755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55</a:t>
            </a:fld>
            <a:endParaRPr lang="pl-PL"/>
          </a:p>
        </p:txBody>
      </p:sp>
      <p:sp>
        <p:nvSpPr>
          <p:cNvPr id="3" name="pole tekstowe 2"/>
          <p:cNvSpPr txBox="1"/>
          <p:nvPr/>
        </p:nvSpPr>
        <p:spPr>
          <a:xfrm>
            <a:off x="179512" y="1124744"/>
            <a:ext cx="8784976" cy="646331"/>
          </a:xfrm>
          <a:prstGeom prst="rect">
            <a:avLst/>
          </a:prstGeom>
          <a:noFill/>
        </p:spPr>
        <p:txBody>
          <a:bodyPr wrap="square" rtlCol="0">
            <a:spAutoFit/>
          </a:bodyPr>
          <a:lstStyle/>
          <a:p>
            <a:pPr algn="ctr"/>
            <a:r>
              <a:rPr lang="pl-PL" b="1" dirty="0" smtClean="0"/>
              <a:t>Bardzo ważne </a:t>
            </a:r>
          </a:p>
          <a:p>
            <a:pPr algn="ctr"/>
            <a:r>
              <a:rPr lang="pl-PL" dirty="0" smtClean="0"/>
              <a:t>Przed przesłaniem wniosku o płatność nie zapomnij o jego walidacji!</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700808"/>
            <a:ext cx="8712489"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958941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56</a:t>
            </a:fld>
            <a:endParaRPr lang="pl-PL"/>
          </a:p>
        </p:txBody>
      </p:sp>
      <p:sp>
        <p:nvSpPr>
          <p:cNvPr id="3" name="Prostokąt 2"/>
          <p:cNvSpPr/>
          <p:nvPr/>
        </p:nvSpPr>
        <p:spPr>
          <a:xfrm>
            <a:off x="395536" y="58847"/>
            <a:ext cx="8424936" cy="5663089"/>
          </a:xfrm>
          <a:prstGeom prst="rect">
            <a:avLst/>
          </a:prstGeom>
        </p:spPr>
        <p:txBody>
          <a:bodyPr wrap="square">
            <a:spAutoFit/>
          </a:bodyPr>
          <a:lstStyle/>
          <a:p>
            <a:endParaRPr lang="pl-PL" dirty="0" smtClean="0"/>
          </a:p>
          <a:p>
            <a:endParaRPr lang="pl-PL" dirty="0"/>
          </a:p>
          <a:p>
            <a:endParaRPr lang="pl-PL" dirty="0" smtClean="0"/>
          </a:p>
          <a:p>
            <a:endParaRPr lang="pl-PL" dirty="0"/>
          </a:p>
          <a:p>
            <a:r>
              <a:rPr lang="pl-PL" sz="2000" u="sng" dirty="0" smtClean="0"/>
              <a:t>Jak poprawić wniosek o płatność:</a:t>
            </a:r>
          </a:p>
          <a:p>
            <a:endParaRPr lang="pl-PL" dirty="0" smtClean="0"/>
          </a:p>
          <a:p>
            <a:r>
              <a:rPr lang="pl-PL" dirty="0" smtClean="0"/>
              <a:t>Może </a:t>
            </a:r>
            <a:r>
              <a:rPr lang="pl-PL" dirty="0"/>
              <a:t>się zdarzyć, że wniosek, który wysłałeś/</a:t>
            </a:r>
            <a:r>
              <a:rPr lang="pl-PL" dirty="0" err="1"/>
              <a:t>aś</a:t>
            </a:r>
            <a:r>
              <a:rPr lang="pl-PL" dirty="0"/>
              <a:t> do instytucji, zostanie cofnięty do Ciebie w celu jego poprawy. Jeżeli tak się stanie, masz do niego dostęp z poziomu ekranu</a:t>
            </a:r>
          </a:p>
          <a:p>
            <a:r>
              <a:rPr lang="pl-PL" dirty="0"/>
              <a:t>Projekt. System go wyróżnia za pomocą statusu do poprawy, widocznego na tym ekranie w wierszu odpowiadającym danemu wnioskowi</a:t>
            </a:r>
            <a:r>
              <a:rPr lang="pl-PL" dirty="0" smtClean="0"/>
              <a:t>.</a:t>
            </a:r>
          </a:p>
          <a:p>
            <a:endParaRPr lang="pl-PL" dirty="0"/>
          </a:p>
          <a:p>
            <a:r>
              <a:rPr lang="pl-PL" dirty="0"/>
              <a:t>Aby rozpocząć poprawę wniosku skorzystaj z funkcji Edycja wniosku. Użycie tej funkcji powoduje utworzenie nowej wersji wniosku o statusie Poprawiany. Wniosek</a:t>
            </a:r>
          </a:p>
          <a:p>
            <a:r>
              <a:rPr lang="pl-PL" dirty="0"/>
              <a:t>poprawiany zawiera wszystkie dane z poprzedniej wersji wniosku o statusie Do poprawy, z wyjątkiem danych z umowy, które mogły ulec zmianie, jeżeli były modyfikowane</a:t>
            </a:r>
          </a:p>
          <a:p>
            <a:r>
              <a:rPr lang="pl-PL" dirty="0"/>
              <a:t>od czasu przekazania poprzedniej wersji wniosku</a:t>
            </a:r>
            <a:r>
              <a:rPr lang="pl-PL" dirty="0" smtClean="0"/>
              <a:t>.</a:t>
            </a:r>
          </a:p>
          <a:p>
            <a:endParaRPr lang="pl-PL" dirty="0"/>
          </a:p>
          <a:p>
            <a:r>
              <a:rPr lang="pl-PL" dirty="0"/>
              <a:t>Do poprawy wniosku możesz przystąpić po przekazaniu przez instytucję oceniającą Twój wniosek wyniku weryfikacji, zawierającego wykaz błędów wymagających poprawy.</a:t>
            </a:r>
          </a:p>
          <a:p>
            <a:endParaRPr lang="pl-PL" dirty="0"/>
          </a:p>
        </p:txBody>
      </p:sp>
    </p:spTree>
    <p:extLst>
      <p:ext uri="{BB962C8B-B14F-4D97-AF65-F5344CB8AC3E}">
        <p14:creationId xmlns="" xmlns:p14="http://schemas.microsoft.com/office/powerpoint/2010/main" val="27284230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57</a:t>
            </a:fld>
            <a:endParaRPr lang="pl-PL"/>
          </a:p>
        </p:txBody>
      </p:sp>
      <p:sp>
        <p:nvSpPr>
          <p:cNvPr id="3" name="Prostokąt 2"/>
          <p:cNvSpPr/>
          <p:nvPr/>
        </p:nvSpPr>
        <p:spPr>
          <a:xfrm>
            <a:off x="251520" y="1196752"/>
            <a:ext cx="8640960" cy="4616648"/>
          </a:xfrm>
          <a:prstGeom prst="rect">
            <a:avLst/>
          </a:prstGeom>
        </p:spPr>
        <p:txBody>
          <a:bodyPr wrap="square">
            <a:spAutoFit/>
          </a:bodyPr>
          <a:lstStyle/>
          <a:p>
            <a:pPr algn="ctr"/>
            <a:r>
              <a:rPr lang="pl-PL" sz="2400" b="1" i="1" dirty="0" smtClean="0"/>
              <a:t>Monitorowanie uczestników projektu</a:t>
            </a:r>
          </a:p>
          <a:p>
            <a:endParaRPr lang="pl-PL" dirty="0"/>
          </a:p>
          <a:p>
            <a:pPr algn="ctr"/>
            <a:r>
              <a:rPr lang="pl-PL" dirty="0" smtClean="0"/>
              <a:t>Monitorowanie </a:t>
            </a:r>
            <a:r>
              <a:rPr lang="pl-PL" dirty="0"/>
              <a:t>uczestników projektu to funkcjonalność systemu umożliwiająca monitorowanie uczestników projektów realizowanych ze środków UE. Gromadzone dane</a:t>
            </a:r>
          </a:p>
          <a:p>
            <a:pPr algn="ctr"/>
            <a:r>
              <a:rPr lang="pl-PL" dirty="0"/>
              <a:t>dotyczą osób fizycznych oraz instytucji objętych wsparciem. Jeżeli instytucja odpowiedzialna za weryfikację Twojego wniosku wymaga od Ciebie przesyłania tego typu</a:t>
            </a:r>
          </a:p>
          <a:p>
            <a:pPr algn="ctr"/>
            <a:r>
              <a:rPr lang="pl-PL" dirty="0"/>
              <a:t>informacji, powinieneś skorzystać z tej </a:t>
            </a:r>
            <a:r>
              <a:rPr lang="pl-PL" dirty="0" smtClean="0"/>
              <a:t>funkcjonalności – w umowach o dofinansowanie wskazano taki wymóg więc powinieneś wraz z wnioskiem o płatność przekazać monitorowanie za dany okres rozliczeniowy.</a:t>
            </a:r>
          </a:p>
          <a:p>
            <a:pPr algn="ctr"/>
            <a:endParaRPr lang="pl-PL" dirty="0"/>
          </a:p>
          <a:p>
            <a:pPr algn="ctr"/>
            <a:r>
              <a:rPr lang="pl-PL" dirty="0"/>
              <a:t>Warunkiem koniecznym do wprowadzenia informacji o udziale uczestnika będącego osobą fizyczną w projekcie jest zapewnienie danych w szczególności </a:t>
            </a:r>
            <a:r>
              <a:rPr lang="pl-PL" dirty="0" smtClean="0"/>
              <a:t>dla wspólnych </a:t>
            </a:r>
            <a:r>
              <a:rPr lang="pl-PL" dirty="0"/>
              <a:t>wskaźników produktu odnoszących się do następujących danych osobowych: status na rynku pracy, wiek, wykształcenie, płeć, sytuacja </a:t>
            </a:r>
            <a:r>
              <a:rPr lang="pl-PL" dirty="0" smtClean="0"/>
              <a:t>gospodarstwa domowego</a:t>
            </a:r>
            <a:r>
              <a:rPr lang="pl-PL" dirty="0"/>
              <a:t>. Jeżeli nie jest możliwe określenie wszystkich wymaganych danych osobowych, nie możesz wykazywać danej osoby jako uczestnika </a:t>
            </a:r>
            <a:r>
              <a:rPr lang="pl-PL" dirty="0" smtClean="0"/>
              <a:t>projektu w </a:t>
            </a:r>
            <a:r>
              <a:rPr lang="pl-PL" dirty="0"/>
              <a:t>systemie</a:t>
            </a:r>
            <a:r>
              <a:rPr lang="pl-PL" dirty="0" smtClean="0"/>
              <a:t>.</a:t>
            </a:r>
          </a:p>
        </p:txBody>
      </p:sp>
    </p:spTree>
    <p:extLst>
      <p:ext uri="{BB962C8B-B14F-4D97-AF65-F5344CB8AC3E}">
        <p14:creationId xmlns="" xmlns:p14="http://schemas.microsoft.com/office/powerpoint/2010/main" val="182976293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58</a:t>
            </a:fld>
            <a:endParaRPr lang="pl-PL"/>
          </a:p>
        </p:txBody>
      </p:sp>
      <p:sp>
        <p:nvSpPr>
          <p:cNvPr id="3" name="pole tekstowe 2"/>
          <p:cNvSpPr txBox="1"/>
          <p:nvPr/>
        </p:nvSpPr>
        <p:spPr>
          <a:xfrm>
            <a:off x="467544" y="1196752"/>
            <a:ext cx="8280920" cy="5509200"/>
          </a:xfrm>
          <a:prstGeom prst="rect">
            <a:avLst/>
          </a:prstGeom>
          <a:noFill/>
        </p:spPr>
        <p:txBody>
          <a:bodyPr wrap="square" rtlCol="0">
            <a:spAutoFit/>
          </a:bodyPr>
          <a:lstStyle/>
          <a:p>
            <a:pPr algn="ctr"/>
            <a:r>
              <a:rPr lang="pl-PL" sz="2800" b="1" dirty="0" smtClean="0"/>
              <a:t>Grupa docelowa</a:t>
            </a:r>
          </a:p>
          <a:p>
            <a:pPr algn="just"/>
            <a:r>
              <a:rPr lang="pl-PL" sz="1600" dirty="0" smtClean="0"/>
              <a:t>Zgodnie z zapisami Regulaminu konkursu nr RPLU.11.01.00-IP.02-06-002/16 grupę docelową </a:t>
            </a:r>
            <a:br>
              <a:rPr lang="pl-PL" sz="1600" dirty="0" smtClean="0"/>
            </a:br>
            <a:r>
              <a:rPr lang="pl-PL" sz="1600" dirty="0" smtClean="0"/>
              <a:t>w ramach Działania 11.1 stanowią osoby wykluczone (w tym dotknięte ubóstwem) lub osoby zagrożone ubóstwem lub wykluczeniem społecznym z terenu woj. lubelskiego, w tym </a:t>
            </a:r>
            <a:br>
              <a:rPr lang="pl-PL" sz="1600" dirty="0" smtClean="0"/>
            </a:br>
            <a:r>
              <a:rPr lang="pl-PL" sz="1600" dirty="0" smtClean="0"/>
              <a:t>w szczególności: </a:t>
            </a:r>
          </a:p>
          <a:p>
            <a:pPr algn="just"/>
            <a:r>
              <a:rPr lang="pl-PL" sz="1600" dirty="0" smtClean="0"/>
              <a:t>a) osoby pozostające bez zatrudnienia, </a:t>
            </a:r>
          </a:p>
          <a:p>
            <a:pPr algn="just"/>
            <a:r>
              <a:rPr lang="pl-PL" sz="1600" dirty="0" smtClean="0"/>
              <a:t>b) osoby bezrobotne – wyłącznie osoby należące do trzeciej grupy osób sprofilowanych jako osoby oddalone od rynku pracy w rozumieniu art. 33 ustawy z dnia 20 kwietnia 2004 r. o promocji zatrudnienia i instytucjach rynku pracy, </a:t>
            </a:r>
          </a:p>
          <a:p>
            <a:pPr algn="just"/>
            <a:r>
              <a:rPr lang="pl-PL" sz="1600" dirty="0" smtClean="0"/>
              <a:t>c) osoby o niskich kwalifikacjach, </a:t>
            </a:r>
          </a:p>
          <a:p>
            <a:pPr algn="just"/>
            <a:r>
              <a:rPr lang="pl-PL" sz="1600" dirty="0" smtClean="0"/>
              <a:t>d) osoby z </a:t>
            </a:r>
            <a:r>
              <a:rPr lang="pl-PL" sz="1600" dirty="0" err="1" smtClean="0"/>
              <a:t>niepełnosprawnościami</a:t>
            </a:r>
            <a:r>
              <a:rPr lang="pl-PL" sz="1600" dirty="0" smtClean="0"/>
              <a:t> (w tym z zaburzeniami psychicznymi), </a:t>
            </a:r>
          </a:p>
          <a:p>
            <a:pPr algn="just"/>
            <a:r>
              <a:rPr lang="pl-PL" sz="1600" dirty="0" smtClean="0"/>
              <a:t>e) dzieci i młodzież wykluczona lub zagrożona wykluczeniem społecznym, </a:t>
            </a:r>
          </a:p>
          <a:p>
            <a:pPr algn="just"/>
            <a:r>
              <a:rPr lang="pl-PL" sz="1600" dirty="0" smtClean="0"/>
              <a:t>f) osoby bezdomne, </a:t>
            </a:r>
          </a:p>
          <a:p>
            <a:pPr algn="just"/>
            <a:r>
              <a:rPr lang="pl-PL" sz="1600" dirty="0" smtClean="0"/>
              <a:t>g) otoczenie osób wykluczonych społecznie (w tym rodziny osób wykluczonych lub zagrożonych ubóstwem i wykluczeniem społecznym), których udział w projekcie jest niezbędny dla skutecznego wsparcia osób zagrożonych ubóstwem lub wykluczeniem społecznym, o ile mieszczą się </a:t>
            </a:r>
            <a:br>
              <a:rPr lang="pl-PL" sz="1600" dirty="0" smtClean="0"/>
            </a:br>
            <a:r>
              <a:rPr lang="pl-PL" sz="1600" dirty="0" smtClean="0"/>
              <a:t>w katalogu osób wskazanym w Wytycznych w zakresie realizacji przedsięwzięć w obszarze włączenia społecznego i zwalczania ubóstwa z wykorzystaniem środków Europejskiego Funduszu Społecznego i Europejskiego Funduszu Rozwoju Regionalnego na lata 2014-2020.</a:t>
            </a:r>
          </a:p>
          <a:p>
            <a:pPr algn="just"/>
            <a:endParaRPr lang="pl-PL" dirty="0" smtClean="0"/>
          </a:p>
          <a:p>
            <a:pPr marL="342900" indent="-342900" algn="just"/>
            <a:r>
              <a:rPr lang="pl-PL" dirty="0" smtClean="0"/>
              <a:t> </a:t>
            </a:r>
          </a:p>
        </p:txBody>
      </p:sp>
    </p:spTree>
    <p:extLst>
      <p:ext uri="{BB962C8B-B14F-4D97-AF65-F5344CB8AC3E}">
        <p14:creationId xmlns="" xmlns:p14="http://schemas.microsoft.com/office/powerpoint/2010/main" val="1379617692"/>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59</a:t>
            </a:fld>
            <a:endParaRPr lang="pl-PL"/>
          </a:p>
        </p:txBody>
      </p:sp>
      <p:sp>
        <p:nvSpPr>
          <p:cNvPr id="3" name="Prostokąt 2"/>
          <p:cNvSpPr/>
          <p:nvPr/>
        </p:nvSpPr>
        <p:spPr>
          <a:xfrm>
            <a:off x="251520" y="1124744"/>
            <a:ext cx="8424936" cy="4401205"/>
          </a:xfrm>
          <a:prstGeom prst="rect">
            <a:avLst/>
          </a:prstGeom>
        </p:spPr>
        <p:txBody>
          <a:bodyPr wrap="square">
            <a:spAutoFit/>
          </a:bodyPr>
          <a:lstStyle/>
          <a:p>
            <a:pPr algn="just"/>
            <a:r>
              <a:rPr lang="pl-PL" sz="1750" dirty="0" smtClean="0"/>
              <a:t>Zgodnie z ww. Wytycznymi do katalogu tego należą: </a:t>
            </a:r>
          </a:p>
          <a:p>
            <a:pPr algn="just"/>
            <a:r>
              <a:rPr lang="pl-PL" sz="1750" dirty="0" smtClean="0"/>
              <a:t>a) osoby lub rodziny korzystające ze świadczeń z pomocy społecznej zgodnie z ustawą z dnia 12 marca 2004 r. o pomocy społecznej lub kwalifikujące się do objęcia wsparciem pomocy społecznej, tj. spełniające co najmniej jedną z przesłanek określonych w art. 7 ustawy z dnia 12 mar-ca 2004 r. o pomocy społecznej; </a:t>
            </a:r>
          </a:p>
          <a:p>
            <a:pPr algn="just"/>
            <a:r>
              <a:rPr lang="pl-PL" sz="1750" dirty="0" smtClean="0"/>
              <a:t>b) osoby, o których mowa w art. 1 ust. 2 ustawy z dnia 13 czerwca 2003 r. o zatrudnieniu socjalnym; </a:t>
            </a:r>
          </a:p>
          <a:p>
            <a:pPr algn="just"/>
            <a:r>
              <a:rPr lang="pl-PL" sz="1750" dirty="0" smtClean="0"/>
              <a:t>c) osoby przebywające w pieczy zastępczej lub opuszczające pieczę zastępczą oraz rodziny przeżywające trudności w pełnieniu funkcji opiekuńczo-wychowawczych, o których mowa w ustawie z dnia 9 czerwca 2011 r. o wspieraniu rodziny i systemie pieczy zastępczej; </a:t>
            </a:r>
          </a:p>
          <a:p>
            <a:pPr algn="just"/>
            <a:r>
              <a:rPr lang="pl-PL" sz="1750" dirty="0" smtClean="0"/>
              <a:t>d) osoby nieletnie, wobec których zastosowano środki zapobiegania i zwalczania demoralizacji i przestępczości zgodnie z ustawą z dnia 26 października 1982 r. o postępowaniu w sprawach nieletnich (Dz. U. z 2014 r. poz. 382); </a:t>
            </a:r>
          </a:p>
          <a:p>
            <a:pPr algn="just"/>
            <a:r>
              <a:rPr lang="pl-PL" sz="1750" dirty="0" smtClean="0"/>
              <a:t>e) osoby przebywające w młodzieżowych ośrodkach wychowawczych i młodzieżowych ośrodkach socjoterapii, o których mowa w ustawie z dnia 7 września 1991 r. o systemie oświaty (Dz. U. z 2004 r. Nr 256, poz. 2572, z </a:t>
            </a:r>
            <a:r>
              <a:rPr lang="pl-PL" sz="1750" dirty="0" err="1" smtClean="0"/>
              <a:t>późn</a:t>
            </a:r>
            <a:r>
              <a:rPr lang="pl-PL" sz="1750" dirty="0" smtClean="0"/>
              <a:t>. zm.); </a:t>
            </a:r>
          </a:p>
        </p:txBody>
      </p:sp>
    </p:spTree>
    <p:extLst>
      <p:ext uri="{BB962C8B-B14F-4D97-AF65-F5344CB8AC3E}">
        <p14:creationId xmlns="" xmlns:p14="http://schemas.microsoft.com/office/powerpoint/2010/main" val="31183727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196752"/>
            <a:ext cx="7886700" cy="936104"/>
          </a:xfrm>
        </p:spPr>
        <p:txBody>
          <a:bodyPr/>
          <a:lstStyle/>
          <a:p>
            <a:pPr algn="ctr"/>
            <a:r>
              <a:rPr lang="pl-PL" sz="2800" dirty="0" smtClean="0">
                <a:latin typeface="Trebuchet MS" pitchFamily="34" charset="0"/>
              </a:rPr>
              <a:t>Pamiętaj SL2014 służy do przesyłania:</a:t>
            </a:r>
            <a:endParaRPr lang="pl-PL" sz="2800" dirty="0"/>
          </a:p>
        </p:txBody>
      </p:sp>
      <p:sp>
        <p:nvSpPr>
          <p:cNvPr id="3" name="Symbol zastępczy tekstu 2"/>
          <p:cNvSpPr>
            <a:spLocks noGrp="1"/>
          </p:cNvSpPr>
          <p:nvPr>
            <p:ph type="body" idx="1"/>
          </p:nvPr>
        </p:nvSpPr>
        <p:spPr>
          <a:xfrm>
            <a:off x="179512" y="2420888"/>
            <a:ext cx="8424936" cy="3600400"/>
          </a:xfrm>
        </p:spPr>
        <p:txBody>
          <a:bodyPr/>
          <a:lstStyle/>
          <a:p>
            <a:pPr lvl="2"/>
            <a:endParaRPr lang="pl-PL" dirty="0" smtClean="0">
              <a:latin typeface="Trebuchet MS" pitchFamily="34" charset="0"/>
            </a:endParaRPr>
          </a:p>
          <a:p>
            <a:pPr marL="808038" lvl="2" indent="-361950">
              <a:buFont typeface="Wingdings" pitchFamily="2" charset="2"/>
              <a:buChar char="ü"/>
            </a:pPr>
            <a:r>
              <a:rPr lang="pl-PL" dirty="0" smtClean="0">
                <a:solidFill>
                  <a:schemeClr val="tx1"/>
                </a:solidFill>
                <a:latin typeface="Trebuchet MS" pitchFamily="34" charset="0"/>
              </a:rPr>
              <a:t>wniosków o płatność (postęp finansowy i rzeczowy),</a:t>
            </a:r>
          </a:p>
          <a:p>
            <a:pPr marL="808038" lvl="2" indent="-361950">
              <a:buFont typeface="Wingdings" pitchFamily="2" charset="2"/>
              <a:buChar char="ü"/>
            </a:pPr>
            <a:r>
              <a:rPr lang="pl-PL" dirty="0" smtClean="0">
                <a:solidFill>
                  <a:schemeClr val="tx1"/>
                </a:solidFill>
                <a:latin typeface="Trebuchet MS" pitchFamily="34" charset="0"/>
              </a:rPr>
              <a:t>dokumentów potwierdzających kwalifikowalność wydatków              ponoszonych w ramach projektu,</a:t>
            </a:r>
          </a:p>
          <a:p>
            <a:pPr marL="808038" lvl="2" indent="-361950">
              <a:buFont typeface="Wingdings" pitchFamily="2" charset="2"/>
              <a:buChar char="ü"/>
            </a:pPr>
            <a:r>
              <a:rPr lang="pl-PL" dirty="0" smtClean="0">
                <a:solidFill>
                  <a:schemeClr val="tx1"/>
                </a:solidFill>
                <a:latin typeface="Trebuchet MS" pitchFamily="34" charset="0"/>
              </a:rPr>
              <a:t>danych uczestników projektu,</a:t>
            </a:r>
          </a:p>
          <a:p>
            <a:pPr marL="808038" lvl="2" indent="-361950">
              <a:buFont typeface="Wingdings" pitchFamily="2" charset="2"/>
              <a:buChar char="ü"/>
            </a:pPr>
            <a:r>
              <a:rPr lang="pl-PL" u="sng" dirty="0" smtClean="0">
                <a:solidFill>
                  <a:schemeClr val="tx1"/>
                </a:solidFill>
                <a:latin typeface="Trebuchet MS" pitchFamily="34" charset="0"/>
              </a:rPr>
              <a:t>harmonogramu płatności</a:t>
            </a:r>
            <a:r>
              <a:rPr lang="pl-PL" dirty="0" smtClean="0">
                <a:solidFill>
                  <a:schemeClr val="tx1"/>
                </a:solidFill>
                <a:latin typeface="Trebuchet MS" pitchFamily="34" charset="0"/>
              </a:rPr>
              <a:t>,</a:t>
            </a:r>
          </a:p>
          <a:p>
            <a:pPr marL="808038" lvl="2" indent="-361950">
              <a:buFont typeface="Wingdings" pitchFamily="2" charset="2"/>
              <a:buChar char="ü"/>
            </a:pPr>
            <a:r>
              <a:rPr lang="pl-PL" dirty="0" smtClean="0">
                <a:solidFill>
                  <a:schemeClr val="tx1"/>
                </a:solidFill>
                <a:latin typeface="Trebuchet MS" pitchFamily="34" charset="0"/>
              </a:rPr>
              <a:t>informacji dot. udzielanych w projekcie zamówień publicznych,</a:t>
            </a:r>
          </a:p>
          <a:p>
            <a:pPr marL="808038" lvl="2" indent="-361950">
              <a:buFont typeface="Wingdings" pitchFamily="2" charset="2"/>
              <a:buChar char="ü"/>
            </a:pPr>
            <a:r>
              <a:rPr lang="pl-PL" dirty="0" smtClean="0">
                <a:solidFill>
                  <a:schemeClr val="tx1"/>
                </a:solidFill>
                <a:latin typeface="Trebuchet MS" pitchFamily="34" charset="0"/>
              </a:rPr>
              <a:t>danych dot. personelu projektu pod rygorem uznania związanych z tym wydatków za niekwalifikowalne,</a:t>
            </a:r>
          </a:p>
          <a:p>
            <a:pPr marL="808038" lvl="2" indent="-361950">
              <a:buFont typeface="Wingdings" pitchFamily="2" charset="2"/>
              <a:buChar char="ü"/>
            </a:pPr>
            <a:r>
              <a:rPr lang="pl-PL" dirty="0" smtClean="0">
                <a:solidFill>
                  <a:schemeClr val="tx1"/>
                </a:solidFill>
                <a:latin typeface="Trebuchet MS" pitchFamily="34" charset="0"/>
              </a:rPr>
              <a:t>korespondencji oraz innych dokumentów związanych z realizacją projektu, w tym niezbędnych do przeprowadzenia kontroli projektu.</a:t>
            </a:r>
            <a:endParaRPr lang="pl-PL" dirty="0">
              <a:solidFill>
                <a:schemeClr val="tx1"/>
              </a:solidFill>
            </a:endParaRPr>
          </a:p>
        </p:txBody>
      </p:sp>
      <p:sp>
        <p:nvSpPr>
          <p:cNvPr id="4" name="Symbol zastępczy numeru slajdu 3"/>
          <p:cNvSpPr>
            <a:spLocks noGrp="1"/>
          </p:cNvSpPr>
          <p:nvPr>
            <p:ph type="sldNum" sz="quarter" idx="10"/>
          </p:nvPr>
        </p:nvSpPr>
        <p:spPr/>
        <p:txBody>
          <a:bodyPr/>
          <a:lstStyle/>
          <a:p>
            <a:pPr>
              <a:defRPr/>
            </a:pPr>
            <a:fld id="{9945C3FA-C2B6-449C-96AF-65A41E49DB9E}" type="slidenum">
              <a:rPr lang="pl-PL" smtClean="0"/>
              <a:pPr>
                <a:defRPr/>
              </a:pPr>
              <a:t>6</a:t>
            </a:fld>
            <a:endParaRPr lang="pl-PL"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60</a:t>
            </a:fld>
            <a:endParaRPr lang="pl-PL"/>
          </a:p>
        </p:txBody>
      </p:sp>
      <p:sp>
        <p:nvSpPr>
          <p:cNvPr id="3" name="Prostokąt 2"/>
          <p:cNvSpPr/>
          <p:nvPr/>
        </p:nvSpPr>
        <p:spPr>
          <a:xfrm>
            <a:off x="251520" y="1124744"/>
            <a:ext cx="8568952" cy="4247317"/>
          </a:xfrm>
          <a:prstGeom prst="rect">
            <a:avLst/>
          </a:prstGeom>
        </p:spPr>
        <p:txBody>
          <a:bodyPr wrap="square">
            <a:spAutoFit/>
          </a:bodyPr>
          <a:lstStyle/>
          <a:p>
            <a:pPr algn="just"/>
            <a:r>
              <a:rPr lang="pl-PL" dirty="0" smtClean="0"/>
              <a:t>f) osoby z niepełnosprawnością - osoby niepełnosprawne w rozumieniu ustawy z dnia 27 sierpnia 1997 r. o rehabilitacji zawodowej i społecznej oraz zatrudnianiu osób niepełnosprawnych (Dz. U. z 2011 r. Nr 127, poz. 721, z </a:t>
            </a:r>
            <a:r>
              <a:rPr lang="pl-PL" dirty="0" err="1" smtClean="0"/>
              <a:t>późn</a:t>
            </a:r>
            <a:r>
              <a:rPr lang="pl-PL" dirty="0" smtClean="0"/>
              <a:t>. zm.), a także osoby </a:t>
            </a:r>
            <a:br>
              <a:rPr lang="pl-PL" dirty="0" smtClean="0"/>
            </a:br>
            <a:r>
              <a:rPr lang="pl-PL" dirty="0" smtClean="0"/>
              <a:t>z zaburzeniami psychicznymi, w rozumieniu ustawy z dnia 19 sierpnia 1994 r. o ochronie zdrowia psychicznego (Dz. U. z 2016 r. Nr 546); </a:t>
            </a:r>
          </a:p>
          <a:p>
            <a:pPr algn="just"/>
            <a:r>
              <a:rPr lang="pl-PL" dirty="0" smtClean="0"/>
              <a:t>g) rodziny z dzieckiem z niepełnosprawnością, o ile co najmniej jeden z rodziców lub opiekunów nie pracuje ze względu na konieczność sprawowania opieki nad dzieckiem </a:t>
            </a:r>
            <a:br>
              <a:rPr lang="pl-PL" dirty="0" smtClean="0"/>
            </a:br>
            <a:r>
              <a:rPr lang="pl-PL" dirty="0" smtClean="0"/>
              <a:t>z niepełnosprawnością; </a:t>
            </a:r>
          </a:p>
          <a:p>
            <a:pPr algn="just"/>
            <a:r>
              <a:rPr lang="pl-PL" dirty="0" smtClean="0"/>
              <a:t>h) osoby zakwalifikowane do III profilu pomocy, zgodnie z ustawą z dnia 20 kwietnia 2004 r. o promocji zatrudnienia i instytucjach rynku pracy (Dz. U. z 2015 r. poz. 149, z </a:t>
            </a:r>
            <a:r>
              <a:rPr lang="pl-PL" dirty="0" err="1" smtClean="0"/>
              <a:t>późn</a:t>
            </a:r>
            <a:r>
              <a:rPr lang="pl-PL" dirty="0" smtClean="0"/>
              <a:t>. zm.); </a:t>
            </a:r>
          </a:p>
          <a:p>
            <a:pPr algn="just"/>
            <a:r>
              <a:rPr lang="pl-PL" dirty="0" smtClean="0"/>
              <a:t>i) osoby bezdomne lub dotknięte wykluczeniem z dostępu do mieszkań w rozumieniu Wytycznych Ministra Infrastruktury i Rozwoju w zakresie monitorowania postępu rzeczowego i realizacji programów operacyjnych na lata 2014-2020;</a:t>
            </a:r>
          </a:p>
          <a:p>
            <a:pPr algn="just"/>
            <a:r>
              <a:rPr lang="pl-PL" dirty="0" smtClean="0"/>
              <a:t>jako osobę bezrobotną.</a:t>
            </a:r>
          </a:p>
          <a:p>
            <a:pPr algn="just"/>
            <a:r>
              <a:rPr lang="pl-PL" dirty="0" smtClean="0"/>
              <a:t>j) osoby korzystające z PO PŻ. </a:t>
            </a:r>
          </a:p>
        </p:txBody>
      </p:sp>
    </p:spTree>
    <p:extLst>
      <p:ext uri="{BB962C8B-B14F-4D97-AF65-F5344CB8AC3E}">
        <p14:creationId xmlns="" xmlns:p14="http://schemas.microsoft.com/office/powerpoint/2010/main" val="268283473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61</a:t>
            </a:fld>
            <a:endParaRPr lang="pl-PL"/>
          </a:p>
        </p:txBody>
      </p:sp>
      <p:sp>
        <p:nvSpPr>
          <p:cNvPr id="3" name="pole tekstowe 2"/>
          <p:cNvSpPr txBox="1"/>
          <p:nvPr/>
        </p:nvSpPr>
        <p:spPr>
          <a:xfrm>
            <a:off x="251520" y="1340768"/>
            <a:ext cx="8496944" cy="2523768"/>
          </a:xfrm>
          <a:prstGeom prst="rect">
            <a:avLst/>
          </a:prstGeom>
          <a:noFill/>
        </p:spPr>
        <p:txBody>
          <a:bodyPr wrap="square" rtlCol="0">
            <a:spAutoFit/>
          </a:bodyPr>
          <a:lstStyle/>
          <a:p>
            <a:pPr algn="just"/>
            <a:endParaRPr lang="pl-PL" sz="2000" dirty="0" smtClean="0"/>
          </a:p>
          <a:p>
            <a:pPr algn="just"/>
            <a:r>
              <a:rPr lang="pl-PL" sz="2000" dirty="0" smtClean="0"/>
              <a:t>Błędy w rekrutacji uczestników projektu:</a:t>
            </a:r>
          </a:p>
          <a:p>
            <a:pPr algn="just"/>
            <a:endParaRPr lang="pl-PL" sz="2000" dirty="0" smtClean="0"/>
          </a:p>
          <a:p>
            <a:pPr algn="just"/>
            <a:r>
              <a:rPr lang="pl-PL" sz="2000" dirty="0" smtClean="0"/>
              <a:t>Rekrutowanie do projektu osób, które nie wpisują się w grupę docelową określoną SZOOP RPO WL ( np. II profil osób zarejestrowanych w PUP).</a:t>
            </a:r>
          </a:p>
          <a:p>
            <a:pPr algn="just"/>
            <a:endParaRPr lang="pl-PL" sz="2000" dirty="0" smtClean="0"/>
          </a:p>
          <a:p>
            <a:pPr marL="285750" indent="-285750" algn="just">
              <a:buFontTx/>
              <a:buChar char="-"/>
            </a:pPr>
            <a:endParaRPr lang="pl-PL" sz="2000" dirty="0"/>
          </a:p>
          <a:p>
            <a:endParaRPr lang="pl-PL" dirty="0"/>
          </a:p>
        </p:txBody>
      </p:sp>
    </p:spTree>
    <p:extLst>
      <p:ext uri="{BB962C8B-B14F-4D97-AF65-F5344CB8AC3E}">
        <p14:creationId xmlns="" xmlns:p14="http://schemas.microsoft.com/office/powerpoint/2010/main" val="218149065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62</a:t>
            </a:fld>
            <a:endParaRPr lang="pl-PL"/>
          </a:p>
        </p:txBody>
      </p:sp>
      <p:pic>
        <p:nvPicPr>
          <p:cNvPr id="4" name="Obraz 3"/>
          <p:cNvPicPr/>
          <p:nvPr/>
        </p:nvPicPr>
        <p:blipFill>
          <a:blip r:embed="rId2" cstate="print"/>
          <a:srcRect/>
          <a:stretch>
            <a:fillRect/>
          </a:stretch>
        </p:blipFill>
        <p:spPr bwMode="auto">
          <a:xfrm>
            <a:off x="1043608" y="1123631"/>
            <a:ext cx="6840760" cy="4610737"/>
          </a:xfrm>
          <a:prstGeom prst="rect">
            <a:avLst/>
          </a:prstGeom>
          <a:noFill/>
          <a:ln w="9525">
            <a:noFill/>
            <a:miter lim="800000"/>
            <a:headEnd/>
            <a:tailEnd/>
          </a:ln>
        </p:spPr>
      </p:pic>
    </p:spTree>
    <p:extLst>
      <p:ext uri="{BB962C8B-B14F-4D97-AF65-F5344CB8AC3E}">
        <p14:creationId xmlns="" xmlns:p14="http://schemas.microsoft.com/office/powerpoint/2010/main" val="158550740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63</a:t>
            </a:fld>
            <a:endParaRPr lang="pl-PL"/>
          </a:p>
        </p:txBody>
      </p:sp>
      <p:sp>
        <p:nvSpPr>
          <p:cNvPr id="3" name="pole tekstowe 2"/>
          <p:cNvSpPr txBox="1"/>
          <p:nvPr/>
        </p:nvSpPr>
        <p:spPr>
          <a:xfrm>
            <a:off x="395537" y="1268760"/>
            <a:ext cx="7992887" cy="6186309"/>
          </a:xfrm>
          <a:prstGeom prst="rect">
            <a:avLst/>
          </a:prstGeom>
          <a:noFill/>
        </p:spPr>
        <p:txBody>
          <a:bodyPr wrap="square" rtlCol="0">
            <a:spAutoFit/>
          </a:bodyPr>
          <a:lstStyle/>
          <a:p>
            <a:pPr algn="ctr"/>
            <a:r>
              <a:rPr lang="pl-PL" dirty="0" smtClean="0"/>
              <a:t>Poszczególne dane wypełnij korzystając ze wskazówek z Podręcznika Beneficjenta SL2014 -EFS </a:t>
            </a:r>
          </a:p>
          <a:p>
            <a:r>
              <a:rPr lang="pl-PL" b="1" dirty="0"/>
              <a:t>Błędy:</a:t>
            </a:r>
          </a:p>
          <a:p>
            <a:pPr algn="just"/>
            <a:r>
              <a:rPr lang="pl-PL" dirty="0"/>
              <a:t>Blok Monitorowanie uczestników </a:t>
            </a:r>
          </a:p>
          <a:p>
            <a:pPr algn="just"/>
            <a:r>
              <a:rPr lang="pl-PL" dirty="0"/>
              <a:t>Niewypełnione pola, które należy uzupełniać m.in. dot. danych teleadresowych </a:t>
            </a:r>
            <a:r>
              <a:rPr lang="pl-PL" dirty="0" smtClean="0"/>
              <a:t/>
            </a:r>
            <a:br>
              <a:rPr lang="pl-PL" dirty="0" smtClean="0"/>
            </a:br>
            <a:r>
              <a:rPr lang="pl-PL" dirty="0" smtClean="0"/>
              <a:t>(</a:t>
            </a:r>
            <a:r>
              <a:rPr lang="pl-PL" dirty="0"/>
              <a:t>e-mail, nr telefonu), rodzaj wsparcia, status uczestnika.</a:t>
            </a:r>
          </a:p>
          <a:p>
            <a:pPr algn="just"/>
            <a:r>
              <a:rPr lang="pl-PL" dirty="0"/>
              <a:t>Nieprawidłowo wypełnione wiersze dot. Sytuacji nr 1 (…) i 2 (…). </a:t>
            </a:r>
          </a:p>
          <a:p>
            <a:pPr algn="just"/>
            <a:endParaRPr lang="pl-PL" dirty="0"/>
          </a:p>
          <a:p>
            <a:pPr algn="just"/>
            <a:r>
              <a:rPr lang="pl-PL" dirty="0"/>
              <a:t>Pamiętaj, iż nowotworzony formularz inicjuje się każdorazowo danymi </a:t>
            </a:r>
            <a:br>
              <a:rPr lang="pl-PL" dirty="0"/>
            </a:br>
            <a:r>
              <a:rPr lang="pl-PL" dirty="0"/>
              <a:t>z poprzednio przesłanego formularza z najpóźniejszą datą w polu „Wniosek za okres do”. Musisz pamiętać, że jeśli w formularzu z datą za wcześniejszy okres dokonywałeś poprawy w związku z weryfikacją przez instytucję, to zmiany te musisz także nanieść na kolejny formularz – przed przekazaniem go do instytucji. </a:t>
            </a:r>
          </a:p>
          <a:p>
            <a:pPr algn="just"/>
            <a:endParaRPr lang="pl-PL" dirty="0"/>
          </a:p>
          <a:p>
            <a:pPr algn="just"/>
            <a:r>
              <a:rPr lang="pl-PL" dirty="0"/>
              <a:t>Wpisując dane w bloku Monitorowanie uczestników każdorazowo należy korzystać </a:t>
            </a:r>
            <a:r>
              <a:rPr lang="pl-PL" dirty="0" smtClean="0"/>
              <a:t/>
            </a:r>
            <a:br>
              <a:rPr lang="pl-PL" dirty="0" smtClean="0"/>
            </a:br>
            <a:r>
              <a:rPr lang="pl-PL" dirty="0" smtClean="0"/>
              <a:t>z </a:t>
            </a:r>
            <a:r>
              <a:rPr lang="pl-PL" dirty="0"/>
              <a:t>zapisów Podręcznika Beneficjenta SL2014.</a:t>
            </a:r>
          </a:p>
          <a:p>
            <a:pPr algn="just"/>
            <a:endParaRPr lang="pl-PL" dirty="0"/>
          </a:p>
          <a:p>
            <a:pPr algn="ctr"/>
            <a:endParaRPr lang="pl-PL" dirty="0" smtClean="0"/>
          </a:p>
          <a:p>
            <a:pPr algn="ctr"/>
            <a:endParaRPr lang="pl-PL" dirty="0"/>
          </a:p>
          <a:p>
            <a:pPr algn="ctr"/>
            <a:endParaRPr lang="pl-PL" dirty="0" smtClean="0"/>
          </a:p>
          <a:p>
            <a:pPr algn="ctr"/>
            <a:endParaRPr lang="pl-PL" dirty="0" smtClean="0"/>
          </a:p>
          <a:p>
            <a:pPr algn="ctr"/>
            <a:endParaRPr lang="pl-PL" dirty="0" smtClean="0"/>
          </a:p>
        </p:txBody>
      </p:sp>
    </p:spTree>
    <p:extLst>
      <p:ext uri="{BB962C8B-B14F-4D97-AF65-F5344CB8AC3E}">
        <p14:creationId xmlns="" xmlns:p14="http://schemas.microsoft.com/office/powerpoint/2010/main" val="377137196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64</a:t>
            </a:fld>
            <a:endParaRPr lang="pl-PL"/>
          </a:p>
        </p:txBody>
      </p:sp>
      <p:sp>
        <p:nvSpPr>
          <p:cNvPr id="3" name="pole tekstowe 2"/>
          <p:cNvSpPr txBox="1"/>
          <p:nvPr/>
        </p:nvSpPr>
        <p:spPr>
          <a:xfrm>
            <a:off x="323528" y="1268760"/>
            <a:ext cx="8280920" cy="4801314"/>
          </a:xfrm>
          <a:prstGeom prst="rect">
            <a:avLst/>
          </a:prstGeom>
          <a:noFill/>
        </p:spPr>
        <p:txBody>
          <a:bodyPr wrap="square" rtlCol="0">
            <a:spAutoFit/>
          </a:bodyPr>
          <a:lstStyle/>
          <a:p>
            <a:pPr algn="ctr"/>
            <a:r>
              <a:rPr lang="pl-PL" sz="2800" b="1" i="1" dirty="0" smtClean="0"/>
              <a:t>Baza personelu</a:t>
            </a:r>
          </a:p>
          <a:p>
            <a:pPr algn="just"/>
            <a:r>
              <a:rPr lang="pl-PL" sz="2000" dirty="0" smtClean="0"/>
              <a:t>Personel </a:t>
            </a:r>
            <a:r>
              <a:rPr lang="pl-PL" sz="2000" dirty="0"/>
              <a:t>projektu – osoby zaangażowane do realizacji zadań lub </a:t>
            </a:r>
            <a:r>
              <a:rPr lang="pl-PL" sz="2000" dirty="0" smtClean="0"/>
              <a:t>czynności</a:t>
            </a:r>
            <a:br>
              <a:rPr lang="pl-PL" sz="2000" dirty="0" smtClean="0"/>
            </a:br>
            <a:r>
              <a:rPr lang="pl-PL" sz="2000" dirty="0" smtClean="0"/>
              <a:t>w </a:t>
            </a:r>
            <a:r>
              <a:rPr lang="pl-PL" sz="2000" dirty="0"/>
              <a:t>ramach projektu na podstawie stosunku pracy, osoby </a:t>
            </a:r>
            <a:r>
              <a:rPr lang="pl-PL" sz="2000" dirty="0" smtClean="0"/>
              <a:t>samozatrudnione</a:t>
            </a:r>
            <a:br>
              <a:rPr lang="pl-PL" sz="2000" dirty="0" smtClean="0"/>
            </a:br>
            <a:r>
              <a:rPr lang="pl-PL" sz="2000" dirty="0" smtClean="0"/>
              <a:t>w </a:t>
            </a:r>
            <a:r>
              <a:rPr lang="pl-PL" sz="2000" dirty="0"/>
              <a:t>rozumieniu lit. </a:t>
            </a:r>
            <a:r>
              <a:rPr lang="pl-PL" sz="2000" dirty="0" smtClean="0"/>
              <a:t>p Wytycznych kwalifikowalności (…) , </a:t>
            </a:r>
            <a:r>
              <a:rPr lang="pl-PL" sz="2000" dirty="0"/>
              <a:t>osoby współpracujące w rozumieniu art. 13 pkt 5 ustawy z </a:t>
            </a:r>
            <a:r>
              <a:rPr lang="pl-PL" sz="2000" dirty="0" smtClean="0"/>
              <a:t>dnia13 </a:t>
            </a:r>
            <a:r>
              <a:rPr lang="pl-PL" sz="2000" dirty="0"/>
              <a:t>października 1998 r. o systemie ubezpieczeń społecznych (Dz. U. z 2016 r. </a:t>
            </a:r>
            <a:r>
              <a:rPr lang="pl-PL" sz="2000" dirty="0" smtClean="0"/>
              <a:t>poz. 963</a:t>
            </a:r>
            <a:r>
              <a:rPr lang="pl-PL" sz="2000" dirty="0"/>
              <a:t>, z </a:t>
            </a:r>
            <a:r>
              <a:rPr lang="pl-PL" sz="2000" dirty="0" err="1"/>
              <a:t>późn</a:t>
            </a:r>
            <a:r>
              <a:rPr lang="pl-PL" sz="2000" dirty="0"/>
              <a:t>. zm.) oraz wolontariusze wykonujący świadczenia na </a:t>
            </a:r>
            <a:r>
              <a:rPr lang="pl-PL" sz="2000" dirty="0" smtClean="0"/>
              <a:t>zasadach określonych </a:t>
            </a:r>
            <a:r>
              <a:rPr lang="pl-PL" sz="2000" dirty="0"/>
              <a:t>w ustawie </a:t>
            </a:r>
            <a:r>
              <a:rPr lang="pl-PL" sz="2000" dirty="0" smtClean="0"/>
              <a:t/>
            </a:r>
            <a:br>
              <a:rPr lang="pl-PL" sz="2000" dirty="0" smtClean="0"/>
            </a:br>
            <a:r>
              <a:rPr lang="pl-PL" sz="2000" dirty="0" smtClean="0"/>
              <a:t>z </a:t>
            </a:r>
            <a:r>
              <a:rPr lang="pl-PL" sz="2000" dirty="0"/>
              <a:t>dnia 24 kwietnia 2003 r. o działalności pożytku </a:t>
            </a:r>
            <a:r>
              <a:rPr lang="pl-PL" sz="2000" dirty="0" smtClean="0"/>
              <a:t>publicznego i </a:t>
            </a:r>
            <a:r>
              <a:rPr lang="pl-PL" sz="2000" dirty="0"/>
              <a:t>o wolontariacie (Dz. U. z 2016 r. poz. 1817, z </a:t>
            </a:r>
            <a:r>
              <a:rPr lang="pl-PL" sz="2000" dirty="0" err="1"/>
              <a:t>późn</a:t>
            </a:r>
            <a:r>
              <a:rPr lang="pl-PL" sz="2000" dirty="0"/>
              <a:t>. zm.),</a:t>
            </a:r>
            <a:endParaRPr lang="pl-PL" sz="2000" dirty="0" smtClean="0"/>
          </a:p>
          <a:p>
            <a:pPr algn="just"/>
            <a:endParaRPr lang="pl-PL" dirty="0"/>
          </a:p>
          <a:p>
            <a:pPr algn="just"/>
            <a:r>
              <a:rPr lang="pl-PL" sz="2000" dirty="0"/>
              <a:t>Baza personelu to funkcjonalność systemu umożliwiająca gromadzenie wszelkich danych dotyczących osób zaangażowanych do pracy w projekcie, m.in. formy </a:t>
            </a:r>
            <a:r>
              <a:rPr lang="pl-PL" sz="2000" dirty="0" smtClean="0"/>
              <a:t>zaangażowania czy </a:t>
            </a:r>
            <a:r>
              <a:rPr lang="pl-PL" sz="2000" dirty="0"/>
              <a:t>jego wymiaru.</a:t>
            </a:r>
          </a:p>
          <a:p>
            <a:pPr algn="just"/>
            <a:r>
              <a:rPr lang="pl-PL" sz="2000" dirty="0"/>
              <a:t>Masz obowiązek wypełniania bazy personelu wynikający z Twojej umowy </a:t>
            </a:r>
            <a:r>
              <a:rPr lang="pl-PL" sz="2000" dirty="0" smtClean="0"/>
              <a:t/>
            </a:r>
            <a:br>
              <a:rPr lang="pl-PL" sz="2000" dirty="0" smtClean="0"/>
            </a:br>
            <a:r>
              <a:rPr lang="pl-PL" sz="2000" dirty="0" smtClean="0"/>
              <a:t>o </a:t>
            </a:r>
            <a:r>
              <a:rPr lang="pl-PL" sz="2000" dirty="0"/>
              <a:t>dofinansowanie oraz Wytycznych w zakresie kwalifikowalności </a:t>
            </a:r>
            <a:r>
              <a:rPr lang="pl-PL" sz="2000" dirty="0" smtClean="0"/>
              <a:t>(…).</a:t>
            </a:r>
          </a:p>
        </p:txBody>
      </p:sp>
    </p:spTree>
    <p:extLst>
      <p:ext uri="{BB962C8B-B14F-4D97-AF65-F5344CB8AC3E}">
        <p14:creationId xmlns="" xmlns:p14="http://schemas.microsoft.com/office/powerpoint/2010/main" val="203630849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65</a:t>
            </a:fld>
            <a:endParaRPr lang="pl-PL"/>
          </a:p>
        </p:txBody>
      </p:sp>
      <p:pic>
        <p:nvPicPr>
          <p:cNvPr id="4" name="Obraz 3"/>
          <p:cNvPicPr/>
          <p:nvPr/>
        </p:nvPicPr>
        <p:blipFill>
          <a:blip r:embed="rId2" cstate="print"/>
          <a:srcRect/>
          <a:stretch>
            <a:fillRect/>
          </a:stretch>
        </p:blipFill>
        <p:spPr bwMode="auto">
          <a:xfrm>
            <a:off x="1115616" y="1123631"/>
            <a:ext cx="6912768" cy="4610737"/>
          </a:xfrm>
          <a:prstGeom prst="rect">
            <a:avLst/>
          </a:prstGeom>
          <a:noFill/>
          <a:ln w="9525">
            <a:noFill/>
            <a:miter lim="800000"/>
            <a:headEnd/>
            <a:tailEnd/>
          </a:ln>
        </p:spPr>
      </p:pic>
    </p:spTree>
    <p:extLst>
      <p:ext uri="{BB962C8B-B14F-4D97-AF65-F5344CB8AC3E}">
        <p14:creationId xmlns="" xmlns:p14="http://schemas.microsoft.com/office/powerpoint/2010/main" val="157364462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66</a:t>
            </a:fld>
            <a:endParaRPr lang="pl-PL"/>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595313"/>
            <a:ext cx="6768752" cy="5675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380680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67</a:t>
            </a:fld>
            <a:endParaRPr lang="pl-PL"/>
          </a:p>
        </p:txBody>
      </p:sp>
      <p:sp>
        <p:nvSpPr>
          <p:cNvPr id="3" name="Prostokąt 2"/>
          <p:cNvSpPr/>
          <p:nvPr/>
        </p:nvSpPr>
        <p:spPr>
          <a:xfrm>
            <a:off x="539552" y="1305342"/>
            <a:ext cx="8136904" cy="3416320"/>
          </a:xfrm>
          <a:prstGeom prst="rect">
            <a:avLst/>
          </a:prstGeom>
        </p:spPr>
        <p:txBody>
          <a:bodyPr wrap="square">
            <a:spAutoFit/>
          </a:bodyPr>
          <a:lstStyle/>
          <a:p>
            <a:r>
              <a:rPr lang="pl-PL" dirty="0"/>
              <a:t>Zakres danych wprowadzanych do SL2014</a:t>
            </a:r>
          </a:p>
          <a:p>
            <a:endParaRPr lang="pl-PL" dirty="0" smtClean="0"/>
          </a:p>
          <a:p>
            <a:r>
              <a:rPr lang="pl-PL" dirty="0" smtClean="0"/>
              <a:t>Rozdział </a:t>
            </a:r>
            <a:r>
              <a:rPr lang="pl-PL" dirty="0"/>
              <a:t>6.15 pkt 9 lit. b i c Wytycznych z 19.07.2017 r</a:t>
            </a:r>
            <a:r>
              <a:rPr lang="pl-PL" dirty="0" smtClean="0"/>
              <a:t>.</a:t>
            </a:r>
          </a:p>
          <a:p>
            <a:endParaRPr lang="pl-PL" dirty="0"/>
          </a:p>
          <a:p>
            <a:pPr marL="342900" indent="-342900" algn="ctr">
              <a:buAutoNum type="alphaLcParenR"/>
            </a:pPr>
            <a:r>
              <a:rPr lang="pl-PL" dirty="0" smtClean="0"/>
              <a:t>dane </a:t>
            </a:r>
            <a:r>
              <a:rPr lang="pl-PL" dirty="0"/>
              <a:t>dotyczące formy zaangażowania personelu w ramach projektu: stanowisko, forma zaangażowania w projekcie, data zaangażowania do projektu, okres zaangażowania osoby w projekcie, wymiar etatu lub godzin </a:t>
            </a:r>
            <a:r>
              <a:rPr lang="pl-PL" dirty="0" smtClean="0"/>
              <a:t>pracy,</a:t>
            </a:r>
          </a:p>
          <a:p>
            <a:pPr algn="ctr"/>
            <a:endParaRPr lang="pl-PL" dirty="0" smtClean="0"/>
          </a:p>
          <a:p>
            <a:pPr marL="342900" indent="-342900" algn="ctr">
              <a:buAutoNum type="alphaLcParenR"/>
            </a:pPr>
            <a:r>
              <a:rPr lang="pl-PL" dirty="0" smtClean="0"/>
              <a:t>dane </a:t>
            </a:r>
            <a:r>
              <a:rPr lang="pl-PL" dirty="0"/>
              <a:t>dotyczące faktycznego czasu pracy w danym miesiącu kalendarzowym, </a:t>
            </a:r>
            <a:r>
              <a:rPr lang="pl-PL" dirty="0" smtClean="0"/>
              <a:t/>
            </a:r>
            <a:br>
              <a:rPr lang="pl-PL" dirty="0" smtClean="0"/>
            </a:br>
            <a:r>
              <a:rPr lang="pl-PL" dirty="0" smtClean="0"/>
              <a:t>ze </a:t>
            </a:r>
            <a:r>
              <a:rPr lang="pl-PL" dirty="0"/>
              <a:t>szczegółowością wskazującą na rok, miesiąc, dzień i godziny zaangażowania, </a:t>
            </a:r>
            <a:r>
              <a:rPr lang="pl-PL" dirty="0" smtClean="0"/>
              <a:t/>
            </a:r>
            <a:br>
              <a:rPr lang="pl-PL" dirty="0" smtClean="0"/>
            </a:br>
            <a:r>
              <a:rPr lang="pl-PL" dirty="0" smtClean="0"/>
              <a:t>w </a:t>
            </a:r>
            <a:r>
              <a:rPr lang="pl-PL" dirty="0"/>
              <a:t>przypadku, gdy dokumenty związane z zaangażowaniem nie wskazują na godziny pracy.</a:t>
            </a:r>
          </a:p>
        </p:txBody>
      </p:sp>
    </p:spTree>
    <p:extLst>
      <p:ext uri="{BB962C8B-B14F-4D97-AF65-F5344CB8AC3E}">
        <p14:creationId xmlns="" xmlns:p14="http://schemas.microsoft.com/office/powerpoint/2010/main" val="193012488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68</a:t>
            </a:fld>
            <a:endParaRPr lang="pl-PL"/>
          </a:p>
        </p:txBody>
      </p:sp>
      <p:sp>
        <p:nvSpPr>
          <p:cNvPr id="3" name="pole tekstowe 2"/>
          <p:cNvSpPr txBox="1"/>
          <p:nvPr/>
        </p:nvSpPr>
        <p:spPr>
          <a:xfrm>
            <a:off x="323528" y="1196752"/>
            <a:ext cx="8496944" cy="4278094"/>
          </a:xfrm>
          <a:prstGeom prst="rect">
            <a:avLst/>
          </a:prstGeom>
          <a:noFill/>
        </p:spPr>
        <p:txBody>
          <a:bodyPr wrap="square" rtlCol="0">
            <a:spAutoFit/>
          </a:bodyPr>
          <a:lstStyle/>
          <a:p>
            <a:r>
              <a:rPr lang="pl-PL" sz="2000" b="1" dirty="0" smtClean="0"/>
              <a:t>Błędy:</a:t>
            </a:r>
          </a:p>
          <a:p>
            <a:pPr marL="285750" indent="-285750">
              <a:buFont typeface="Wingdings" panose="05000000000000000000" pitchFamily="2" charset="2"/>
              <a:buChar char="Ø"/>
            </a:pPr>
            <a:r>
              <a:rPr lang="pl-PL" dirty="0" smtClean="0"/>
              <a:t>Blok </a:t>
            </a:r>
            <a:r>
              <a:rPr lang="pl-PL" i="1" dirty="0" smtClean="0"/>
              <a:t>Baza personelu</a:t>
            </a:r>
          </a:p>
          <a:p>
            <a:pPr marL="285750" indent="-285750">
              <a:buFont typeface="Arial" panose="020B0604020202020204" pitchFamily="34" charset="0"/>
              <a:buChar char="•"/>
            </a:pPr>
            <a:r>
              <a:rPr lang="pl-PL" dirty="0"/>
              <a:t>W</a:t>
            </a:r>
            <a:r>
              <a:rPr lang="pl-PL" dirty="0" smtClean="0"/>
              <a:t>ypełniając </a:t>
            </a:r>
            <a:r>
              <a:rPr lang="pl-PL" dirty="0"/>
              <a:t>bazę personelu </a:t>
            </a:r>
            <a:r>
              <a:rPr lang="pl-PL" dirty="0" smtClean="0"/>
              <a:t>należy korzystać </a:t>
            </a:r>
            <a:r>
              <a:rPr lang="pl-PL" dirty="0"/>
              <a:t>z zapisów Podręcznika Beneficjenta </a:t>
            </a:r>
            <a:r>
              <a:rPr lang="pl-PL" dirty="0" smtClean="0"/>
              <a:t>SL2014 – EFS;</a:t>
            </a:r>
            <a:endParaRPr lang="pl-PL" dirty="0"/>
          </a:p>
          <a:p>
            <a:pPr marL="285750" indent="-285750">
              <a:buFont typeface="Arial" panose="020B0604020202020204" pitchFamily="34" charset="0"/>
              <a:buChar char="•"/>
            </a:pPr>
            <a:r>
              <a:rPr lang="pl-PL" dirty="0" smtClean="0"/>
              <a:t>Wprowadzaj </a:t>
            </a:r>
            <a:r>
              <a:rPr lang="pl-PL" u="sng" dirty="0"/>
              <a:t>tylko dane personelu rozliczanego w ramach kosztów bezpośrednich</a:t>
            </a:r>
            <a:r>
              <a:rPr lang="pl-PL" dirty="0"/>
              <a:t>, które nie są rozliczane ryczałtowo. </a:t>
            </a:r>
            <a:r>
              <a:rPr lang="pl-PL" dirty="0" smtClean="0"/>
              <a:t>Nie </a:t>
            </a:r>
            <a:r>
              <a:rPr lang="pl-PL" dirty="0"/>
              <a:t>wprowadzaj tu danych osób rozliczanych w ramach kosztów pośrednich, </a:t>
            </a:r>
            <a:r>
              <a:rPr lang="pl-PL" dirty="0" smtClean="0"/>
              <a:t>kwot </a:t>
            </a:r>
            <a:r>
              <a:rPr lang="pl-PL" dirty="0"/>
              <a:t>ryczałtowych i stawek jednostkowych. </a:t>
            </a:r>
            <a:endParaRPr lang="pl-PL" dirty="0" smtClean="0"/>
          </a:p>
          <a:p>
            <a:pPr marL="285750" indent="-285750">
              <a:buFont typeface="Arial" panose="020B0604020202020204" pitchFamily="34" charset="0"/>
              <a:buChar char="•"/>
            </a:pPr>
            <a:r>
              <a:rPr lang="pl-PL" dirty="0" smtClean="0"/>
              <a:t>Dane dotyczące Personelu projektu oraz Czasu pracy należy uzupełnić i </a:t>
            </a:r>
            <a:r>
              <a:rPr lang="pl-PL" u="sng" dirty="0" smtClean="0"/>
              <a:t>przesłać do IP RPO WL, </a:t>
            </a:r>
            <a:r>
              <a:rPr lang="pl-PL" dirty="0" smtClean="0"/>
              <a:t>najpóźniej przed złożeniem wniosku o płatność rozliczającego wydatek związany z danym członkiem personelu projektu. </a:t>
            </a:r>
            <a:r>
              <a:rPr lang="pl-PL" b="1" dirty="0" smtClean="0"/>
              <a:t>Błędy - status: w przygotowaniu.</a:t>
            </a:r>
            <a:r>
              <a:rPr lang="pl-PL" dirty="0"/>
              <a:t>	</a:t>
            </a:r>
            <a:endParaRPr lang="pl-PL" dirty="0" smtClean="0"/>
          </a:p>
          <a:p>
            <a:pPr marL="285750" indent="-285750">
              <a:buFont typeface="Arial" panose="020B0604020202020204" pitchFamily="34" charset="0"/>
              <a:buChar char="•"/>
            </a:pPr>
            <a:r>
              <a:rPr lang="pl-PL" dirty="0" smtClean="0"/>
              <a:t>Jeśli pracownik pracuje w różnych godzinach tego samego dnia skorzystaj z ikony dodaj przedział czasowy;</a:t>
            </a:r>
            <a:endParaRPr lang="pl-PL" dirty="0"/>
          </a:p>
          <a:p>
            <a:pPr marL="285750" indent="-285750">
              <a:buFont typeface="Arial" panose="020B0604020202020204" pitchFamily="34" charset="0"/>
              <a:buChar char="•"/>
            </a:pPr>
            <a:r>
              <a:rPr lang="pl-PL" dirty="0" smtClean="0"/>
              <a:t>Tzw</a:t>
            </a:r>
            <a:r>
              <a:rPr lang="pl-PL" dirty="0"/>
              <a:t>. godziny lekcyjne przelicz na godziny </a:t>
            </a:r>
            <a:r>
              <a:rPr lang="pl-PL" dirty="0" smtClean="0"/>
              <a:t>zegarowe, nie wliczając przerw kawowych </a:t>
            </a:r>
            <a:br>
              <a:rPr lang="pl-PL" dirty="0" smtClean="0"/>
            </a:br>
            <a:r>
              <a:rPr lang="pl-PL" dirty="0" smtClean="0"/>
              <a:t>i obiadowych (jeśli możesz w polu </a:t>
            </a:r>
            <a:r>
              <a:rPr lang="pl-PL" b="1" i="1" dirty="0" smtClean="0"/>
              <a:t>Uwagi </a:t>
            </a:r>
            <a:r>
              <a:rPr lang="pl-PL" dirty="0" smtClean="0"/>
              <a:t>umieść zapisy dot. rzeczywistych godzin pracy w danym dniu).</a:t>
            </a:r>
          </a:p>
        </p:txBody>
      </p:sp>
    </p:spTree>
    <p:extLst>
      <p:ext uri="{BB962C8B-B14F-4D97-AF65-F5344CB8AC3E}">
        <p14:creationId xmlns="" xmlns:p14="http://schemas.microsoft.com/office/powerpoint/2010/main" val="287431302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69</a:t>
            </a:fld>
            <a:endParaRPr lang="pl-PL"/>
          </a:p>
        </p:txBody>
      </p:sp>
      <p:sp>
        <p:nvSpPr>
          <p:cNvPr id="3" name="pole tekstowe 2"/>
          <p:cNvSpPr txBox="1"/>
          <p:nvPr/>
        </p:nvSpPr>
        <p:spPr>
          <a:xfrm>
            <a:off x="683568" y="1268760"/>
            <a:ext cx="7920880" cy="4862870"/>
          </a:xfrm>
          <a:prstGeom prst="rect">
            <a:avLst/>
          </a:prstGeom>
          <a:noFill/>
        </p:spPr>
        <p:txBody>
          <a:bodyPr wrap="square" rtlCol="0">
            <a:spAutoFit/>
          </a:bodyPr>
          <a:lstStyle/>
          <a:p>
            <a:endParaRPr lang="pl-PL" dirty="0" smtClean="0"/>
          </a:p>
          <a:p>
            <a:pPr algn="ctr"/>
            <a:r>
              <a:rPr lang="pl-PL" sz="3200" dirty="0" smtClean="0"/>
              <a:t>Blok </a:t>
            </a:r>
            <a:r>
              <a:rPr lang="pl-PL" sz="3200" i="1" dirty="0" smtClean="0"/>
              <a:t>Zamówienia publiczne </a:t>
            </a:r>
            <a:r>
              <a:rPr lang="pl-PL" sz="3200" dirty="0" smtClean="0"/>
              <a:t>wypełnij zgodnie </a:t>
            </a:r>
            <a:br>
              <a:rPr lang="pl-PL" sz="3200" dirty="0" smtClean="0"/>
            </a:br>
            <a:r>
              <a:rPr lang="pl-PL" sz="3200" dirty="0" smtClean="0"/>
              <a:t>z zapisami Podręcznika Beneficjenta </a:t>
            </a:r>
          </a:p>
          <a:p>
            <a:pPr algn="ctr"/>
            <a:r>
              <a:rPr lang="pl-PL" sz="3200" dirty="0" smtClean="0"/>
              <a:t>SL2014, w przypadku gdy jesteś do tego zobligowany. </a:t>
            </a:r>
          </a:p>
          <a:p>
            <a:pPr algn="ctr"/>
            <a:r>
              <a:rPr lang="pl-PL" sz="3200" dirty="0" smtClean="0"/>
              <a:t>Pamiętaj, iż informacje nt. zasady konkurencyjności umieszczane są na stronie: </a:t>
            </a:r>
            <a:r>
              <a:rPr lang="pl-PL" sz="3200" dirty="0"/>
              <a:t>https://bazakonkurencyjnosci.funduszeeuropejskie.gov.pl/</a:t>
            </a:r>
            <a:endParaRPr lang="pl-PL" sz="3200" dirty="0" smtClean="0"/>
          </a:p>
          <a:p>
            <a:endParaRPr lang="pl-PL" dirty="0"/>
          </a:p>
          <a:p>
            <a:endParaRPr lang="pl-PL" dirty="0"/>
          </a:p>
        </p:txBody>
      </p:sp>
    </p:spTree>
    <p:extLst>
      <p:ext uri="{BB962C8B-B14F-4D97-AF65-F5344CB8AC3E}">
        <p14:creationId xmlns="" xmlns:p14="http://schemas.microsoft.com/office/powerpoint/2010/main" val="29797737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124744"/>
            <a:ext cx="7272808" cy="4896544"/>
          </a:xfrm>
        </p:spPr>
        <p:txBody>
          <a:bodyPr/>
          <a:lstStyle/>
          <a:p>
            <a:pPr lvl="1"/>
            <a:r>
              <a:rPr lang="pl-PL" sz="2400" dirty="0" smtClean="0">
                <a:latin typeface="+mn-lt"/>
              </a:rPr>
              <a:t>  </a:t>
            </a:r>
            <a:r>
              <a:rPr lang="pl-PL" sz="2400" b="1" i="1" dirty="0" smtClean="0">
                <a:latin typeface="+mn-lt"/>
              </a:rPr>
              <a:t>Do wyjątków należą:</a:t>
            </a:r>
            <a:r>
              <a:rPr lang="pl-PL" sz="2400" dirty="0" smtClean="0">
                <a:latin typeface="+mn-lt"/>
              </a:rPr>
              <a:t/>
            </a:r>
            <a:br>
              <a:rPr lang="pl-PL" sz="2400" dirty="0" smtClean="0">
                <a:latin typeface="+mn-lt"/>
              </a:rPr>
            </a:br>
            <a:r>
              <a:rPr lang="pl-PL" sz="2400" dirty="0" smtClean="0">
                <a:latin typeface="+mn-lt"/>
              </a:rPr>
              <a:t/>
            </a:r>
            <a:br>
              <a:rPr lang="pl-PL" sz="2400" dirty="0" smtClean="0">
                <a:latin typeface="+mn-lt"/>
              </a:rPr>
            </a:br>
            <a:r>
              <a:rPr lang="pl-PL" sz="2000" dirty="0" smtClean="0">
                <a:latin typeface="+mn-lt"/>
              </a:rPr>
              <a:t>-</a:t>
            </a:r>
            <a:r>
              <a:rPr lang="pl-PL" sz="2200" dirty="0" smtClean="0">
                <a:latin typeface="+mn-lt"/>
              </a:rPr>
              <a:t> zmiany treści umowy,</a:t>
            </a:r>
            <a:br>
              <a:rPr lang="pl-PL" sz="2200" dirty="0" smtClean="0">
                <a:latin typeface="+mn-lt"/>
              </a:rPr>
            </a:br>
            <a:r>
              <a:rPr lang="pl-PL" sz="2200" dirty="0" smtClean="0">
                <a:latin typeface="+mn-lt"/>
              </a:rPr>
              <a:t>- czynności kontrolne przeprowadzane w ramach</a:t>
            </a:r>
            <a:br>
              <a:rPr lang="pl-PL" sz="2200" dirty="0" smtClean="0">
                <a:latin typeface="+mn-lt"/>
              </a:rPr>
            </a:br>
            <a:r>
              <a:rPr lang="pl-PL" sz="2200" dirty="0" smtClean="0">
                <a:latin typeface="+mn-lt"/>
              </a:rPr>
              <a:t>  projektu,</a:t>
            </a:r>
            <a:br>
              <a:rPr lang="pl-PL" sz="2200" dirty="0" smtClean="0">
                <a:latin typeface="+mn-lt"/>
              </a:rPr>
            </a:br>
            <a:r>
              <a:rPr lang="pl-PL" sz="2200" dirty="0" smtClean="0">
                <a:latin typeface="+mn-lt"/>
              </a:rPr>
              <a:t>- dochodzenie zwrotu środków od Beneficjenta, </a:t>
            </a:r>
            <a:br>
              <a:rPr lang="pl-PL" sz="2200" dirty="0" smtClean="0">
                <a:latin typeface="+mn-lt"/>
              </a:rPr>
            </a:br>
            <a:r>
              <a:rPr lang="pl-PL" sz="2200" dirty="0" smtClean="0">
                <a:latin typeface="+mn-lt"/>
              </a:rPr>
              <a:t>  o których mowa w § 13 umowy (tj. wykorzystanych</a:t>
            </a:r>
            <a:br>
              <a:rPr lang="pl-PL" sz="2200" dirty="0" smtClean="0">
                <a:latin typeface="+mn-lt"/>
              </a:rPr>
            </a:br>
            <a:r>
              <a:rPr lang="pl-PL" sz="2200" dirty="0" smtClean="0">
                <a:latin typeface="+mn-lt"/>
              </a:rPr>
              <a:t>   niezgodnie z przeznaczeniem, wykorzystanych z  </a:t>
            </a:r>
            <a:br>
              <a:rPr lang="pl-PL" sz="2200" dirty="0" smtClean="0">
                <a:latin typeface="+mn-lt"/>
              </a:rPr>
            </a:br>
            <a:r>
              <a:rPr lang="pl-PL" sz="2200" dirty="0">
                <a:latin typeface="+mn-lt"/>
              </a:rPr>
              <a:t> </a:t>
            </a:r>
            <a:r>
              <a:rPr lang="pl-PL" sz="2200" dirty="0" smtClean="0">
                <a:latin typeface="+mn-lt"/>
              </a:rPr>
              <a:t>  naruszeniem procedur, o których mowa w art. 184 </a:t>
            </a:r>
            <a:br>
              <a:rPr lang="pl-PL" sz="2200" dirty="0" smtClean="0">
                <a:latin typeface="+mn-lt"/>
              </a:rPr>
            </a:br>
            <a:r>
              <a:rPr lang="pl-PL" sz="2200" dirty="0">
                <a:latin typeface="+mn-lt"/>
              </a:rPr>
              <a:t> </a:t>
            </a:r>
            <a:r>
              <a:rPr lang="pl-PL" sz="2200" dirty="0" smtClean="0">
                <a:latin typeface="+mn-lt"/>
              </a:rPr>
              <a:t>  ustawy o finansach publicznych, pobranych nienależnie </a:t>
            </a:r>
            <a:br>
              <a:rPr lang="pl-PL" sz="2200" dirty="0" smtClean="0">
                <a:latin typeface="+mn-lt"/>
              </a:rPr>
            </a:br>
            <a:r>
              <a:rPr lang="pl-PL" sz="2200" dirty="0">
                <a:latin typeface="+mn-lt"/>
              </a:rPr>
              <a:t> </a:t>
            </a:r>
            <a:r>
              <a:rPr lang="pl-PL" sz="2200" dirty="0" smtClean="0">
                <a:latin typeface="+mn-lt"/>
              </a:rPr>
              <a:t>  lub w nadmiernej wysokości),</a:t>
            </a:r>
            <a:r>
              <a:rPr lang="pl-PL" sz="2200" dirty="0">
                <a:latin typeface="+mn-lt"/>
              </a:rPr>
              <a:t/>
            </a:r>
            <a:br>
              <a:rPr lang="pl-PL" sz="2200" dirty="0">
                <a:latin typeface="+mn-lt"/>
              </a:rPr>
            </a:br>
            <a:r>
              <a:rPr lang="pl-PL" sz="2200" dirty="0" smtClean="0">
                <a:latin typeface="+mn-lt"/>
              </a:rPr>
              <a:t>- inne czynności, dla których zastrzeżono w</a:t>
            </a:r>
            <a:br>
              <a:rPr lang="pl-PL" sz="2200" dirty="0" smtClean="0">
                <a:latin typeface="+mn-lt"/>
              </a:rPr>
            </a:br>
            <a:r>
              <a:rPr lang="pl-PL" sz="2200" dirty="0" smtClean="0">
                <a:latin typeface="+mn-lt"/>
              </a:rPr>
              <a:t>  umowie formę pisemną.</a:t>
            </a:r>
            <a:r>
              <a:rPr lang="pl-PL" sz="2400" dirty="0" smtClean="0">
                <a:latin typeface="Trebuchet MS" pitchFamily="34" charset="0"/>
              </a:rPr>
              <a:t/>
            </a:r>
            <a:br>
              <a:rPr lang="pl-PL" sz="2400" dirty="0" smtClean="0">
                <a:latin typeface="Trebuchet MS" pitchFamily="34" charset="0"/>
              </a:rPr>
            </a:br>
            <a:endParaRPr sz="2400" dirty="0">
              <a:solidFill>
                <a:srgbClr val="800080"/>
              </a:solidFill>
              <a:latin typeface="Trebuchet MS" pitchFamily="34" charset="0"/>
            </a:endParaRPr>
          </a:p>
        </p:txBody>
      </p:sp>
      <p:sp>
        <p:nvSpPr>
          <p:cNvPr id="5" name="Symbol zastępczy numeru slajdu 4"/>
          <p:cNvSpPr>
            <a:spLocks noGrp="1"/>
          </p:cNvSpPr>
          <p:nvPr>
            <p:ph type="sldNum" sz="quarter" idx="10"/>
          </p:nvPr>
        </p:nvSpPr>
        <p:spPr/>
        <p:txBody>
          <a:bodyPr/>
          <a:lstStyle/>
          <a:p>
            <a:pPr>
              <a:defRPr/>
            </a:pPr>
            <a:fld id="{91212E97-EB97-46F1-B56D-ABB58EC8C138}" type="slidenum">
              <a:rPr smtClean="0"/>
              <a:pPr>
                <a:defRPr/>
              </a:pPr>
              <a:t>7</a:t>
            </a:fld>
            <a:endParaRPr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70</a:t>
            </a:fld>
            <a:endParaRPr lang="pl-PL"/>
          </a:p>
        </p:txBody>
      </p:sp>
      <p:sp>
        <p:nvSpPr>
          <p:cNvPr id="3" name="pole tekstowe 2"/>
          <p:cNvSpPr txBox="1"/>
          <p:nvPr/>
        </p:nvSpPr>
        <p:spPr>
          <a:xfrm>
            <a:off x="251520" y="1196752"/>
            <a:ext cx="8568952" cy="4801314"/>
          </a:xfrm>
          <a:prstGeom prst="rect">
            <a:avLst/>
          </a:prstGeom>
          <a:noFill/>
        </p:spPr>
        <p:txBody>
          <a:bodyPr wrap="square" rtlCol="0">
            <a:spAutoFit/>
          </a:bodyPr>
          <a:lstStyle/>
          <a:p>
            <a:pPr algn="just"/>
            <a:r>
              <a:rPr lang="pl-PL" dirty="0" smtClean="0"/>
              <a:t>Zgodnie z zapisami umowy o dofinansowanie projektu  Beneficjent </a:t>
            </a:r>
            <a:r>
              <a:rPr lang="pl-PL" dirty="0"/>
              <a:t>zobowiązuje się </a:t>
            </a:r>
            <a:r>
              <a:rPr lang="pl-PL" dirty="0" smtClean="0"/>
              <a:t/>
            </a:r>
            <a:br>
              <a:rPr lang="pl-PL" dirty="0" smtClean="0"/>
            </a:br>
            <a:r>
              <a:rPr lang="pl-PL" dirty="0" smtClean="0"/>
              <a:t>do </a:t>
            </a:r>
            <a:r>
              <a:rPr lang="pl-PL" dirty="0"/>
              <a:t>przedkładania w formie elektronicznej za pośrednictwem SL2014 wraz z wnioskiem </a:t>
            </a:r>
            <a:r>
              <a:rPr lang="pl-PL" dirty="0" smtClean="0"/>
              <a:t/>
            </a:r>
            <a:br>
              <a:rPr lang="pl-PL" dirty="0" smtClean="0"/>
            </a:br>
            <a:r>
              <a:rPr lang="pl-PL" dirty="0" smtClean="0"/>
              <a:t>o </a:t>
            </a:r>
            <a:r>
              <a:rPr lang="pl-PL" dirty="0"/>
              <a:t>płatność</a:t>
            </a:r>
            <a:r>
              <a:rPr lang="pl-PL" dirty="0" smtClean="0"/>
              <a:t>,:</a:t>
            </a:r>
            <a:endParaRPr lang="pl-PL" dirty="0"/>
          </a:p>
          <a:p>
            <a:pPr algn="just"/>
            <a:r>
              <a:rPr lang="pl-PL" dirty="0" smtClean="0"/>
              <a:t>1) zestawienia </a:t>
            </a:r>
            <a:r>
              <a:rPr lang="pl-PL" dirty="0"/>
              <a:t>dokumentów finansowych wykazanych do rozliczenia w danym wniosku </a:t>
            </a:r>
            <a:r>
              <a:rPr lang="pl-PL" dirty="0" smtClean="0"/>
              <a:t/>
            </a:r>
            <a:br>
              <a:rPr lang="pl-PL" dirty="0" smtClean="0"/>
            </a:br>
            <a:r>
              <a:rPr lang="pl-PL" dirty="0" smtClean="0"/>
              <a:t>o </a:t>
            </a:r>
            <a:r>
              <a:rPr lang="pl-PL" dirty="0"/>
              <a:t>płatność, zawierającego dane z dowodów </a:t>
            </a:r>
            <a:r>
              <a:rPr lang="pl-PL" dirty="0" smtClean="0"/>
              <a:t>księgowych ;</a:t>
            </a:r>
            <a:endParaRPr lang="pl-PL" dirty="0"/>
          </a:p>
          <a:p>
            <a:pPr algn="just"/>
            <a:r>
              <a:rPr lang="pl-PL" dirty="0" smtClean="0"/>
              <a:t>2) wyciągów </a:t>
            </a:r>
            <a:r>
              <a:rPr lang="pl-PL" dirty="0"/>
              <a:t>z rachunku bankowego o którym mowa w § </a:t>
            </a:r>
            <a:r>
              <a:rPr lang="pl-PL" dirty="0" smtClean="0"/>
              <a:t>10 </a:t>
            </a:r>
            <a:r>
              <a:rPr lang="pl-PL" dirty="0"/>
              <a:t>ust. </a:t>
            </a:r>
            <a:r>
              <a:rPr lang="pl-PL" dirty="0" smtClean="0"/>
              <a:t>4 </a:t>
            </a:r>
            <a:r>
              <a:rPr lang="pl-PL" dirty="0"/>
              <a:t>lub historii z tego rachunku bankowego oraz wyciągów bankowych z innych rachunków bankowych potwierdzających poniesienie wydatków ujętych we wniosku o płatność  a w przypadku płatności gotówkowych poświadczone za zgodność z oryginałem kopie raportów kasowych (bez załączników) lub podpisanych przez Beneficjenta zestawień płatności gotówkowych objętych wnioskiem o płatność, ) </a:t>
            </a:r>
          </a:p>
          <a:p>
            <a:pPr algn="just"/>
            <a:r>
              <a:rPr lang="pl-PL" dirty="0" smtClean="0"/>
              <a:t>3) informacji </a:t>
            </a:r>
            <a:r>
              <a:rPr lang="pl-PL" dirty="0"/>
              <a:t>o wszystkich uczestnikach projektu, w zakresie i na warunkach określonych </a:t>
            </a:r>
            <a:r>
              <a:rPr lang="pl-PL" dirty="0" smtClean="0"/>
              <a:t/>
            </a:r>
            <a:br>
              <a:rPr lang="pl-PL" dirty="0" smtClean="0"/>
            </a:br>
            <a:r>
              <a:rPr lang="pl-PL" dirty="0" smtClean="0"/>
              <a:t>w </a:t>
            </a:r>
            <a:r>
              <a:rPr lang="pl-PL" dirty="0"/>
              <a:t>Wytycznych w zakresie monitorowania postępu rzeczowego realizacji programów operacyjnych na lata 2014-2020,</a:t>
            </a:r>
          </a:p>
          <a:p>
            <a:pPr algn="just"/>
            <a:r>
              <a:rPr lang="pl-PL" dirty="0" smtClean="0"/>
              <a:t>4) informacji </a:t>
            </a:r>
            <a:r>
              <a:rPr lang="pl-PL" dirty="0"/>
              <a:t>o wykonaniu wskaźnika </a:t>
            </a:r>
            <a:r>
              <a:rPr lang="pl-PL" dirty="0" smtClean="0"/>
              <a:t>efektywności społeczno-zatrudnieniowej. Jeśli nie osiągnąłeś wskaźnika efektywności w okresie rozliczeniowym, w piśmie przewodnim </a:t>
            </a:r>
            <a:br>
              <a:rPr lang="pl-PL" dirty="0" smtClean="0"/>
            </a:br>
            <a:r>
              <a:rPr lang="pl-PL" dirty="0" smtClean="0"/>
              <a:t>do wniosku wskaż stosowną informację/ewentualnie załącz zerową tabelkę.</a:t>
            </a:r>
            <a:endParaRPr lang="pl-PL" dirty="0"/>
          </a:p>
        </p:txBody>
      </p:sp>
    </p:spTree>
    <p:extLst>
      <p:ext uri="{BB962C8B-B14F-4D97-AF65-F5344CB8AC3E}">
        <p14:creationId xmlns="" xmlns:p14="http://schemas.microsoft.com/office/powerpoint/2010/main" val="1551835354"/>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71</a:t>
            </a:fld>
            <a:endParaRPr lang="pl-PL"/>
          </a:p>
        </p:txBody>
      </p:sp>
      <p:sp>
        <p:nvSpPr>
          <p:cNvPr id="3" name="pole tekstowe 2"/>
          <p:cNvSpPr txBox="1"/>
          <p:nvPr/>
        </p:nvSpPr>
        <p:spPr>
          <a:xfrm>
            <a:off x="395536" y="1268760"/>
            <a:ext cx="8568952" cy="4524315"/>
          </a:xfrm>
          <a:prstGeom prst="rect">
            <a:avLst/>
          </a:prstGeom>
          <a:noFill/>
        </p:spPr>
        <p:txBody>
          <a:bodyPr wrap="square" rtlCol="0">
            <a:spAutoFit/>
          </a:bodyPr>
          <a:lstStyle/>
          <a:p>
            <a:r>
              <a:rPr lang="pl-PL" dirty="0" smtClean="0"/>
              <a:t>POGŁĘBIONA ANALIZA WNIOSKU O PŁATNOŚĆ</a:t>
            </a:r>
          </a:p>
          <a:p>
            <a:endParaRPr lang="pl-PL" dirty="0"/>
          </a:p>
          <a:p>
            <a:pPr algn="just"/>
            <a:r>
              <a:rPr lang="pl-PL" dirty="0" smtClean="0"/>
              <a:t>Zgodnie z zapisami umowy o dofinansowanie projektu w </a:t>
            </a:r>
            <a:r>
              <a:rPr lang="pl-PL" dirty="0"/>
              <a:t>terminie 5 dni roboczych od dnia wpływu wniosku o płatność, </a:t>
            </a:r>
            <a:r>
              <a:rPr lang="pl-PL" dirty="0" smtClean="0"/>
              <a:t>IP RPO WL przekazuje </a:t>
            </a:r>
            <a:r>
              <a:rPr lang="pl-PL" dirty="0"/>
              <a:t>Beneficjentowi wykaz wymaganych dokumentów źródłowych wybranych zgodnie z metodyką doboru próby w celu dokonania pogłębionej analizy dokumentów, przy czym w przypadku kosztów </a:t>
            </a:r>
            <a:r>
              <a:rPr lang="pl-PL"/>
              <a:t>rozliczanych </a:t>
            </a:r>
            <a:r>
              <a:rPr lang="pl-PL" smtClean="0"/>
              <a:t/>
            </a:r>
            <a:br>
              <a:rPr lang="pl-PL" smtClean="0"/>
            </a:br>
            <a:r>
              <a:rPr lang="pl-PL" smtClean="0"/>
              <a:t>na </a:t>
            </a:r>
            <a:r>
              <a:rPr lang="pl-PL" dirty="0"/>
              <a:t>podstawie rzeczywiście poniesionych wydatków weryfikacji podlegają dokumenty finansowo-księgowe (np. faktury, rachunki) oraz w uzasadnionych przypadkach pozostała dokumentacja źródłowa, która jest niezbędna do ustalenia kwalifikowalności wydatków</a:t>
            </a:r>
            <a:r>
              <a:rPr lang="pl-PL" dirty="0" smtClean="0"/>
              <a:t>.</a:t>
            </a:r>
          </a:p>
          <a:p>
            <a:pPr algn="just"/>
            <a:r>
              <a:rPr lang="pl-PL" dirty="0" smtClean="0"/>
              <a:t>W </a:t>
            </a:r>
            <a:r>
              <a:rPr lang="pl-PL" dirty="0"/>
              <a:t>terminie 5 dni roboczych od dnia przekazania Beneficjentowi ww. wykazu dokumentów, Beneficjent przekazuje do Instytucji Pośredniczącej wymagane dokumenty źródłowe </a:t>
            </a:r>
            <a:r>
              <a:rPr lang="pl-PL" dirty="0" smtClean="0"/>
              <a:t/>
            </a:r>
            <a:br>
              <a:rPr lang="pl-PL" dirty="0" smtClean="0"/>
            </a:br>
            <a:r>
              <a:rPr lang="pl-PL" dirty="0" smtClean="0"/>
              <a:t>w </a:t>
            </a:r>
            <a:r>
              <a:rPr lang="pl-PL" dirty="0"/>
              <a:t>celu dokonania pogłębionej analizy</a:t>
            </a:r>
          </a:p>
          <a:p>
            <a:endParaRPr lang="pl-PL" dirty="0" smtClean="0"/>
          </a:p>
          <a:p>
            <a:r>
              <a:rPr lang="pl-PL" dirty="0" smtClean="0"/>
              <a:t>Okres </a:t>
            </a:r>
            <a:r>
              <a:rPr lang="pl-PL" dirty="0"/>
              <a:t>weryfikacji każdej wersji wniosku o płatność wynosi maksymalnie 20 dni roboczych, licząc od dnia wpływu </a:t>
            </a:r>
            <a:r>
              <a:rPr lang="pl-PL" dirty="0" smtClean="0"/>
              <a:t>ww. dokumentów. </a:t>
            </a:r>
            <a:r>
              <a:rPr lang="pl-PL" dirty="0"/>
              <a:t>W przypadku braku przekazania dokumentu </a:t>
            </a:r>
            <a:r>
              <a:rPr lang="pl-PL" dirty="0" smtClean="0"/>
              <a:t/>
            </a:r>
            <a:br>
              <a:rPr lang="pl-PL" dirty="0" smtClean="0"/>
            </a:br>
            <a:r>
              <a:rPr lang="pl-PL" dirty="0" smtClean="0"/>
              <a:t>w terminie, </a:t>
            </a:r>
            <a:r>
              <a:rPr lang="pl-PL" dirty="0"/>
              <a:t>bieg okresu weryfikacji rozpoczyna się po upływie </a:t>
            </a:r>
            <a:r>
              <a:rPr lang="pl-PL" dirty="0" smtClean="0"/>
              <a:t>ww. terminu.  </a:t>
            </a:r>
          </a:p>
        </p:txBody>
      </p:sp>
    </p:spTree>
    <p:extLst>
      <p:ext uri="{BB962C8B-B14F-4D97-AF65-F5344CB8AC3E}">
        <p14:creationId xmlns="" xmlns:p14="http://schemas.microsoft.com/office/powerpoint/2010/main" val="2768451408"/>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72</a:t>
            </a:fld>
            <a:endParaRPr lang="pl-PL"/>
          </a:p>
        </p:txBody>
      </p:sp>
      <p:sp>
        <p:nvSpPr>
          <p:cNvPr id="3" name="Prostokąt 2"/>
          <p:cNvSpPr/>
          <p:nvPr/>
        </p:nvSpPr>
        <p:spPr>
          <a:xfrm>
            <a:off x="827584" y="1412776"/>
            <a:ext cx="7992888" cy="4401205"/>
          </a:xfrm>
          <a:prstGeom prst="rect">
            <a:avLst/>
          </a:prstGeom>
        </p:spPr>
        <p:txBody>
          <a:bodyPr wrap="square">
            <a:spAutoFit/>
          </a:bodyPr>
          <a:lstStyle/>
          <a:p>
            <a:pPr algn="ctr"/>
            <a:r>
              <a:rPr lang="pl-PL" sz="2000" dirty="0" smtClean="0"/>
              <a:t>Dokumenty </a:t>
            </a:r>
            <a:r>
              <a:rPr lang="pl-PL" sz="2000" dirty="0"/>
              <a:t>wymagane do analizy pogłębionej należy przekazywać </a:t>
            </a:r>
            <a:r>
              <a:rPr lang="pl-PL" sz="2000" dirty="0" smtClean="0"/>
              <a:t/>
            </a:r>
            <a:br>
              <a:rPr lang="pl-PL" sz="2000" dirty="0" smtClean="0"/>
            </a:br>
            <a:r>
              <a:rPr lang="pl-PL" sz="2000" dirty="0" smtClean="0"/>
              <a:t>w </a:t>
            </a:r>
            <a:r>
              <a:rPr lang="pl-PL" sz="2000" dirty="0"/>
              <a:t>zakładce Korespondencja. </a:t>
            </a:r>
            <a:endParaRPr lang="pl-PL" sz="2000" dirty="0" smtClean="0"/>
          </a:p>
          <a:p>
            <a:pPr algn="ctr"/>
            <a:r>
              <a:rPr lang="pl-PL" sz="2000" dirty="0" smtClean="0"/>
              <a:t>Dokumenty </a:t>
            </a:r>
            <a:r>
              <a:rPr lang="pl-PL" sz="2000" dirty="0"/>
              <a:t>źródłowe powinny zostać opisane w sposób wskazujący na związek z projektem. </a:t>
            </a:r>
            <a:endParaRPr lang="pl-PL" sz="2000" dirty="0" smtClean="0"/>
          </a:p>
          <a:p>
            <a:pPr algn="ctr"/>
            <a:r>
              <a:rPr lang="pl-PL" sz="2000" dirty="0" smtClean="0"/>
              <a:t>Wymóg </a:t>
            </a:r>
            <a:r>
              <a:rPr lang="pl-PL" sz="2000" dirty="0"/>
              <a:t>i sposób opisywania dokumentacji projektowej wynika z zapisów Wytycznych programowych dotyczących systemu wdrażania RPO WL na lata 2014-2020 w zakresie EFS. </a:t>
            </a:r>
            <a:endParaRPr lang="pl-PL" sz="2000" dirty="0" smtClean="0"/>
          </a:p>
          <a:p>
            <a:pPr algn="ctr"/>
            <a:r>
              <a:rPr lang="pl-PL" sz="2000" dirty="0" smtClean="0"/>
              <a:t>Dokumenty </a:t>
            </a:r>
            <a:r>
              <a:rPr lang="pl-PL" sz="2000" dirty="0"/>
              <a:t>powinny zostać przekazane odrębnie dla każdej pozycji (wszystkie dokumenty dotyczące danej pozycji zeskanowane do jednego pliku). </a:t>
            </a:r>
            <a:endParaRPr lang="pl-PL" sz="2000" dirty="0" smtClean="0"/>
          </a:p>
          <a:p>
            <a:pPr algn="ctr"/>
            <a:r>
              <a:rPr lang="pl-PL" sz="2000" dirty="0" smtClean="0"/>
              <a:t>Jeżeli </a:t>
            </a:r>
            <a:r>
              <a:rPr lang="pl-PL" sz="2000" dirty="0"/>
              <a:t>wystąpi konieczność skompresowania dokumentów, czynności tej należy dokonać za pomocą programu kompresującego posiadającego rozszerzenie .zip, przy czym należy uwzględnić maksymalną wielkość przesyłanej wiadomości, tj. 20 MB.</a:t>
            </a:r>
          </a:p>
        </p:txBody>
      </p:sp>
    </p:spTree>
    <p:extLst>
      <p:ext uri="{BB962C8B-B14F-4D97-AF65-F5344CB8AC3E}">
        <p14:creationId xmlns="" xmlns:p14="http://schemas.microsoft.com/office/powerpoint/2010/main" val="1911085206"/>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0"/>
          </p:nvPr>
        </p:nvSpPr>
        <p:spPr/>
        <p:txBody>
          <a:bodyPr/>
          <a:lstStyle/>
          <a:p>
            <a:pPr>
              <a:defRPr/>
            </a:pPr>
            <a:fld id="{BDE924D9-080A-4E4E-8541-1A13D7469CBC}" type="slidenum">
              <a:rPr smtClean="0"/>
              <a:pPr>
                <a:defRPr/>
              </a:pPr>
              <a:t>73</a:t>
            </a:fld>
            <a:endParaRPr dirty="0"/>
          </a:p>
        </p:txBody>
      </p:sp>
      <p:sp>
        <p:nvSpPr>
          <p:cNvPr id="7" name="Symbol zastępczy zawartości 6"/>
          <p:cNvSpPr>
            <a:spLocks noGrp="1"/>
          </p:cNvSpPr>
          <p:nvPr>
            <p:ph idx="1"/>
          </p:nvPr>
        </p:nvSpPr>
        <p:spPr>
          <a:xfrm>
            <a:off x="467544" y="1700808"/>
            <a:ext cx="8136904" cy="3456384"/>
          </a:xfrm>
        </p:spPr>
        <p:txBody>
          <a:bodyPr/>
          <a:lstStyle/>
          <a:p>
            <a:pPr algn="ctr">
              <a:buNone/>
            </a:pPr>
            <a:r>
              <a:rPr lang="pl-PL" sz="5400" b="1" i="1" dirty="0" smtClean="0">
                <a:latin typeface="Trebuchet MS" pitchFamily="34" charset="0"/>
              </a:rPr>
              <a:t>Wprowadzanie </a:t>
            </a:r>
          </a:p>
          <a:p>
            <a:pPr algn="ctr">
              <a:buNone/>
            </a:pPr>
            <a:r>
              <a:rPr lang="pl-PL" sz="5400" b="1" i="1" dirty="0" smtClean="0">
                <a:latin typeface="Trebuchet MS" pitchFamily="34" charset="0"/>
              </a:rPr>
              <a:t>Zmian do wniosku </a:t>
            </a:r>
          </a:p>
          <a:p>
            <a:pPr algn="ctr">
              <a:buNone/>
            </a:pPr>
            <a:r>
              <a:rPr lang="pl-PL" sz="5400" b="1" i="1" dirty="0" smtClean="0">
                <a:latin typeface="Trebuchet MS" pitchFamily="34" charset="0"/>
              </a:rPr>
              <a:t>o dofinansowanie</a:t>
            </a:r>
            <a:endParaRPr lang="pl-PL" sz="5400" b="1" dirty="0" smtClean="0">
              <a:solidFill>
                <a:srgbClr val="6600FF"/>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 xmlns:p14="http://schemas.microsoft.com/office/powerpoint/2010/main" val="2575526154"/>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484785"/>
            <a:ext cx="7886700" cy="4104456"/>
          </a:xfrm>
        </p:spPr>
        <p:txBody>
          <a:bodyPr/>
          <a:lstStyle/>
          <a:p>
            <a:pPr lvl="0" algn="ctr">
              <a:buNone/>
            </a:pPr>
            <a:r>
              <a:rPr lang="pl-PL" dirty="0" smtClean="0">
                <a:latin typeface="Trebuchet MS" pitchFamily="34" charset="0"/>
              </a:rPr>
              <a:t>W myśl zapisów umowy o dofinansowanie projektu beneficjent zobowiązany jest do realizacji projektu na podstawie wniosku o dofinansowanie (który jest załącznikiem do umowy), natomiast wszelkie działania w projekcie powinny być realizowane zgodnie z Harmonogramem realizacji projektu. </a:t>
            </a:r>
          </a:p>
          <a:p>
            <a:pPr algn="ctr">
              <a:buNone/>
            </a:pPr>
            <a:endParaRPr lang="pl-PL"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74</a:t>
            </a:fld>
            <a:endParaRPr lang="pl-PL"/>
          </a:p>
        </p:txBody>
      </p:sp>
    </p:spTree>
    <p:extLst>
      <p:ext uri="{BB962C8B-B14F-4D97-AF65-F5344CB8AC3E}">
        <p14:creationId xmlns="" xmlns:p14="http://schemas.microsoft.com/office/powerpoint/2010/main" val="225675471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5877272"/>
            <a:ext cx="7886700" cy="299691"/>
          </a:xfrm>
        </p:spPr>
        <p:txBody>
          <a:bodyPr/>
          <a:lstStyle/>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75</a:t>
            </a:fld>
            <a:endParaRPr lang="pl-PL"/>
          </a:p>
        </p:txBody>
      </p:sp>
      <p:sp>
        <p:nvSpPr>
          <p:cNvPr id="6" name="Tytuł 5"/>
          <p:cNvSpPr>
            <a:spLocks noGrp="1"/>
          </p:cNvSpPr>
          <p:nvPr>
            <p:ph type="title"/>
          </p:nvPr>
        </p:nvSpPr>
        <p:spPr>
          <a:xfrm>
            <a:off x="700088" y="1196752"/>
            <a:ext cx="7886700" cy="4104456"/>
          </a:xfrm>
          <a:prstGeom prst="roundRect">
            <a:avLst/>
          </a:prstGeom>
          <a:no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pl-PL" sz="2400" dirty="0" smtClean="0">
                <a:solidFill>
                  <a:schemeClr val="tx1"/>
                </a:solidFill>
                <a:latin typeface="+mj-lt"/>
              </a:rPr>
              <a:t>W przypadku wprowadzania zmian do projektu, wydatki wynikające z tych zmian mogą zostać uznane za kwalifikowalne pod warunkiem zatwierdzenia zmian w projekcie przez IP. W związku z powyższym, w takiej sytuacji beneficjent do czasu zatwierdzenia zmian przez podmiot będący stroną umowy ponosi wydatki na własne ryzyko.</a:t>
            </a:r>
            <a:r>
              <a:rPr lang="pl-PL" sz="2400" dirty="0" smtClean="0">
                <a:solidFill>
                  <a:schemeClr val="tx1"/>
                </a:solidFill>
                <a:effectLst>
                  <a:outerShdw blurRad="38100" dist="38100" dir="2700000" algn="tl">
                    <a:srgbClr val="000000">
                      <a:alpha val="43137"/>
                    </a:srgbClr>
                  </a:outerShdw>
                </a:effectLst>
              </a:rPr>
              <a:t> </a:t>
            </a:r>
            <a:endParaRPr lang="pl-PL"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0913345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0"/>
          </p:nvPr>
        </p:nvSpPr>
        <p:spPr/>
        <p:txBody>
          <a:bodyPr/>
          <a:lstStyle/>
          <a:p>
            <a:pPr>
              <a:defRPr/>
            </a:pPr>
            <a:fld id="{BDE924D9-080A-4E4E-8541-1A13D7469CBC}" type="slidenum">
              <a:rPr smtClean="0"/>
              <a:pPr>
                <a:defRPr/>
              </a:pPr>
              <a:t>76</a:t>
            </a:fld>
            <a:endParaRPr dirty="0"/>
          </a:p>
        </p:txBody>
      </p:sp>
      <p:sp>
        <p:nvSpPr>
          <p:cNvPr id="7" name="Symbol zastępczy zawartości 6"/>
          <p:cNvSpPr>
            <a:spLocks noGrp="1"/>
          </p:cNvSpPr>
          <p:nvPr>
            <p:ph idx="1"/>
          </p:nvPr>
        </p:nvSpPr>
        <p:spPr>
          <a:xfrm>
            <a:off x="683568" y="1124744"/>
            <a:ext cx="7776864" cy="1800200"/>
          </a:xfrm>
        </p:spPr>
        <p:txBody>
          <a:bodyPr/>
          <a:lstStyle/>
          <a:p>
            <a:pPr algn="ctr">
              <a:buNone/>
            </a:pPr>
            <a:r>
              <a:rPr lang="pl-PL" sz="1800" b="1" dirty="0" smtClean="0">
                <a:solidFill>
                  <a:schemeClr val="tx1"/>
                </a:solidFill>
                <a:latin typeface="Trebuchet MS" pitchFamily="34" charset="0"/>
              </a:rPr>
              <a:t>Ponadto: </a:t>
            </a:r>
            <a:r>
              <a:rPr lang="pl-PL" sz="1800" dirty="0" smtClean="0">
                <a:solidFill>
                  <a:schemeClr val="tx1"/>
                </a:solidFill>
                <a:latin typeface="Trebuchet MS" pitchFamily="34" charset="0"/>
              </a:rPr>
              <a:t/>
            </a:r>
            <a:br>
              <a:rPr lang="pl-PL" sz="1800" dirty="0" smtClean="0">
                <a:solidFill>
                  <a:schemeClr val="tx1"/>
                </a:solidFill>
                <a:latin typeface="Trebuchet MS" pitchFamily="34" charset="0"/>
              </a:rPr>
            </a:br>
            <a:r>
              <a:rPr lang="pl-PL" sz="1800" dirty="0" smtClean="0">
                <a:solidFill>
                  <a:schemeClr val="tx1"/>
                </a:solidFill>
                <a:latin typeface="Trebuchet MS" pitchFamily="34" charset="0"/>
              </a:rPr>
              <a:t>- IP może wyrazić sprzeciw w stosunku do każdej zgłoszonej zmiany,</a:t>
            </a:r>
            <a:br>
              <a:rPr lang="pl-PL" sz="1800" dirty="0" smtClean="0">
                <a:solidFill>
                  <a:schemeClr val="tx1"/>
                </a:solidFill>
                <a:latin typeface="Trebuchet MS" pitchFamily="34" charset="0"/>
              </a:rPr>
            </a:br>
            <a:r>
              <a:rPr lang="pl-PL" sz="1800" dirty="0" smtClean="0">
                <a:solidFill>
                  <a:schemeClr val="tx1"/>
                </a:solidFill>
                <a:latin typeface="Trebuchet MS" pitchFamily="34" charset="0"/>
              </a:rPr>
              <a:t>- IP akceptuje jedynie zmiany uzasadnione i niezbędne dla prawidłowej realizacji projektu, tj. każdorazowo rozważana jest zasadność wprowadzenia zmiany, na danym etapie realizacji projektu. Ponadto brane są pod uwagę przesłanki, które miały wpływ na wybór projektu do realizacji, jak również weryfikowany jest wpływ zmian na wskaźniki projektu, </a:t>
            </a:r>
            <a:br>
              <a:rPr lang="pl-PL" sz="1800" dirty="0" smtClean="0">
                <a:solidFill>
                  <a:schemeClr val="tx1"/>
                </a:solidFill>
                <a:latin typeface="Trebuchet MS" pitchFamily="34" charset="0"/>
              </a:rPr>
            </a:br>
            <a:r>
              <a:rPr lang="pl-PL" sz="1800" dirty="0" smtClean="0">
                <a:solidFill>
                  <a:schemeClr val="tx1"/>
                </a:solidFill>
                <a:latin typeface="Trebuchet MS" pitchFamily="34" charset="0"/>
              </a:rPr>
              <a:t>- wszelkie zmiany w projekcie odnoszą się do pierwszej zaakceptowanej wersji wniosku o dofinansowanie oraz historii zmian w projekcie,</a:t>
            </a:r>
            <a:br>
              <a:rPr lang="pl-PL" sz="1800" dirty="0" smtClean="0">
                <a:solidFill>
                  <a:schemeClr val="tx1"/>
                </a:solidFill>
                <a:latin typeface="Trebuchet MS" pitchFamily="34" charset="0"/>
              </a:rPr>
            </a:br>
            <a:r>
              <a:rPr lang="pl-PL" sz="1800" dirty="0" smtClean="0">
                <a:solidFill>
                  <a:schemeClr val="tx1"/>
                </a:solidFill>
                <a:latin typeface="Trebuchet MS" pitchFamily="34" charset="0"/>
              </a:rPr>
              <a:t>- propozycja zmian w projekcie powinna być przedłożona przez Beneficjenta w terminie umożliwiającym IP ustosunkowanie się do zaproponowanych zmian przed wprowadzeniem ich do projektu,</a:t>
            </a:r>
            <a:br>
              <a:rPr lang="pl-PL" sz="1800" dirty="0" smtClean="0">
                <a:solidFill>
                  <a:schemeClr val="tx1"/>
                </a:solidFill>
                <a:latin typeface="Trebuchet MS" pitchFamily="34" charset="0"/>
              </a:rPr>
            </a:br>
            <a:r>
              <a:rPr lang="pl-PL" sz="1800" dirty="0" smtClean="0">
                <a:solidFill>
                  <a:schemeClr val="tx1"/>
                </a:solidFill>
                <a:latin typeface="Trebuchet MS" pitchFamily="34" charset="0"/>
              </a:rPr>
              <a:t>- zmiany w budżecie projektu nie mogą dotyczyć kategorii/</a:t>
            </a:r>
            <a:r>
              <a:rPr lang="pl-PL" sz="1800" dirty="0" err="1" smtClean="0">
                <a:solidFill>
                  <a:schemeClr val="tx1"/>
                </a:solidFill>
                <a:latin typeface="Trebuchet MS" pitchFamily="34" charset="0"/>
              </a:rPr>
              <a:t>podkategorii</a:t>
            </a:r>
            <a:r>
              <a:rPr lang="pl-PL" sz="1800" dirty="0" smtClean="0">
                <a:solidFill>
                  <a:schemeClr val="tx1"/>
                </a:solidFill>
                <a:latin typeface="Trebuchet MS" pitchFamily="34" charset="0"/>
              </a:rPr>
              <a:t> budżetu projektu uznanych za niekwalifikowane lub zawyżone przez członków KOP podczas oceny merytorycznej projektu.</a:t>
            </a:r>
            <a:r>
              <a:rPr lang="pl-PL" sz="1800" dirty="0" smtClean="0">
                <a:latin typeface="Trebuchet MS" pitchFamily="34" charset="0"/>
              </a:rPr>
              <a:t/>
            </a:r>
            <a:br>
              <a:rPr lang="pl-PL" sz="1800" dirty="0" smtClean="0">
                <a:latin typeface="Trebuchet MS" pitchFamily="34" charset="0"/>
              </a:rPr>
            </a:br>
            <a:endParaRPr lang="pl-PL" sz="1800" dirty="0">
              <a:solidFill>
                <a:srgbClr val="0070C0"/>
              </a:solidFill>
              <a:effectLst>
                <a:outerShdw blurRad="38100" dist="38100" dir="2700000" algn="tl">
                  <a:srgbClr val="000000">
                    <a:alpha val="43137"/>
                  </a:srgbClr>
                </a:outerShdw>
              </a:effectLst>
              <a:latin typeface="Trebuchet MS" pitchFamily="34" charset="0"/>
            </a:endParaRPr>
          </a:p>
        </p:txBody>
      </p:sp>
      <p:sp>
        <p:nvSpPr>
          <p:cNvPr id="5" name="Prostokąt 4"/>
          <p:cNvSpPr/>
          <p:nvPr/>
        </p:nvSpPr>
        <p:spPr>
          <a:xfrm>
            <a:off x="323529" y="3844498"/>
            <a:ext cx="5691912" cy="2154436"/>
          </a:xfrm>
          <a:prstGeom prst="rect">
            <a:avLst/>
          </a:prstGeom>
        </p:spPr>
        <p:txBody>
          <a:bodyPr wrap="square">
            <a:spAutoFit/>
          </a:bodyPr>
          <a:lstStyle/>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a:p>
            <a:pPr marL="228600" lvl="1">
              <a:spcBef>
                <a:spcPts val="1000"/>
              </a:spcBef>
              <a:buNone/>
            </a:pPr>
            <a:endParaRPr lang="pl-PL" sz="12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57910449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0"/>
          </p:nvPr>
        </p:nvSpPr>
        <p:spPr/>
        <p:txBody>
          <a:bodyPr/>
          <a:lstStyle/>
          <a:p>
            <a:pPr>
              <a:defRPr/>
            </a:pPr>
            <a:fld id="{BDE924D9-080A-4E4E-8541-1A13D7469CBC}" type="slidenum">
              <a:rPr smtClean="0"/>
              <a:pPr>
                <a:defRPr/>
              </a:pPr>
              <a:t>77</a:t>
            </a:fld>
            <a:endParaRPr dirty="0"/>
          </a:p>
        </p:txBody>
      </p:sp>
      <p:sp>
        <p:nvSpPr>
          <p:cNvPr id="7" name="Symbol zastępczy zawartości 6"/>
          <p:cNvSpPr>
            <a:spLocks noGrp="1"/>
          </p:cNvSpPr>
          <p:nvPr>
            <p:ph idx="1"/>
          </p:nvPr>
        </p:nvSpPr>
        <p:spPr>
          <a:xfrm>
            <a:off x="899592" y="2060848"/>
            <a:ext cx="7272808" cy="2763688"/>
          </a:xfrm>
        </p:spPr>
        <p:txBody>
          <a:bodyPr/>
          <a:lstStyle/>
          <a:p>
            <a:pPr algn="ctr">
              <a:buNone/>
            </a:pPr>
            <a:r>
              <a:rPr lang="pl-PL" sz="1800" dirty="0" smtClean="0">
                <a:latin typeface="Trebuchet MS" pitchFamily="34" charset="0"/>
              </a:rPr>
              <a:t>Zmiany w projekcie mogą zostać wprowadzone pod warunkiem ich zgłoszenia oraz przekazania wniosku o dofinansowanie projektu uwzględniającego proponowane przez Beneficjenta zmiany. Zmiany należy przedstawiać na formularzu zmian zgodnym z Załącznikiem nr 1 do </a:t>
            </a:r>
            <a:r>
              <a:rPr lang="pl-PL" sz="1800" i="1" dirty="0" smtClean="0">
                <a:latin typeface="Trebuchet MS" pitchFamily="34" charset="0"/>
              </a:rPr>
              <a:t>Wytycznych programowych dotyczących systemu wdrażania Regionalnego Programu Operacyjnego Województwa Lubelskiego na lata 2014-2020 w zakresie Europejskiego Funduszu Społecznego</a:t>
            </a:r>
            <a:endParaRPr lang="pl-PL" sz="1800" dirty="0" smtClean="0">
              <a:latin typeface="Trebuchet MS" pitchFamily="34" charset="0"/>
            </a:endParaRPr>
          </a:p>
        </p:txBody>
      </p:sp>
    </p:spTree>
    <p:extLst>
      <p:ext uri="{BB962C8B-B14F-4D97-AF65-F5344CB8AC3E}">
        <p14:creationId xmlns="" xmlns:p14="http://schemas.microsoft.com/office/powerpoint/2010/main" val="95042584"/>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988840"/>
            <a:ext cx="7886700" cy="2952328"/>
          </a:xfrm>
        </p:spPr>
        <p:txBody>
          <a:bodyPr/>
          <a:lstStyle/>
          <a:p>
            <a:pPr algn="ctr"/>
            <a:r>
              <a:rPr lang="pl-PL" sz="4000" b="1" dirty="0" smtClean="0">
                <a:latin typeface="Trebuchet MS" pitchFamily="34" charset="0"/>
              </a:rPr>
              <a:t>Formularz wprowadzania zmian w projekcie realizowanym </a:t>
            </a:r>
            <a:br>
              <a:rPr lang="pl-PL" sz="4000" b="1" dirty="0" smtClean="0">
                <a:latin typeface="Trebuchet MS" pitchFamily="34" charset="0"/>
              </a:rPr>
            </a:br>
            <a:r>
              <a:rPr lang="pl-PL" sz="4000" b="1" dirty="0" smtClean="0">
                <a:latin typeface="Trebuchet MS" pitchFamily="34" charset="0"/>
              </a:rPr>
              <a:t>w ramach </a:t>
            </a:r>
            <a:br>
              <a:rPr lang="pl-PL" sz="4000" b="1" dirty="0" smtClean="0">
                <a:latin typeface="Trebuchet MS" pitchFamily="34" charset="0"/>
              </a:rPr>
            </a:br>
            <a:r>
              <a:rPr lang="pl-PL" sz="4000" b="1" dirty="0" smtClean="0">
                <a:latin typeface="Trebuchet MS" pitchFamily="34" charset="0"/>
              </a:rPr>
              <a:t>RPO WL na lata 2014 – 2020</a:t>
            </a:r>
            <a:endParaRPr lang="pl-PL" sz="4000" b="1" dirty="0">
              <a:solidFill>
                <a:srgbClr val="00B0F0"/>
              </a:solidFill>
              <a:effectLst>
                <a:outerShdw blurRad="38100" dist="38100" dir="2700000" algn="tl">
                  <a:srgbClr val="000000">
                    <a:alpha val="43137"/>
                  </a:srgbClr>
                </a:outerShdw>
              </a:effectLst>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78</a:t>
            </a:fld>
            <a:endParaRPr lang="pl-PL"/>
          </a:p>
        </p:txBody>
      </p:sp>
    </p:spTree>
    <p:extLst>
      <p:ext uri="{BB962C8B-B14F-4D97-AF65-F5344CB8AC3E}">
        <p14:creationId xmlns="" xmlns:p14="http://schemas.microsoft.com/office/powerpoint/2010/main" val="1988586363"/>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0"/>
          </p:nvPr>
        </p:nvSpPr>
        <p:spPr/>
        <p:txBody>
          <a:bodyPr/>
          <a:lstStyle/>
          <a:p>
            <a:pPr>
              <a:defRPr/>
            </a:pPr>
            <a:fld id="{BDE924D9-080A-4E4E-8541-1A13D7469CBC}" type="slidenum">
              <a:rPr smtClean="0"/>
              <a:pPr>
                <a:defRPr/>
              </a:pPr>
              <a:t>79</a:t>
            </a:fld>
            <a:endParaRPr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827584" y="1988840"/>
            <a:ext cx="7499946" cy="1728192"/>
          </a:xfrm>
          <a:prstGeom prst="rect">
            <a:avLst/>
          </a:prstGeom>
          <a:noFill/>
          <a:ln w="9525">
            <a:noFill/>
            <a:miter lim="800000"/>
            <a:headEnd/>
            <a:tailEnd/>
          </a:ln>
        </p:spPr>
      </p:pic>
    </p:spTree>
    <p:extLst>
      <p:ext uri="{BB962C8B-B14F-4D97-AF65-F5344CB8AC3E}">
        <p14:creationId xmlns="" xmlns:p14="http://schemas.microsoft.com/office/powerpoint/2010/main" val="84034930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a:t>
            </a:fld>
            <a:endParaRPr lang="pl-PL" dirty="0"/>
          </a:p>
        </p:txBody>
      </p:sp>
      <p:sp>
        <p:nvSpPr>
          <p:cNvPr id="6" name="Prostokąt 5"/>
          <p:cNvSpPr/>
          <p:nvPr/>
        </p:nvSpPr>
        <p:spPr>
          <a:xfrm>
            <a:off x="827584" y="1340768"/>
            <a:ext cx="7704856" cy="5539978"/>
          </a:xfrm>
          <a:prstGeom prst="rect">
            <a:avLst/>
          </a:prstGeom>
        </p:spPr>
        <p:txBody>
          <a:bodyPr wrap="square">
            <a:spAutoFit/>
          </a:bodyPr>
          <a:lstStyle/>
          <a:p>
            <a:r>
              <a:rPr lang="pl-PL" sz="2400" dirty="0" smtClean="0">
                <a:latin typeface="+mn-lt"/>
              </a:rPr>
              <a:t>Obsługując system informatyczny SL2014 skorzystaj z narzędzi udostępnionych na stronie:</a:t>
            </a:r>
          </a:p>
          <a:p>
            <a:endParaRPr lang="pl-PL" dirty="0" smtClean="0">
              <a:latin typeface="+mn-lt"/>
            </a:endParaRPr>
          </a:p>
          <a:p>
            <a:r>
              <a:rPr lang="pl-PL" dirty="0" smtClean="0">
                <a:latin typeface="+mn-lt"/>
                <a:hlinkClick r:id="rId2"/>
              </a:rPr>
              <a:t>http</a:t>
            </a:r>
            <a:r>
              <a:rPr lang="pl-PL" dirty="0">
                <a:latin typeface="+mn-lt"/>
                <a:hlinkClick r:id="rId2"/>
              </a:rPr>
              <a:t>://</a:t>
            </a:r>
            <a:r>
              <a:rPr lang="pl-PL" dirty="0" smtClean="0">
                <a:latin typeface="+mn-lt"/>
                <a:hlinkClick r:id="rId2"/>
              </a:rPr>
              <a:t>rpo.lubelskie.pl/strona-442-skorzystaj_z_systemu_informatycznego.html</a:t>
            </a:r>
            <a:endParaRPr lang="pl-PL" dirty="0">
              <a:latin typeface="+mn-lt"/>
            </a:endParaRPr>
          </a:p>
          <a:p>
            <a:pPr marL="285750" indent="-285750">
              <a:lnSpc>
                <a:spcPct val="150000"/>
              </a:lnSpc>
              <a:buFont typeface="Wingdings" panose="05000000000000000000" pitchFamily="2" charset="2"/>
              <a:buChar char="v"/>
            </a:pPr>
            <a:r>
              <a:rPr lang="pl-PL" sz="2400" dirty="0" smtClean="0">
                <a:latin typeface="+mn-lt"/>
              </a:rPr>
              <a:t>Multimedialnej Instrukcji Beneficjenta SL2014</a:t>
            </a:r>
          </a:p>
          <a:p>
            <a:pPr marL="285750" indent="-285750">
              <a:lnSpc>
                <a:spcPct val="150000"/>
              </a:lnSpc>
              <a:buFont typeface="Wingdings" panose="05000000000000000000" pitchFamily="2" charset="2"/>
              <a:buChar char="v"/>
            </a:pPr>
            <a:r>
              <a:rPr lang="pl-PL" sz="2400" u="sng" dirty="0" smtClean="0">
                <a:latin typeface="+mn-lt"/>
              </a:rPr>
              <a:t>Podręcznika Beneficjenta SL2014-EFS</a:t>
            </a:r>
            <a:endParaRPr lang="pl-PL" sz="2400" dirty="0" smtClean="0">
              <a:latin typeface="+mn-lt"/>
            </a:endParaRPr>
          </a:p>
          <a:p>
            <a:pPr marL="285750" indent="-285750">
              <a:lnSpc>
                <a:spcPct val="150000"/>
              </a:lnSpc>
              <a:buFont typeface="Wingdings" panose="05000000000000000000" pitchFamily="2" charset="2"/>
              <a:buChar char="v"/>
            </a:pPr>
            <a:r>
              <a:rPr lang="pl-PL" sz="2400" dirty="0" smtClean="0">
                <a:latin typeface="+mn-lt"/>
              </a:rPr>
              <a:t>Aplikacji ADU_EFS  2.0  - służy do porównywania danych dotyczących wskaźników produktów/rezultatów wprowadzonych do zakładki Monitorowanie uczestników i Wniosku o płatność/ Postępu rzeczowego.  </a:t>
            </a:r>
          </a:p>
          <a:p>
            <a:endParaRPr lang="pl-PL" dirty="0"/>
          </a:p>
          <a:p>
            <a:endParaRPr lang="pl-PL" dirty="0" smtClean="0"/>
          </a:p>
          <a:p>
            <a:endParaRPr lang="pl-PL" dirty="0" smtClean="0"/>
          </a:p>
        </p:txBody>
      </p:sp>
    </p:spTree>
    <p:extLst>
      <p:ext uri="{BB962C8B-B14F-4D97-AF65-F5344CB8AC3E}">
        <p14:creationId xmlns="" xmlns:p14="http://schemas.microsoft.com/office/powerpoint/2010/main" val="1736650637"/>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pl-PL">
              <a:latin typeface="Trebuchet MS" pitchFamily="34" charset="0"/>
            </a:endParaRPr>
          </a:p>
        </p:txBody>
      </p:sp>
      <p:sp>
        <p:nvSpPr>
          <p:cNvPr id="3" name="Symbol zastępczy zawartości 2"/>
          <p:cNvSpPr>
            <a:spLocks noGrp="1"/>
          </p:cNvSpPr>
          <p:nvPr>
            <p:ph sz="half" idx="1"/>
          </p:nvPr>
        </p:nvSpPr>
        <p:spPr/>
        <p:txBody>
          <a:bodyPr/>
          <a:lstStyle/>
          <a:p>
            <a:pPr>
              <a:buNone/>
            </a:pPr>
            <a:endParaRPr lang="pl-PL" sz="1200" b="1" dirty="0" smtClean="0">
              <a:latin typeface="Trebuchet MS" pitchFamily="34" charset="0"/>
              <a:cs typeface="Times New Roman" pitchFamily="18" charset="0"/>
            </a:endParaRPr>
          </a:p>
          <a:p>
            <a:pPr>
              <a:buNone/>
            </a:pPr>
            <a:endParaRPr lang="pl-PL" sz="1200" b="1" dirty="0" smtClean="0">
              <a:latin typeface="Trebuchet MS" pitchFamily="34" charset="0"/>
              <a:cs typeface="Times New Roman" pitchFamily="18" charset="0"/>
            </a:endParaRPr>
          </a:p>
          <a:p>
            <a:pPr>
              <a:buNone/>
            </a:pPr>
            <a:endParaRPr lang="pl-PL" sz="1200" b="1" dirty="0" smtClean="0">
              <a:latin typeface="Trebuchet MS" pitchFamily="34" charset="0"/>
              <a:cs typeface="Times New Roman" pitchFamily="18" charset="0"/>
            </a:endParaRPr>
          </a:p>
          <a:p>
            <a:pPr marL="228600" lvl="1">
              <a:spcBef>
                <a:spcPts val="1000"/>
              </a:spcBef>
              <a:buNone/>
            </a:pPr>
            <a:endParaRPr lang="pl-PL" sz="1200" b="1" dirty="0" smtClean="0">
              <a:latin typeface="Trebuchet MS" pitchFamily="34" charset="0"/>
              <a:cs typeface="Times New Roman" pitchFamily="18" charset="0"/>
            </a:endParaRPr>
          </a:p>
          <a:p>
            <a:pPr marL="228600" lvl="1">
              <a:spcBef>
                <a:spcPts val="1000"/>
              </a:spcBef>
              <a:buNone/>
            </a:pPr>
            <a:r>
              <a:rPr lang="pl-PL" sz="1200" b="1" dirty="0" smtClean="0">
                <a:latin typeface="Trebuchet MS" pitchFamily="34" charset="0"/>
                <a:cs typeface="Times New Roman" pitchFamily="18" charset="0"/>
              </a:rPr>
              <a:t>      </a:t>
            </a:r>
            <a:endParaRPr lang="pl-PL" sz="1200"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80</a:t>
            </a:fld>
            <a:endParaRPr lang="pl-PL"/>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323528" y="1124744"/>
            <a:ext cx="8064896" cy="4752528"/>
          </a:xfrm>
          <a:prstGeom prst="rect">
            <a:avLst/>
          </a:prstGeom>
          <a:noFill/>
          <a:ln w="9525">
            <a:noFill/>
            <a:miter lim="800000"/>
            <a:headEnd/>
            <a:tailEnd/>
          </a:ln>
        </p:spPr>
      </p:pic>
    </p:spTree>
    <p:extLst>
      <p:ext uri="{BB962C8B-B14F-4D97-AF65-F5344CB8AC3E}">
        <p14:creationId xmlns="" xmlns:p14="http://schemas.microsoft.com/office/powerpoint/2010/main" val="2786031900"/>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81</a:t>
            </a:fld>
            <a:endParaRPr lang="pl-PL"/>
          </a:p>
        </p:txBody>
      </p:sp>
      <p:pic>
        <p:nvPicPr>
          <p:cNvPr id="5122" name="Picture 2"/>
          <p:cNvPicPr>
            <a:picLocks noGrp="1" noChangeAspect="1" noChangeArrowheads="1"/>
          </p:cNvPicPr>
          <p:nvPr>
            <p:ph idx="1"/>
          </p:nvPr>
        </p:nvPicPr>
        <p:blipFill>
          <a:blip r:embed="rId2" cstate="print"/>
          <a:srcRect/>
          <a:stretch>
            <a:fillRect/>
          </a:stretch>
        </p:blipFill>
        <p:spPr bwMode="auto">
          <a:xfrm>
            <a:off x="628650" y="2204864"/>
            <a:ext cx="7886700" cy="2880320"/>
          </a:xfrm>
          <a:prstGeom prst="rect">
            <a:avLst/>
          </a:prstGeom>
          <a:noFill/>
          <a:ln w="9525">
            <a:noFill/>
            <a:miter lim="800000"/>
            <a:headEnd/>
            <a:tailEnd/>
          </a:ln>
        </p:spPr>
      </p:pic>
    </p:spTree>
    <p:extLst>
      <p:ext uri="{BB962C8B-B14F-4D97-AF65-F5344CB8AC3E}">
        <p14:creationId xmlns="" xmlns:p14="http://schemas.microsoft.com/office/powerpoint/2010/main" val="1209800441"/>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772816"/>
            <a:ext cx="7632848" cy="2952328"/>
          </a:xfrm>
          <a:noFill/>
        </p:spPr>
        <p:style>
          <a:lnRef idx="1">
            <a:schemeClr val="accent6"/>
          </a:lnRef>
          <a:fillRef idx="2">
            <a:schemeClr val="accent6"/>
          </a:fillRef>
          <a:effectRef idx="1">
            <a:schemeClr val="accent6"/>
          </a:effectRef>
          <a:fontRef idx="minor">
            <a:schemeClr val="dk1"/>
          </a:fontRef>
        </p:style>
        <p:txBody>
          <a:bodyPr/>
          <a:lstStyle/>
          <a:p>
            <a:pPr algn="ctr">
              <a:spcBef>
                <a:spcPts val="0"/>
              </a:spcBef>
              <a:buNone/>
            </a:pPr>
            <a:r>
              <a:rPr lang="pl-PL" sz="2400" dirty="0" smtClean="0">
                <a:solidFill>
                  <a:schemeClr val="tx1"/>
                </a:solidFill>
                <a:latin typeface="Trebuchet MS" pitchFamily="34" charset="0"/>
              </a:rPr>
              <a:t>	</a:t>
            </a:r>
            <a:r>
              <a:rPr lang="pl-PL" dirty="0" smtClean="0">
                <a:latin typeface="Trebuchet MS" pitchFamily="34" charset="0"/>
              </a:rPr>
              <a:t>IP zaleca, aby zmiany we wniosku o dofinansowanie projektu wprowadzane były kompleksowo </a:t>
            </a:r>
            <a:r>
              <a:rPr lang="pl-PL" b="1" dirty="0" smtClean="0">
                <a:latin typeface="Trebuchet MS" pitchFamily="34" charset="0"/>
              </a:rPr>
              <a:t>nie częściej niż raz w miesiącu</a:t>
            </a:r>
            <a:r>
              <a:rPr lang="pl-PL" dirty="0" smtClean="0">
                <a:latin typeface="Trebuchet MS" pitchFamily="34" charset="0"/>
              </a:rPr>
              <a:t>. Ponadto beneficjent może wnioskować o kolejne zmiany w projekcie dopiero po uprzednim zaakceptowaniu wcześniejszych zmian. </a:t>
            </a:r>
            <a:endParaRPr lang="pl-PL"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82</a:t>
            </a:fld>
            <a:endParaRPr lang="pl-PL"/>
          </a:p>
        </p:txBody>
      </p:sp>
    </p:spTree>
    <p:extLst>
      <p:ext uri="{BB962C8B-B14F-4D97-AF65-F5344CB8AC3E}">
        <p14:creationId xmlns="" xmlns:p14="http://schemas.microsoft.com/office/powerpoint/2010/main" val="236699377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83</a:t>
            </a:fld>
            <a:endParaRPr lang="pl-PL"/>
          </a:p>
        </p:txBody>
      </p:sp>
      <p:sp>
        <p:nvSpPr>
          <p:cNvPr id="7" name="Tytuł 6"/>
          <p:cNvSpPr>
            <a:spLocks noGrp="1"/>
          </p:cNvSpPr>
          <p:nvPr>
            <p:ph type="title"/>
          </p:nvPr>
        </p:nvSpPr>
        <p:spPr>
          <a:xfrm>
            <a:off x="683568" y="1052736"/>
            <a:ext cx="7886700" cy="4680520"/>
          </a:xfrm>
        </p:spPr>
        <p:txBody>
          <a:bodyPr/>
          <a:lstStyle/>
          <a:p>
            <a:pPr lvl="0" algn="ctr"/>
            <a:r>
              <a:rPr lang="pl-PL" sz="2800" dirty="0" smtClean="0">
                <a:latin typeface="Trebuchet MS" pitchFamily="34" charset="0"/>
              </a:rPr>
              <a:t>Dopuszczalne jest dokonywanie przez beneficjenta przesunięć w budżecie projektu określonym w zatwierdzonym wniosku o dofinansowanie projektu, którego suma kontrolna została zapisana w umowie o dofinansowanie projektu, do 10% wartości środków alokowanych na zadanie, z którego  przesuwane są środki oraz na zadanie/zadania, na które przesuwane są środki. Dokonywanie takich przesunięć nie wymaga informowania IP. </a:t>
            </a:r>
            <a:endParaRPr lang="pl-PL" sz="2800" dirty="0">
              <a:latin typeface="Trebuchet MS" pitchFamily="34" charset="0"/>
            </a:endParaRPr>
          </a:p>
        </p:txBody>
      </p:sp>
    </p:spTree>
    <p:extLst>
      <p:ext uri="{BB962C8B-B14F-4D97-AF65-F5344CB8AC3E}">
        <p14:creationId xmlns="" xmlns:p14="http://schemas.microsoft.com/office/powerpoint/2010/main" val="39378327"/>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84</a:t>
            </a:fld>
            <a:endParaRPr lang="pl-PL"/>
          </a:p>
        </p:txBody>
      </p:sp>
      <p:sp>
        <p:nvSpPr>
          <p:cNvPr id="7" name="Tytuł 6"/>
          <p:cNvSpPr>
            <a:spLocks noGrp="1"/>
          </p:cNvSpPr>
          <p:nvPr>
            <p:ph type="title"/>
          </p:nvPr>
        </p:nvSpPr>
        <p:spPr>
          <a:xfrm>
            <a:off x="755576" y="1340768"/>
            <a:ext cx="7886700" cy="3960440"/>
          </a:xfrm>
        </p:spPr>
        <p:txBody>
          <a:bodyPr/>
          <a:lstStyle/>
          <a:p>
            <a:pPr lvl="1" algn="ctr"/>
            <a:r>
              <a:rPr lang="pl-PL" sz="2400" b="1" dirty="0">
                <a:latin typeface="Trebuchet MS" pitchFamily="34" charset="0"/>
              </a:rPr>
              <a:t>P</a:t>
            </a:r>
            <a:r>
              <a:rPr lang="pl-PL" sz="2400" b="1" dirty="0" smtClean="0">
                <a:latin typeface="Trebuchet MS" pitchFamily="34" charset="0"/>
              </a:rPr>
              <a:t>rzesunięcia te </a:t>
            </a:r>
            <a:r>
              <a:rPr lang="pl-PL" sz="2400" b="1" dirty="0">
                <a:latin typeface="Trebuchet MS" pitchFamily="34" charset="0"/>
              </a:rPr>
              <a:t>nie mogą:</a:t>
            </a:r>
            <a:br>
              <a:rPr lang="pl-PL" sz="2400" b="1" dirty="0">
                <a:latin typeface="Trebuchet MS" pitchFamily="34" charset="0"/>
              </a:rPr>
            </a:br>
            <a:r>
              <a:rPr lang="pl-PL" sz="2400" dirty="0">
                <a:latin typeface="Trebuchet MS" pitchFamily="34" charset="0"/>
              </a:rPr>
              <a:t> </a:t>
            </a:r>
            <a:br>
              <a:rPr lang="pl-PL" sz="2400" dirty="0">
                <a:latin typeface="Trebuchet MS" pitchFamily="34" charset="0"/>
              </a:rPr>
            </a:br>
            <a:r>
              <a:rPr lang="pl-PL" sz="2400" dirty="0">
                <a:latin typeface="Trebuchet MS" pitchFamily="34" charset="0"/>
              </a:rPr>
              <a:t>- </a:t>
            </a:r>
            <a:r>
              <a:rPr lang="pl-PL" sz="2400" dirty="0" smtClean="0">
                <a:latin typeface="Trebuchet MS" pitchFamily="34" charset="0"/>
              </a:rPr>
              <a:t>zwiększać łącznej wysokości wydatków dotyczących środków trwałych w ramach projektu;</a:t>
            </a:r>
            <a:br>
              <a:rPr lang="pl-PL" sz="2400" dirty="0" smtClean="0">
                <a:latin typeface="Trebuchet MS" pitchFamily="34" charset="0"/>
              </a:rPr>
            </a:br>
            <a:r>
              <a:rPr lang="pl-PL" sz="2400" dirty="0" smtClean="0">
                <a:latin typeface="Trebuchet MS" pitchFamily="34" charset="0"/>
              </a:rPr>
              <a:t>- wpływać na wysokość i przeznaczenie pomocy publicznej/pomocy de </a:t>
            </a:r>
            <a:r>
              <a:rPr lang="pl-PL" sz="2400" dirty="0" err="1" smtClean="0">
                <a:latin typeface="Trebuchet MS" pitchFamily="34" charset="0"/>
              </a:rPr>
              <a:t>minimis</a:t>
            </a:r>
            <a:r>
              <a:rPr lang="pl-PL" sz="2400" dirty="0" smtClean="0">
                <a:latin typeface="Trebuchet MS" pitchFamily="34" charset="0"/>
              </a:rPr>
              <a:t> w ramach projektu;</a:t>
            </a:r>
            <a:br>
              <a:rPr lang="pl-PL" sz="2400" dirty="0" smtClean="0">
                <a:latin typeface="Trebuchet MS" pitchFamily="34" charset="0"/>
              </a:rPr>
            </a:br>
            <a:r>
              <a:rPr lang="pl-PL" sz="2400" dirty="0" smtClean="0">
                <a:latin typeface="Trebuchet MS" pitchFamily="34" charset="0"/>
              </a:rPr>
              <a:t> - polegać na dodaniu nowych kategorii i podkategorii wydatków;</a:t>
            </a:r>
            <a:br>
              <a:rPr lang="pl-PL" sz="2400" dirty="0" smtClean="0">
                <a:latin typeface="Trebuchet MS" pitchFamily="34" charset="0"/>
              </a:rPr>
            </a:br>
            <a:r>
              <a:rPr lang="pl-PL" sz="2400" dirty="0" smtClean="0">
                <a:latin typeface="Trebuchet MS" pitchFamily="34" charset="0"/>
              </a:rPr>
              <a:t> - dotyczyć zadań lub części zadań rozliczanych w oparciu o metody uproszczone (stawki jednostkowe lub kwoty ryczałtowe).</a:t>
            </a:r>
            <a:br>
              <a:rPr lang="pl-PL" sz="2400" dirty="0" smtClean="0">
                <a:latin typeface="Trebuchet MS" pitchFamily="34" charset="0"/>
              </a:rPr>
            </a:br>
            <a:r>
              <a:rPr lang="pl-PL" sz="2400" dirty="0" smtClean="0">
                <a:latin typeface="Trebuchet MS" pitchFamily="34" charset="0"/>
              </a:rPr>
              <a:t/>
            </a:r>
            <a:br>
              <a:rPr lang="pl-PL" sz="2400" dirty="0" smtClean="0">
                <a:latin typeface="Trebuchet MS" pitchFamily="34" charset="0"/>
              </a:rPr>
            </a:br>
            <a:r>
              <a:rPr lang="pl-PL" sz="2400" dirty="0" smtClean="0">
                <a:latin typeface="Trebuchet MS" pitchFamily="34" charset="0"/>
              </a:rPr>
              <a:t/>
            </a:r>
            <a:br>
              <a:rPr lang="pl-PL" sz="2400" dirty="0" smtClean="0">
                <a:latin typeface="Trebuchet MS" pitchFamily="34" charset="0"/>
              </a:rPr>
            </a:br>
            <a:endParaRPr lang="pl-PL" sz="2400" dirty="0">
              <a:latin typeface="Trebuchet MS" pitchFamily="34" charset="0"/>
            </a:endParaRPr>
          </a:p>
        </p:txBody>
      </p:sp>
    </p:spTree>
    <p:extLst>
      <p:ext uri="{BB962C8B-B14F-4D97-AF65-F5344CB8AC3E}">
        <p14:creationId xmlns="" xmlns:p14="http://schemas.microsoft.com/office/powerpoint/2010/main" val="870745746"/>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196752"/>
            <a:ext cx="7886700" cy="1955875"/>
          </a:xfrm>
        </p:spPr>
        <p:txBody>
          <a:bodyPr/>
          <a:lstStyle/>
          <a:p>
            <a:pPr marL="0" indent="0" algn="ctr">
              <a:lnSpc>
                <a:spcPct val="100000"/>
              </a:lnSpc>
              <a:buNone/>
            </a:pPr>
            <a:r>
              <a:rPr lang="pl-PL" sz="2600" dirty="0" smtClean="0"/>
              <a:t>W </a:t>
            </a:r>
            <a:r>
              <a:rPr lang="pl-PL" sz="2600" dirty="0"/>
              <a:t>przypadku wystąpienia oszczędności w projekcie powstałych w wyniku przeprowadzenia postępowań </a:t>
            </a:r>
            <a:r>
              <a:rPr lang="pl-PL" sz="2600" dirty="0" smtClean="0"/>
              <a:t>o udzielenie </a:t>
            </a:r>
            <a:r>
              <a:rPr lang="pl-PL" sz="2600" dirty="0"/>
              <a:t>zamówienia publicznego lub zasady konkurencyjności, przekraczających 10% środków alokowanych na dane zadanie, mogą one być wykorzystane przez Beneficjenta za zgodą Instytucji Pośredniczącej wyłącznie w przypadku konieczności sfinansowania mechanizmu racjonalnych usprawnień lub zwiększenia wskaźników rezultatu/produktu, określonych we wniosku o dofinansowanie projektu przed wszczęciem postępowania o udzielenie zamówienia publicznego.</a:t>
            </a: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85</a:t>
            </a:fld>
            <a:endParaRPr lang="pl-PL"/>
          </a:p>
        </p:txBody>
      </p:sp>
    </p:spTree>
    <p:extLst>
      <p:ext uri="{BB962C8B-B14F-4D97-AF65-F5344CB8AC3E}">
        <p14:creationId xmlns="" xmlns:p14="http://schemas.microsoft.com/office/powerpoint/2010/main" val="3242463633"/>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1043608" y="1988840"/>
            <a:ext cx="6858000" cy="1655762"/>
          </a:xfrm>
        </p:spPr>
        <p:txBody>
          <a:bodyPr/>
          <a:lstStyle/>
          <a:p>
            <a:r>
              <a:rPr lang="pl-PL" dirty="0" smtClean="0">
                <a:solidFill>
                  <a:schemeClr val="tx1"/>
                </a:solidFill>
                <a:latin typeface="Trebuchet MS" pitchFamily="34" charset="0"/>
                <a:ea typeface="Times New Roman" pitchFamily="18" charset="0"/>
                <a:cs typeface="Arial" pitchFamily="34" charset="0"/>
              </a:rPr>
              <a:t>W przypadku, gdy beneficjent nie rozpoczął realizacji projektu w ciągu 3 miesięcy od ustalonej we wniosku początkowej daty okresu realizacji projektu, zaprzestał realizacji projektu, realizuje go w sposób niezgodny z zawartą umową bądź gdy nie realizuje projektu zgodnie z harmonogramem załączonym do wniosku o dofinansowanie projektu, IP może rozwiązać zawartą umowę o dofinansowanie. </a:t>
            </a:r>
            <a:endParaRPr lang="pl-PL" dirty="0"/>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86</a:t>
            </a:fld>
            <a:endParaRPr lang="pl-PL"/>
          </a:p>
        </p:txBody>
      </p:sp>
    </p:spTree>
    <p:extLst>
      <p:ext uri="{BB962C8B-B14F-4D97-AF65-F5344CB8AC3E}">
        <p14:creationId xmlns="" xmlns:p14="http://schemas.microsoft.com/office/powerpoint/2010/main" val="1447891795"/>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sz="1200" b="1" dirty="0" smtClean="0">
              <a:latin typeface="Trebuchet MS" pitchFamily="34" charset="0"/>
              <a:cs typeface="Times New Roman" pitchFamily="18" charset="0"/>
            </a:endParaRPr>
          </a:p>
          <a:p>
            <a:endParaRPr lang="pl-PL" dirty="0">
              <a:latin typeface="Trebuchet MS" pitchFamily="34" charset="0"/>
            </a:endParaRPr>
          </a:p>
        </p:txBody>
      </p:sp>
      <p:sp>
        <p:nvSpPr>
          <p:cNvPr id="4" name="Symbol zastępczy numeru slajdu 3"/>
          <p:cNvSpPr>
            <a:spLocks noGrp="1"/>
          </p:cNvSpPr>
          <p:nvPr>
            <p:ph type="sldNum" sz="quarter" idx="10"/>
          </p:nvPr>
        </p:nvSpPr>
        <p:spPr/>
        <p:txBody>
          <a:bodyPr/>
          <a:lstStyle/>
          <a:p>
            <a:pPr>
              <a:defRPr/>
            </a:pPr>
            <a:fld id="{BEA52088-690F-461D-AC8D-B1FD8FE33742}" type="slidenum">
              <a:rPr lang="pl-PL" smtClean="0"/>
              <a:pPr>
                <a:defRPr/>
              </a:pPr>
              <a:t>87</a:t>
            </a:fld>
            <a:endParaRPr lang="pl-PL"/>
          </a:p>
        </p:txBody>
      </p:sp>
      <p:sp>
        <p:nvSpPr>
          <p:cNvPr id="6" name="Prostokąt 5"/>
          <p:cNvSpPr/>
          <p:nvPr/>
        </p:nvSpPr>
        <p:spPr>
          <a:xfrm>
            <a:off x="683568" y="1556792"/>
            <a:ext cx="7848872" cy="2308324"/>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a:tabLst>
                <a:tab pos="215900" algn="l"/>
              </a:tabLst>
            </a:pPr>
            <a:r>
              <a:rPr lang="pl-PL" sz="2400" dirty="0" smtClean="0">
                <a:solidFill>
                  <a:schemeClr val="tx1"/>
                </a:solidFill>
                <a:latin typeface="Arial" pitchFamily="34" charset="0"/>
                <a:ea typeface="Times New Roman" pitchFamily="18" charset="0"/>
                <a:cs typeface="Arial" pitchFamily="34" charset="0"/>
              </a:rPr>
              <a:t>Beneficjent przedkłada do IP celem akceptacji program i harmonogram wsparcia, na co najmniej 5 dni roboczych przed planowanym terminem rozpoczęcia wsparcia (np.: szkolenia, doradztwa, konferencji, seminariów, zajęć dydaktycznych, wychowawczych, specjalistycznych i in.)</a:t>
            </a:r>
            <a:endParaRPr lang="pl-PL" sz="3600" dirty="0"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00137891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88</a:t>
            </a:fld>
            <a:endParaRPr lang="pl-PL"/>
          </a:p>
        </p:txBody>
      </p:sp>
      <p:sp>
        <p:nvSpPr>
          <p:cNvPr id="3" name="pole tekstowe 2"/>
          <p:cNvSpPr txBox="1"/>
          <p:nvPr/>
        </p:nvSpPr>
        <p:spPr>
          <a:xfrm>
            <a:off x="683568" y="1448765"/>
            <a:ext cx="8056104" cy="4339650"/>
          </a:xfrm>
          <a:prstGeom prst="rect">
            <a:avLst/>
          </a:prstGeom>
          <a:noFill/>
        </p:spPr>
        <p:txBody>
          <a:bodyPr wrap="square" rtlCol="0">
            <a:spAutoFit/>
          </a:bodyPr>
          <a:lstStyle/>
          <a:p>
            <a:pPr algn="ctr"/>
            <a:endParaRPr lang="pl-PL" dirty="0" smtClean="0"/>
          </a:p>
          <a:p>
            <a:pPr algn="ctr"/>
            <a:r>
              <a:rPr lang="pl-PL" sz="3200" dirty="0" smtClean="0"/>
              <a:t>Kryterium Efektywności zatrudnieniowej</a:t>
            </a:r>
          </a:p>
          <a:p>
            <a:endParaRPr lang="pl-PL" dirty="0" smtClean="0"/>
          </a:p>
          <a:p>
            <a:endParaRPr lang="pl-PL" dirty="0"/>
          </a:p>
          <a:p>
            <a:endParaRPr lang="pl-PL" dirty="0" smtClean="0"/>
          </a:p>
          <a:p>
            <a:endParaRPr lang="pl-PL" dirty="0"/>
          </a:p>
          <a:p>
            <a:endParaRPr lang="pl-PL" dirty="0" smtClean="0"/>
          </a:p>
          <a:p>
            <a:endParaRPr lang="pl-PL" dirty="0" smtClean="0"/>
          </a:p>
          <a:p>
            <a:endParaRPr lang="pl-PL" dirty="0"/>
          </a:p>
          <a:p>
            <a:pPr algn="ctr"/>
            <a:r>
              <a:rPr lang="pl-PL" sz="3200" dirty="0" smtClean="0"/>
              <a:t>Wskaźnik rezultatu bezpośredniego dot. osób, które podjęły zatrudnienie</a:t>
            </a:r>
          </a:p>
          <a:p>
            <a:endParaRPr lang="pl-PL" dirty="0"/>
          </a:p>
          <a:p>
            <a:endParaRPr lang="pl-PL" dirty="0" smtClean="0"/>
          </a:p>
        </p:txBody>
      </p:sp>
      <p:sp>
        <p:nvSpPr>
          <p:cNvPr id="4" name="Nie równa się 3"/>
          <p:cNvSpPr/>
          <p:nvPr/>
        </p:nvSpPr>
        <p:spPr>
          <a:xfrm>
            <a:off x="4044852" y="2708920"/>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 xmlns:p14="http://schemas.microsoft.com/office/powerpoint/2010/main" val="890252080"/>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89</a:t>
            </a:fld>
            <a:endParaRPr lang="pl-PL"/>
          </a:p>
        </p:txBody>
      </p:sp>
      <p:graphicFrame>
        <p:nvGraphicFramePr>
          <p:cNvPr id="3" name="Tabela 2"/>
          <p:cNvGraphicFramePr>
            <a:graphicFrameLocks noGrp="1"/>
          </p:cNvGraphicFramePr>
          <p:nvPr/>
        </p:nvGraphicFramePr>
        <p:xfrm>
          <a:off x="755576" y="1181370"/>
          <a:ext cx="7344815" cy="4881737"/>
        </p:xfrm>
        <a:graphic>
          <a:graphicData uri="http://schemas.openxmlformats.org/drawingml/2006/table">
            <a:tbl>
              <a:tblPr/>
              <a:tblGrid>
                <a:gridCol w="1175171"/>
                <a:gridCol w="474017"/>
                <a:gridCol w="429579"/>
                <a:gridCol w="451799"/>
                <a:gridCol w="533272"/>
                <a:gridCol w="562897"/>
                <a:gridCol w="592523"/>
                <a:gridCol w="592523"/>
                <a:gridCol w="570303"/>
                <a:gridCol w="599929"/>
                <a:gridCol w="681401"/>
                <a:gridCol w="681401"/>
              </a:tblGrid>
              <a:tr h="146955">
                <a:tc gridSpan="12">
                  <a:txBody>
                    <a:bodyPr/>
                    <a:lstStyle/>
                    <a:p>
                      <a:pPr algn="ctr" fontAlgn="b"/>
                      <a:r>
                        <a:rPr lang="pl-PL" sz="1200" b="1" i="0" u="none" strike="noStrike" dirty="0">
                          <a:solidFill>
                            <a:srgbClr val="000000"/>
                          </a:solidFill>
                          <a:latin typeface="Arial"/>
                        </a:rPr>
                        <a:t>Informacja o wykonaniu wskaźnika efektywności  społeczno - zatrudnieniowej</a:t>
                      </a:r>
                    </a:p>
                  </a:txBody>
                  <a:tcPr marL="5895" marR="5895" marT="5895" marB="0" anchor="b">
                    <a:lnL>
                      <a:noFill/>
                    </a:lnL>
                    <a:lnR>
                      <a:noFill/>
                    </a:lnR>
                    <a:lnT>
                      <a:noFill/>
                    </a:lnT>
                    <a:lnB>
                      <a:noFill/>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15545">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dirty="0">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dirty="0">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dirty="0">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dirty="0">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l-PL" sz="600" b="0" i="0" u="none" strike="noStrike">
                        <a:solidFill>
                          <a:srgbClr val="000000"/>
                        </a:solidFill>
                        <a:latin typeface="Arial"/>
                      </a:endParaRPr>
                    </a:p>
                  </a:txBody>
                  <a:tcPr marL="5895" marR="5895" marT="5895" marB="0" anchor="b">
                    <a:lnL>
                      <a:noFill/>
                    </a:lnL>
                    <a:lnR>
                      <a:noFill/>
                    </a:lnR>
                    <a:lnT>
                      <a:noFill/>
                    </a:lnT>
                    <a:lnB w="6350" cap="flat" cmpd="sng" algn="ctr">
                      <a:solidFill>
                        <a:srgbClr val="000000"/>
                      </a:solidFill>
                      <a:prstDash val="solid"/>
                      <a:round/>
                      <a:headEnd type="none" w="med" len="med"/>
                      <a:tailEnd type="none" w="med" len="med"/>
                    </a:lnB>
                  </a:tcPr>
                </a:tc>
              </a:tr>
              <a:tr h="622806">
                <a:tc rowSpan="3">
                  <a:txBody>
                    <a:bodyPr/>
                    <a:lstStyle/>
                    <a:p>
                      <a:pPr algn="ctr" fontAlgn="ctr"/>
                      <a:r>
                        <a:rPr lang="pl-PL" sz="600" b="1" i="0" u="none" strike="noStrike">
                          <a:solidFill>
                            <a:srgbClr val="000000"/>
                          </a:solidFill>
                          <a:latin typeface="Arial"/>
                        </a:rPr>
                        <a:t>Wskaźnik efektywności społeczno-zatrudnieniowej dla:</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l-PL" sz="600" b="1" i="0" u="none" strike="noStrike">
                          <a:solidFill>
                            <a:srgbClr val="000000"/>
                          </a:solidFill>
                          <a:latin typeface="Arial"/>
                        </a:rPr>
                        <a:t>Wartość docelowa (%)</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pl-PL" sz="600" b="1" i="0" u="none" strike="noStrike">
                          <a:solidFill>
                            <a:srgbClr val="000000"/>
                          </a:solidFill>
                          <a:latin typeface="Arial"/>
                        </a:rPr>
                        <a:t>Liczba osób, które zakończyły udział w projekcie*</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gridSpan="3">
                  <a:txBody>
                    <a:bodyPr/>
                    <a:lstStyle/>
                    <a:p>
                      <a:pPr algn="ctr" fontAlgn="ctr"/>
                      <a:r>
                        <a:rPr lang="pl-PL" sz="600" b="1" i="0" u="none" strike="noStrike">
                          <a:solidFill>
                            <a:srgbClr val="000000"/>
                          </a:solidFill>
                          <a:latin typeface="Arial"/>
                        </a:rPr>
                        <a:t>Liczba osób, które podjęły zatrudnienie i/lub dokonały postępu w procesie aktywizacji społeczno-zatrudnieniowej </a:t>
                      </a:r>
                      <a:br>
                        <a:rPr lang="pl-PL" sz="600" b="1" i="0" u="none" strike="noStrike">
                          <a:solidFill>
                            <a:srgbClr val="000000"/>
                          </a:solidFill>
                          <a:latin typeface="Arial"/>
                        </a:rPr>
                      </a:br>
                      <a:r>
                        <a:rPr lang="pl-PL" sz="600" b="1" i="0" u="none" strike="noStrike">
                          <a:solidFill>
                            <a:srgbClr val="000000"/>
                          </a:solidFill>
                          <a:latin typeface="Arial"/>
                        </a:rPr>
                        <a:t>i zmniejszenia dystansu do zatrudnienia lub podjęły dalszą aktywizację*</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gridSpan="3">
                  <a:txBody>
                    <a:bodyPr/>
                    <a:lstStyle/>
                    <a:p>
                      <a:pPr algn="ctr" fontAlgn="ctr"/>
                      <a:r>
                        <a:rPr lang="pl-PL" sz="600" b="1" i="0" u="none" strike="noStrike">
                          <a:solidFill>
                            <a:srgbClr val="000000"/>
                          </a:solidFill>
                          <a:latin typeface="Arial"/>
                        </a:rPr>
                        <a:t>Osiągnięta wartość wskaźnika efektywności społeczno-zatrudnieniowej w ramach projektu (%)</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rowSpan="2">
                  <a:txBody>
                    <a:bodyPr/>
                    <a:lstStyle/>
                    <a:p>
                      <a:pPr algn="ctr" fontAlgn="ctr"/>
                      <a:r>
                        <a:rPr lang="pl-PL" sz="600" b="1" i="0" u="none" strike="noStrike">
                          <a:solidFill>
                            <a:srgbClr val="000000"/>
                          </a:solidFill>
                          <a:latin typeface="Arial"/>
                        </a:rPr>
                        <a:t>Stopień realizacji wskaźnika      (%)</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959">
                <a:tc vMerge="1">
                  <a:txBody>
                    <a:bodyPr/>
                    <a:lstStyle/>
                    <a:p>
                      <a:endParaRPr lang="pl-PL"/>
                    </a:p>
                  </a:txBody>
                  <a:tcPr/>
                </a:tc>
                <a:tc vMerge="1">
                  <a:txBody>
                    <a:bodyPr/>
                    <a:lstStyle/>
                    <a:p>
                      <a:endParaRPr lang="pl-PL"/>
                    </a:p>
                  </a:txBody>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l-PL"/>
                    </a:p>
                  </a:txBody>
                  <a:tcPr/>
                </a:tc>
              </a:tr>
              <a:tr h="118963">
                <a:tc vMerge="1">
                  <a:txBody>
                    <a:bodyPr/>
                    <a:lstStyle/>
                    <a:p>
                      <a:endParaRPr lang="pl-PL"/>
                    </a:p>
                  </a:txBody>
                  <a:tcPr/>
                </a:tc>
                <a:tc>
                  <a:txBody>
                    <a:bodyPr/>
                    <a:lstStyle/>
                    <a:p>
                      <a:pPr algn="ctr" fontAlgn="ctr"/>
                      <a:r>
                        <a:rPr lang="pl-PL" sz="600" b="1" i="0" u="none" strike="noStrike">
                          <a:solidFill>
                            <a:srgbClr val="000000"/>
                          </a:solidFill>
                          <a:latin typeface="Arial"/>
                        </a:rPr>
                        <a:t>1</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4=2+3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7=5+6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8=(5/2)*100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9=(6/3)*100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10=(7/4)*100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1" i="0" u="none" strike="noStrike">
                          <a:solidFill>
                            <a:srgbClr val="000000"/>
                          </a:solidFill>
                          <a:latin typeface="Arial"/>
                        </a:rPr>
                        <a:t>11=(10/1)*100</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883">
                <a:tc>
                  <a:txBody>
                    <a:bodyPr/>
                    <a:lstStyle/>
                    <a:p>
                      <a:pPr algn="l" fontAlgn="t"/>
                      <a:r>
                        <a:rPr lang="pl-PL" sz="600" b="0" i="0" u="none" strike="noStrike">
                          <a:solidFill>
                            <a:srgbClr val="000000"/>
                          </a:solidFill>
                          <a:latin typeface="Arial"/>
                        </a:rPr>
                        <a:t>- osób lub środowisk zagrożonych ubóstwem lub wykluczeniem społecznym</a:t>
                      </a:r>
                    </a:p>
                  </a:txBody>
                  <a:tcPr marL="5895" marR="5895" marT="5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latin typeface="Arial"/>
                        </a:rPr>
                        <a:t>56%</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791">
                <a:tc>
                  <a:txBody>
                    <a:bodyPr/>
                    <a:lstStyle/>
                    <a:p>
                      <a:pPr algn="l" fontAlgn="t"/>
                      <a:r>
                        <a:rPr lang="pl-PL" sz="600" b="0" i="0" u="none" strike="noStrike">
                          <a:solidFill>
                            <a:srgbClr val="000000"/>
                          </a:solidFill>
                          <a:latin typeface="Arial"/>
                        </a:rPr>
                        <a:t>- osób o znacznym stopniu niepełnosprawności, osób z niepełnosprawnością intelektualną oraz osób z niepełnosprawnościami sprzężonymi</a:t>
                      </a:r>
                    </a:p>
                  </a:txBody>
                  <a:tcPr marL="5895" marR="5895" marT="5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latin typeface="Arial"/>
                        </a:rPr>
                        <a:t>46%</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dirty="0">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876">
                <a:tc rowSpan="3">
                  <a:txBody>
                    <a:bodyPr/>
                    <a:lstStyle/>
                    <a:p>
                      <a:pPr algn="ctr" fontAlgn="ctr"/>
                      <a:r>
                        <a:rPr lang="pl-PL" sz="600" b="1" i="0" u="none" strike="noStrike">
                          <a:solidFill>
                            <a:srgbClr val="000000"/>
                          </a:solidFill>
                          <a:latin typeface="Arial"/>
                        </a:rPr>
                        <a:t>Wskaźnik efektywności zatrudnieniowej dla:</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l-PL" sz="600" b="1" i="0" u="none" strike="noStrike">
                          <a:solidFill>
                            <a:srgbClr val="000000"/>
                          </a:solidFill>
                          <a:latin typeface="Arial"/>
                        </a:rPr>
                        <a:t>Wartość docelowa</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pl-PL" sz="600" b="1" i="0" u="none" strike="noStrike">
                          <a:solidFill>
                            <a:srgbClr val="000000"/>
                          </a:solidFill>
                          <a:latin typeface="Arial"/>
                        </a:rPr>
                        <a:t>Liczba osób, które zakończyły udział w projekcie**</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gridSpan="3">
                  <a:txBody>
                    <a:bodyPr/>
                    <a:lstStyle/>
                    <a:p>
                      <a:pPr algn="ctr" fontAlgn="ctr"/>
                      <a:r>
                        <a:rPr lang="pl-PL" sz="600" b="1" i="0" u="none" strike="noStrike">
                          <a:solidFill>
                            <a:srgbClr val="000000"/>
                          </a:solidFill>
                          <a:latin typeface="Arial"/>
                        </a:rPr>
                        <a:t>Liczba osób, które podjęły zatrudnienie</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gridSpan="3">
                  <a:txBody>
                    <a:bodyPr/>
                    <a:lstStyle/>
                    <a:p>
                      <a:pPr algn="ctr" fontAlgn="ctr"/>
                      <a:r>
                        <a:rPr lang="pl-PL" sz="600" b="1" i="0" u="none" strike="noStrike">
                          <a:solidFill>
                            <a:srgbClr val="000000"/>
                          </a:solidFill>
                          <a:latin typeface="Arial"/>
                        </a:rPr>
                        <a:t>Osiągnięta wartość wskaźnika efektywności zatrudnieniowej </a:t>
                      </a:r>
                      <a:br>
                        <a:rPr lang="pl-PL" sz="600" b="1" i="0" u="none" strike="noStrike">
                          <a:solidFill>
                            <a:srgbClr val="000000"/>
                          </a:solidFill>
                          <a:latin typeface="Arial"/>
                        </a:rPr>
                      </a:br>
                      <a:r>
                        <a:rPr lang="pl-PL" sz="600" b="1" i="0" u="none" strike="noStrike">
                          <a:solidFill>
                            <a:srgbClr val="000000"/>
                          </a:solidFill>
                          <a:latin typeface="Arial"/>
                        </a:rPr>
                        <a:t>w ramach projektu (%)</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rowSpan="2">
                  <a:txBody>
                    <a:bodyPr/>
                    <a:lstStyle/>
                    <a:p>
                      <a:pPr algn="ctr" fontAlgn="ctr"/>
                      <a:r>
                        <a:rPr lang="pl-PL" sz="600" b="1" i="0" u="none" strike="noStrike">
                          <a:solidFill>
                            <a:srgbClr val="000000"/>
                          </a:solidFill>
                          <a:latin typeface="Arial"/>
                        </a:rPr>
                        <a:t>Stopień realizacji wskaźnika (%)</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45">
                <a:tc vMerge="1">
                  <a:txBody>
                    <a:bodyPr/>
                    <a:lstStyle/>
                    <a:p>
                      <a:endParaRPr lang="pl-PL"/>
                    </a:p>
                  </a:txBody>
                  <a:tcPr/>
                </a:tc>
                <a:tc vMerge="1">
                  <a:txBody>
                    <a:bodyPr/>
                    <a:lstStyle/>
                    <a:p>
                      <a:endParaRPr lang="pl-PL"/>
                    </a:p>
                  </a:txBody>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K</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M</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O</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l-PL"/>
                    </a:p>
                  </a:txBody>
                  <a:tcPr/>
                </a:tc>
              </a:tr>
              <a:tr h="115545">
                <a:tc vMerge="1">
                  <a:txBody>
                    <a:bodyPr/>
                    <a:lstStyle/>
                    <a:p>
                      <a:endParaRPr lang="pl-PL"/>
                    </a:p>
                  </a:txBody>
                  <a:tcPr/>
                </a:tc>
                <a:tc>
                  <a:txBody>
                    <a:bodyPr/>
                    <a:lstStyle/>
                    <a:p>
                      <a:pPr algn="ctr" fontAlgn="ctr"/>
                      <a:r>
                        <a:rPr lang="pl-PL" sz="600" b="1" i="0" u="none" strike="noStrike">
                          <a:solidFill>
                            <a:srgbClr val="000000"/>
                          </a:solidFill>
                          <a:latin typeface="Arial"/>
                        </a:rPr>
                        <a:t>1</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4=2+3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7=5+6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8=(5/2)*100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9=(6/3)*100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1" i="0" u="none" strike="noStrike">
                          <a:solidFill>
                            <a:srgbClr val="000000"/>
                          </a:solidFill>
                          <a:latin typeface="Arial"/>
                        </a:rPr>
                        <a:t>10=(7/4)*100</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1" i="0" u="none" strike="noStrike">
                          <a:solidFill>
                            <a:srgbClr val="000000"/>
                          </a:solidFill>
                          <a:latin typeface="Arial"/>
                        </a:rPr>
                        <a:t>11=(10/1)*100</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87">
                <a:tc>
                  <a:txBody>
                    <a:bodyPr/>
                    <a:lstStyle/>
                    <a:p>
                      <a:pPr algn="l" fontAlgn="t"/>
                      <a:r>
                        <a:rPr lang="pl-PL" sz="600" b="0" i="0" u="none" strike="noStrike">
                          <a:solidFill>
                            <a:srgbClr val="000000"/>
                          </a:solidFill>
                          <a:latin typeface="Arial"/>
                        </a:rPr>
                        <a:t>- osób lub środowisk zagrożonych ubóstwem lub wykluczeniem społecznym</a:t>
                      </a:r>
                    </a:p>
                  </a:txBody>
                  <a:tcPr marL="5895" marR="5895" marT="5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latin typeface="Arial"/>
                        </a:rPr>
                        <a:t>22%</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780">
                <a:tc>
                  <a:txBody>
                    <a:bodyPr/>
                    <a:lstStyle/>
                    <a:p>
                      <a:pPr algn="l" fontAlgn="t"/>
                      <a:r>
                        <a:rPr lang="pl-PL" sz="600" b="0" i="0" u="none" strike="noStrike">
                          <a:solidFill>
                            <a:srgbClr val="000000"/>
                          </a:solidFill>
                          <a:latin typeface="Arial"/>
                        </a:rPr>
                        <a:t>- osób o znacznym stopniu niepełnosprawności, osób z niepełnosprawnością intelektualną oraz osób z niepełnosprawnościami sprzężonymi</a:t>
                      </a:r>
                    </a:p>
                  </a:txBody>
                  <a:tcPr marL="5895" marR="5895" marT="58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latin typeface="Arial"/>
                        </a:rPr>
                        <a:t>12%</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latin typeface="Arial"/>
                        </a:rPr>
                        <a:t>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636">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l-PL" sz="700" b="0" i="0" u="none" strike="noStrike">
                        <a:solidFill>
                          <a:srgbClr val="000000"/>
                        </a:solidFill>
                        <a:latin typeface="Arial"/>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r>
              <a:tr h="818746">
                <a:tc gridSpan="12">
                  <a:txBody>
                    <a:bodyPr/>
                    <a:lstStyle/>
                    <a:p>
                      <a:pPr algn="just" fontAlgn="t"/>
                      <a:r>
                        <a:rPr lang="pl-PL" sz="600" b="0" i="0" u="none" strike="noStrike" dirty="0">
                          <a:solidFill>
                            <a:srgbClr val="000000"/>
                          </a:solidFill>
                          <a:latin typeface="Arial"/>
                        </a:rPr>
                        <a:t>* Zgodnie z </a:t>
                      </a:r>
                      <a:r>
                        <a:rPr lang="pl-PL" sz="600" b="0" i="1" u="none" strike="noStrike" dirty="0">
                          <a:solidFill>
                            <a:srgbClr val="000000"/>
                          </a:solidFill>
                          <a:latin typeface="Arial"/>
                        </a:rPr>
                        <a:t>Wytycznymi w zakresie realizacji przedsięwzięć w obszarze włączenia społecznego i zwalczania ubóstwa z wykorzystaniem środków Europejskiego Funduszu Społecznego  i Europejskiego Funduszu Rozwoju Regionalnego na lata 2014-2020 </a:t>
                      </a:r>
                      <a:r>
                        <a:rPr lang="pl-PL" sz="600" b="0" i="0" u="none" strike="noStrike" dirty="0">
                          <a:solidFill>
                            <a:srgbClr val="000000"/>
                          </a:solidFill>
                          <a:latin typeface="Arial"/>
                        </a:rPr>
                        <a:t>z dnia 3 marca 2016 r.</a:t>
                      </a:r>
                      <a:r>
                        <a:rPr lang="pl-PL" sz="600" b="0" i="1" u="none" strike="noStrike" dirty="0">
                          <a:solidFill>
                            <a:srgbClr val="000000"/>
                          </a:solidFill>
                          <a:latin typeface="Arial"/>
                        </a:rPr>
                        <a:t>, </a:t>
                      </a:r>
                      <a:r>
                        <a:rPr lang="pl-PL" sz="600" b="0" i="0" u="none" strike="noStrike" dirty="0">
                          <a:solidFill>
                            <a:srgbClr val="000000"/>
                          </a:solidFill>
                          <a:latin typeface="Arial"/>
                        </a:rPr>
                        <a:t>Rozdział 4, Podrozdział 4.7 pkt. 5 a) i 5 b);                                                   </a:t>
                      </a:r>
                      <a:br>
                        <a:rPr lang="pl-PL" sz="600" b="0" i="0" u="none" strike="noStrike" dirty="0">
                          <a:solidFill>
                            <a:srgbClr val="000000"/>
                          </a:solidFill>
                          <a:latin typeface="Arial"/>
                        </a:rPr>
                      </a:br>
                      <a:r>
                        <a:rPr lang="pl-PL" sz="600" b="0" i="0" u="none" strike="noStrike" dirty="0">
                          <a:solidFill>
                            <a:srgbClr val="000000"/>
                          </a:solidFill>
                          <a:latin typeface="Arial"/>
                        </a:rPr>
                        <a:t>** Zgodnie z Wytycznymi w zakresie realizacji przedsięwzięć w obszarze włączenia społecznego i zwalczania ubóstwa z wykorzystaniem środków Europejskiego Funduszu Społecznego  i Europejskiego Funduszu Rozwoju Regionalnego na lata 2014-2020 z dnia 3 marca 2016 r., Rozdział 4, Podrozdział 4.7, za zakończenie udziału w projekcie należy uznać zakończenie uczestnictwa w formie lub formach wsparcia realizowanych w ramach projektu zgodnie ze ścieżką udziału w projekcie.  Pomiar efektywności społeczno-zatrudnieniowej w wymiarze zatrudnieniowym odbywa się zgodnie z metodologią określoną  dla efektywności zatrudnieniowej wskazaną w Wytycznych Ministra </a:t>
                      </a:r>
                      <a:r>
                        <a:rPr lang="pl-PL" sz="600" b="0" i="0" u="none" strike="noStrike" dirty="0" err="1" smtClean="0">
                          <a:solidFill>
                            <a:srgbClr val="000000"/>
                          </a:solidFill>
                          <a:latin typeface="Arial"/>
                        </a:rPr>
                        <a:t>Infrrastruktury</a:t>
                      </a:r>
                      <a:r>
                        <a:rPr lang="pl-PL" sz="600" b="0" i="0" u="none" strike="noStrike" dirty="0" smtClean="0">
                          <a:solidFill>
                            <a:srgbClr val="000000"/>
                          </a:solidFill>
                          <a:latin typeface="Arial"/>
                        </a:rPr>
                        <a:t> </a:t>
                      </a:r>
                      <a:r>
                        <a:rPr lang="pl-PL" sz="600" b="0" i="0" u="none" strike="noStrike" dirty="0">
                          <a:solidFill>
                            <a:srgbClr val="000000"/>
                          </a:solidFill>
                          <a:latin typeface="Arial"/>
                        </a:rPr>
                        <a:t>i Rozwoju w zakresie realizacji </a:t>
                      </a:r>
                      <a:r>
                        <a:rPr lang="pl-PL" sz="600" b="0" i="0" u="none" strike="noStrike" dirty="0" smtClean="0">
                          <a:solidFill>
                            <a:srgbClr val="000000"/>
                          </a:solidFill>
                          <a:latin typeface="Arial"/>
                        </a:rPr>
                        <a:t>przedsięwzięć </a:t>
                      </a:r>
                      <a:r>
                        <a:rPr lang="pl-PL" sz="600" b="0" i="0" u="none" strike="noStrike" dirty="0">
                          <a:solidFill>
                            <a:srgbClr val="000000"/>
                          </a:solidFill>
                          <a:latin typeface="Arial"/>
                        </a:rPr>
                        <a:t>z udziałem środków Europejskiego Funduszu Społecznego w obszarze rynku pracy na lata 2014-2020.  </a:t>
                      </a:r>
                    </a:p>
                  </a:txBody>
                  <a:tcPr marL="5895" marR="5895" marT="5895" marB="0">
                    <a:lnL>
                      <a:noFill/>
                    </a:lnL>
                    <a:lnR>
                      <a:noFill/>
                    </a:lnR>
                    <a:lnT>
                      <a:noFill/>
                    </a:lnT>
                    <a:lnB>
                      <a:noFill/>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fld id="{BEA52088-690F-461D-AC8D-B1FD8FE33742}" type="slidenum">
              <a:rPr lang="pl-PL" smtClean="0"/>
              <a:pPr/>
              <a:t>9</a:t>
            </a:fld>
            <a:endParaRPr lang="pl-PL" dirty="0"/>
          </a:p>
        </p:txBody>
      </p:sp>
      <p:sp>
        <p:nvSpPr>
          <p:cNvPr id="6" name="Prostokąt 5"/>
          <p:cNvSpPr/>
          <p:nvPr/>
        </p:nvSpPr>
        <p:spPr>
          <a:xfrm>
            <a:off x="539552" y="1124744"/>
            <a:ext cx="8208912" cy="923330"/>
          </a:xfrm>
          <a:prstGeom prst="rect">
            <a:avLst/>
          </a:prstGeom>
        </p:spPr>
        <p:txBody>
          <a:bodyPr wrap="square">
            <a:spAutoFit/>
          </a:bodyPr>
          <a:lstStyle/>
          <a:p>
            <a:endParaRPr lang="pl-PL" dirty="0"/>
          </a:p>
          <a:p>
            <a:endParaRPr lang="pl-PL" dirty="0" smtClean="0"/>
          </a:p>
          <a:p>
            <a:endParaRPr lang="pl-PL" dirty="0" smtClean="0"/>
          </a:p>
        </p:txBody>
      </p:sp>
      <p:sp>
        <p:nvSpPr>
          <p:cNvPr id="5" name="pole tekstowe 4"/>
          <p:cNvSpPr txBox="1"/>
          <p:nvPr/>
        </p:nvSpPr>
        <p:spPr>
          <a:xfrm>
            <a:off x="467544" y="1124745"/>
            <a:ext cx="8136904" cy="5488494"/>
          </a:xfrm>
          <a:prstGeom prst="rect">
            <a:avLst/>
          </a:prstGeom>
          <a:noFill/>
        </p:spPr>
        <p:txBody>
          <a:bodyPr wrap="square" rtlCol="0">
            <a:spAutoFit/>
          </a:bodyPr>
          <a:lstStyle/>
          <a:p>
            <a:pPr algn="ctr"/>
            <a:r>
              <a:rPr lang="pl-PL" sz="2000" b="1" i="1" u="sng" dirty="0" smtClean="0"/>
              <a:t>Harmonogram Płatności</a:t>
            </a:r>
          </a:p>
          <a:p>
            <a:pPr algn="ctr"/>
            <a:endParaRPr lang="pl-PL" sz="2000" dirty="0"/>
          </a:p>
          <a:p>
            <a:pPr algn="ctr"/>
            <a:r>
              <a:rPr lang="pl-PL" sz="2000" dirty="0"/>
              <a:t>Pierwszą wersję harmonogramu wprowadź niezwłocznie po otrzymaniu uprawnień do pracy w systemie i podpisaniu umowy o dofinansowanie. </a:t>
            </a:r>
            <a:endParaRPr lang="pl-PL" sz="2000" dirty="0" smtClean="0"/>
          </a:p>
          <a:p>
            <a:pPr algn="ctr"/>
            <a:endParaRPr lang="pl-PL" sz="2000" dirty="0"/>
          </a:p>
          <a:p>
            <a:pPr algn="ctr"/>
            <a:r>
              <a:rPr lang="pl-PL" sz="2000" dirty="0" smtClean="0"/>
              <a:t>Ewentualne zmiany harmonogramu </a:t>
            </a:r>
            <a:r>
              <a:rPr lang="pl-PL" sz="2000" dirty="0"/>
              <a:t>mogą następować później </a:t>
            </a:r>
            <a:r>
              <a:rPr lang="pl-PL" sz="2000" dirty="0" smtClean="0"/>
              <a:t>w zależności od stopnia realizacji Twojego projektu.</a:t>
            </a:r>
          </a:p>
          <a:p>
            <a:pPr algn="ctr"/>
            <a:endParaRPr lang="pl-PL" sz="2000" dirty="0" smtClean="0"/>
          </a:p>
          <a:p>
            <a:pPr algn="ctr"/>
            <a:r>
              <a:rPr lang="pl-PL" sz="2000" dirty="0" smtClean="0"/>
              <a:t>Harmonogram </a:t>
            </a:r>
            <a:r>
              <a:rPr lang="pl-PL" sz="2000" dirty="0"/>
              <a:t>płatności możesz aktualizować przed przekazaniem </a:t>
            </a:r>
            <a:r>
              <a:rPr lang="pl-PL" sz="2000" dirty="0" smtClean="0"/>
              <a:t>kolejnej transzy </a:t>
            </a:r>
            <a:r>
              <a:rPr lang="pl-PL" sz="2000" dirty="0"/>
              <a:t>dofinansowania w ramach EFS, jednak wymaga to każdorazowej akceptacji Instytucji </a:t>
            </a:r>
            <a:r>
              <a:rPr lang="pl-PL" sz="2000" dirty="0" smtClean="0"/>
              <a:t>Pośredniczącej. </a:t>
            </a:r>
            <a:r>
              <a:rPr lang="pl-PL" sz="2000" dirty="0"/>
              <a:t>Zmiana harmonogramu nie wymaga aneksu do zawartej </a:t>
            </a:r>
            <a:r>
              <a:rPr lang="pl-PL" sz="2000" dirty="0" smtClean="0"/>
              <a:t>umowy o </a:t>
            </a:r>
            <a:r>
              <a:rPr lang="pl-PL" sz="2000" dirty="0"/>
              <a:t>dofinansowanie</a:t>
            </a:r>
            <a:r>
              <a:rPr lang="pl-PL" sz="2000" dirty="0" smtClean="0"/>
              <a:t>.</a:t>
            </a:r>
          </a:p>
          <a:p>
            <a:pPr algn="ctr"/>
            <a:endParaRPr lang="pl-PL" sz="2000" dirty="0" smtClean="0"/>
          </a:p>
          <a:p>
            <a:pPr algn="ctr"/>
            <a:r>
              <a:rPr lang="pl-PL" sz="2000" dirty="0" smtClean="0"/>
              <a:t>Zmiana </a:t>
            </a:r>
            <a:r>
              <a:rPr lang="pl-PL" sz="2000" dirty="0"/>
              <a:t>harmonogramu płatności dotyczyć może jedynie kolejnych okresów rozliczeniowych, </a:t>
            </a:r>
            <a:r>
              <a:rPr lang="pl-PL" sz="2000" b="1" dirty="0"/>
              <a:t>nie zaś okresu, za jaki składany </a:t>
            </a:r>
            <a:r>
              <a:rPr lang="pl-PL" sz="2000" b="1" dirty="0" smtClean="0"/>
              <a:t>jest wniosek </a:t>
            </a:r>
            <a:r>
              <a:rPr lang="pl-PL" sz="2000" b="1" dirty="0"/>
              <a:t>o </a:t>
            </a:r>
            <a:r>
              <a:rPr lang="pl-PL" sz="2000" b="1" dirty="0" smtClean="0"/>
              <a:t>płatność, gdyż wówczas IP RPO WL nie ma podstaw do jego akceptacji.</a:t>
            </a:r>
          </a:p>
          <a:p>
            <a:pPr algn="ctr"/>
            <a:endParaRPr lang="pl-PL" dirty="0"/>
          </a:p>
        </p:txBody>
      </p:sp>
    </p:spTree>
    <p:extLst>
      <p:ext uri="{BB962C8B-B14F-4D97-AF65-F5344CB8AC3E}">
        <p14:creationId xmlns="" xmlns:p14="http://schemas.microsoft.com/office/powerpoint/2010/main" val="1830769805"/>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90</a:t>
            </a:fld>
            <a:endParaRPr lang="pl-PL"/>
          </a:p>
        </p:txBody>
      </p:sp>
      <p:sp>
        <p:nvSpPr>
          <p:cNvPr id="3" name="Prostokąt 2"/>
          <p:cNvSpPr/>
          <p:nvPr/>
        </p:nvSpPr>
        <p:spPr>
          <a:xfrm>
            <a:off x="827584" y="1405369"/>
            <a:ext cx="7560840" cy="3724096"/>
          </a:xfrm>
          <a:prstGeom prst="rect">
            <a:avLst/>
          </a:prstGeom>
        </p:spPr>
        <p:txBody>
          <a:bodyPr wrap="square">
            <a:spAutoFit/>
          </a:bodyPr>
          <a:lstStyle/>
          <a:p>
            <a:pPr lvl="0">
              <a:spcAft>
                <a:spcPts val="600"/>
              </a:spcAft>
            </a:pPr>
            <a:r>
              <a:rPr lang="pl-PL" dirty="0" smtClean="0">
                <a:solidFill>
                  <a:prstClr val="black"/>
                </a:solidFill>
              </a:rPr>
              <a:t>Efektywność </a:t>
            </a:r>
            <a:r>
              <a:rPr lang="pl-PL" dirty="0">
                <a:solidFill>
                  <a:prstClr val="black"/>
                </a:solidFill>
              </a:rPr>
              <a:t>zatrudnieniowa jest mierzona wyłącznie wśród tych uczestników projektu, którzy w momencie rozpoczęcia udziału w projekcie byli osobami bezrobotnymi lub osobami biernymi zawodowo, z wyłączeniem osób, które w ramach projektu lub po zakończeniu jego realizacji podjęły naukę w formach szkolnych lub otrzymały środki na podjęcie działalności gospodarczej z EFS</a:t>
            </a:r>
            <a:r>
              <a:rPr lang="pl-PL" dirty="0" smtClean="0">
                <a:solidFill>
                  <a:prstClr val="black"/>
                </a:solidFill>
              </a:rPr>
              <a:t>.</a:t>
            </a:r>
            <a:endParaRPr lang="pl-PL" dirty="0">
              <a:solidFill>
                <a:prstClr val="black"/>
              </a:solidFill>
            </a:endParaRPr>
          </a:p>
          <a:p>
            <a:pPr lvl="0">
              <a:spcAft>
                <a:spcPts val="600"/>
              </a:spcAft>
            </a:pPr>
            <a:r>
              <a:rPr lang="pl-PL" i="1" dirty="0">
                <a:solidFill>
                  <a:prstClr val="black"/>
                </a:solidFill>
              </a:rPr>
              <a:t>Efektywność zatrudnieniowa jest mierzona wśród uczestników </a:t>
            </a:r>
            <a:r>
              <a:rPr lang="pl-PL" i="1" dirty="0" smtClean="0">
                <a:solidFill>
                  <a:prstClr val="black"/>
                </a:solidFill>
              </a:rPr>
              <a:t>projektu, którzy:</a:t>
            </a:r>
            <a:endParaRPr lang="pl-PL" i="1" dirty="0">
              <a:solidFill>
                <a:prstClr val="black"/>
              </a:solidFill>
            </a:endParaRPr>
          </a:p>
          <a:p>
            <a:pPr lvl="0">
              <a:spcAft>
                <a:spcPts val="600"/>
              </a:spcAft>
            </a:pPr>
            <a:r>
              <a:rPr lang="pl-PL" i="1" dirty="0">
                <a:solidFill>
                  <a:prstClr val="black"/>
                </a:solidFill>
              </a:rPr>
              <a:t>i. zakończyli udział w projekcie; zakończenie udziału w projekcie to zakończenie uczestnictwa w formie lub formach wsparcia przewidzianych dla danego uczestnika w ramach projektu EFS;</a:t>
            </a:r>
          </a:p>
          <a:p>
            <a:pPr lvl="0">
              <a:spcAft>
                <a:spcPts val="600"/>
              </a:spcAft>
            </a:pPr>
            <a:r>
              <a:rPr lang="pl-PL" i="1" dirty="0">
                <a:solidFill>
                  <a:prstClr val="black"/>
                </a:solidFill>
              </a:rPr>
              <a:t>ii. przerwali udział w projekcie wcześniej, niż uprzednio było to planowane z powodu podjęcia </a:t>
            </a:r>
            <a:r>
              <a:rPr lang="pl-PL" i="1" dirty="0" smtClean="0">
                <a:solidFill>
                  <a:prstClr val="black"/>
                </a:solidFill>
              </a:rPr>
              <a:t>pracy</a:t>
            </a:r>
            <a:endParaRPr lang="pl-PL" i="1" dirty="0">
              <a:solidFill>
                <a:prstClr val="black"/>
              </a:solidFill>
            </a:endParaRPr>
          </a:p>
          <a:p>
            <a:pPr lvl="0">
              <a:spcAft>
                <a:spcPts val="600"/>
              </a:spcAft>
            </a:pPr>
            <a:r>
              <a:rPr lang="pl-PL" i="1" dirty="0">
                <a:solidFill>
                  <a:prstClr val="black"/>
                </a:solidFill>
              </a:rPr>
              <a:t>iii. podjęli pracę, jednak jednocześnie kontynuowali udział w projekcie;</a:t>
            </a:r>
          </a:p>
        </p:txBody>
      </p:sp>
    </p:spTree>
    <p:extLst>
      <p:ext uri="{BB962C8B-B14F-4D97-AF65-F5344CB8AC3E}">
        <p14:creationId xmlns="" xmlns:p14="http://schemas.microsoft.com/office/powerpoint/2010/main" val="3030868693"/>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91</a:t>
            </a:fld>
            <a:endParaRPr lang="pl-PL"/>
          </a:p>
        </p:txBody>
      </p:sp>
      <p:sp>
        <p:nvSpPr>
          <p:cNvPr id="4" name="pole tekstowe 3"/>
          <p:cNvSpPr txBox="1"/>
          <p:nvPr/>
        </p:nvSpPr>
        <p:spPr>
          <a:xfrm>
            <a:off x="822902" y="1484784"/>
            <a:ext cx="7848872" cy="3431709"/>
          </a:xfrm>
          <a:prstGeom prst="rect">
            <a:avLst/>
          </a:prstGeom>
          <a:noFill/>
        </p:spPr>
        <p:txBody>
          <a:bodyPr wrap="square" rtlCol="0">
            <a:spAutoFit/>
          </a:bodyPr>
          <a:lstStyle/>
          <a:p>
            <a:endParaRPr lang="pl-PL" dirty="0"/>
          </a:p>
          <a:p>
            <a:r>
              <a:rPr lang="pl-PL" dirty="0" smtClean="0"/>
              <a:t>Kryterium </a:t>
            </a:r>
            <a:r>
              <a:rPr lang="pl-PL" dirty="0"/>
              <a:t>efektywności zatrudnieniowej odnosi się do odsetka osób, które podjęły pracę w okresie </a:t>
            </a:r>
            <a:r>
              <a:rPr lang="pl-PL" u="sng" dirty="0"/>
              <a:t>do trzech miesięcy od zakończenia udziału w </a:t>
            </a:r>
            <a:r>
              <a:rPr lang="pl-PL" u="sng" dirty="0" smtClean="0"/>
              <a:t>projekcie</a:t>
            </a:r>
            <a:r>
              <a:rPr lang="pl-PL" dirty="0" smtClean="0"/>
              <a:t>.</a:t>
            </a:r>
          </a:p>
          <a:p>
            <a:endParaRPr lang="pl-PL" dirty="0" smtClean="0"/>
          </a:p>
          <a:p>
            <a:pPr>
              <a:spcAft>
                <a:spcPts val="600"/>
              </a:spcAft>
            </a:pPr>
            <a:r>
              <a:rPr lang="pl-PL" sz="2000" dirty="0" smtClean="0"/>
              <a:t>Przy czym 3 miesiące to co najmniej 90 dni kalendarzowych. </a:t>
            </a:r>
          </a:p>
          <a:p>
            <a:pPr>
              <a:spcAft>
                <a:spcPts val="0"/>
              </a:spcAft>
            </a:pPr>
            <a:r>
              <a:rPr lang="pl-PL" sz="2000" dirty="0" smtClean="0"/>
              <a:t>Za </a:t>
            </a:r>
            <a:r>
              <a:rPr lang="pl-PL" sz="2000" dirty="0"/>
              <a:t>wyjątkiem sytuacji gdy pomiar jest dokonywany w okresie </a:t>
            </a:r>
            <a:r>
              <a:rPr lang="pl-PL" sz="2000" dirty="0" smtClean="0"/>
              <a:t/>
            </a:r>
            <a:br>
              <a:rPr lang="pl-PL" sz="2000" dirty="0" smtClean="0"/>
            </a:br>
            <a:r>
              <a:rPr lang="pl-PL" sz="2000" dirty="0" smtClean="0"/>
              <a:t>luty-kwiecień </a:t>
            </a:r>
            <a:r>
              <a:rPr lang="pl-PL" sz="2000" dirty="0"/>
              <a:t>w roku nieprzestępnym. </a:t>
            </a:r>
            <a:endParaRPr lang="pl-PL" sz="2000" dirty="0" smtClean="0"/>
          </a:p>
          <a:p>
            <a:pPr>
              <a:spcAft>
                <a:spcPts val="0"/>
              </a:spcAft>
            </a:pPr>
            <a:r>
              <a:rPr lang="pl-PL" sz="2000" dirty="0" smtClean="0"/>
              <a:t>Wówczas </a:t>
            </a:r>
            <a:r>
              <a:rPr lang="pl-PL" sz="2000" dirty="0"/>
              <a:t>za 3 miesiące kalendarzowe należy rozumieć okres co najmniej 89 dni kalendarzowych</a:t>
            </a:r>
            <a:r>
              <a:rPr lang="pl-PL" sz="2000" dirty="0" smtClean="0"/>
              <a:t>.</a:t>
            </a:r>
          </a:p>
          <a:p>
            <a:pPr>
              <a:spcAft>
                <a:spcPts val="0"/>
              </a:spcAft>
            </a:pPr>
            <a:endParaRPr lang="pl-PL" sz="2000" dirty="0"/>
          </a:p>
          <a:p>
            <a:pPr>
              <a:spcAft>
                <a:spcPts val="0"/>
              </a:spcAft>
            </a:pPr>
            <a:endParaRPr lang="pl-PL" sz="2000" dirty="0"/>
          </a:p>
        </p:txBody>
      </p:sp>
    </p:spTree>
    <p:extLst>
      <p:ext uri="{BB962C8B-B14F-4D97-AF65-F5344CB8AC3E}">
        <p14:creationId xmlns="" xmlns:p14="http://schemas.microsoft.com/office/powerpoint/2010/main" val="3454264992"/>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92</a:t>
            </a:fld>
            <a:endParaRPr lang="pl-PL"/>
          </a:p>
        </p:txBody>
      </p:sp>
      <p:sp>
        <p:nvSpPr>
          <p:cNvPr id="3" name="pole tekstowe 2"/>
          <p:cNvSpPr txBox="1"/>
          <p:nvPr/>
        </p:nvSpPr>
        <p:spPr>
          <a:xfrm>
            <a:off x="525905" y="1412776"/>
            <a:ext cx="8352928" cy="3293209"/>
          </a:xfrm>
          <a:prstGeom prst="rect">
            <a:avLst/>
          </a:prstGeom>
          <a:noFill/>
        </p:spPr>
        <p:txBody>
          <a:bodyPr wrap="square" rtlCol="0">
            <a:spAutoFit/>
          </a:bodyPr>
          <a:lstStyle/>
          <a:p>
            <a:pPr>
              <a:spcAft>
                <a:spcPts val="600"/>
              </a:spcAft>
            </a:pPr>
            <a:r>
              <a:rPr lang="pl-PL" dirty="0" smtClean="0"/>
              <a:t>Podczas </a:t>
            </a:r>
            <a:r>
              <a:rPr lang="pl-PL" dirty="0"/>
              <a:t>pomiaru spełnienia kryterium efektywności zatrudnieniowej, uczestników projektu należy wykazywać w momencie podjęcia pracy, ale nie później niż po upływie trzech miesięcy od zakończenia udziału w projekcie. </a:t>
            </a:r>
            <a:endParaRPr lang="pl-PL" dirty="0" smtClean="0"/>
          </a:p>
          <a:p>
            <a:pPr>
              <a:spcAft>
                <a:spcPts val="600"/>
              </a:spcAft>
            </a:pPr>
            <a:r>
              <a:rPr lang="pl-PL" dirty="0" smtClean="0"/>
              <a:t>W </a:t>
            </a:r>
            <a:r>
              <a:rPr lang="pl-PL" dirty="0"/>
              <a:t>przypadku niepodjęcia pracy przez uczestnika projektu, jest on uwzględniany </a:t>
            </a:r>
            <a:r>
              <a:rPr lang="pl-PL" dirty="0" smtClean="0"/>
              <a:t/>
            </a:r>
            <a:br>
              <a:rPr lang="pl-PL" dirty="0" smtClean="0"/>
            </a:br>
            <a:r>
              <a:rPr lang="pl-PL" dirty="0" smtClean="0"/>
              <a:t>(</a:t>
            </a:r>
            <a:r>
              <a:rPr lang="pl-PL" dirty="0"/>
              <a:t>w mianowniku wskaźnika efektywności zatrudnieniowej) nie wcześniej niż po upływie trzech miesięcy, następujących po dniu zakończenia udziału w projekcie. W przypadku uczestników projektu, którzy podjęli działalność gospodarczą, okres prowadzenia działalności gospodarczej nie podlega monitorowaniu, jednak działalność powinna zostać podjęta w okresie trzech miesięcy od zakończenia udziału w projekcie. </a:t>
            </a:r>
            <a:endParaRPr lang="pl-PL" dirty="0" smtClean="0"/>
          </a:p>
          <a:p>
            <a:pPr>
              <a:spcAft>
                <a:spcPts val="600"/>
              </a:spcAft>
            </a:pPr>
            <a:r>
              <a:rPr lang="pl-PL" dirty="0" smtClean="0"/>
              <a:t>Uczestnik </a:t>
            </a:r>
            <a:r>
              <a:rPr lang="pl-PL" dirty="0"/>
              <a:t>projektu jest wykazywany we właściwym wskaźniku dotyczącym efektywności zatrudnieniowej w momencie podjęcia działalności </a:t>
            </a:r>
            <a:r>
              <a:rPr lang="pl-PL" dirty="0" smtClean="0"/>
              <a:t>gospodarczej.</a:t>
            </a:r>
            <a:endParaRPr lang="pl-PL" dirty="0"/>
          </a:p>
        </p:txBody>
      </p:sp>
    </p:spTree>
    <p:extLst>
      <p:ext uri="{BB962C8B-B14F-4D97-AF65-F5344CB8AC3E}">
        <p14:creationId xmlns="" xmlns:p14="http://schemas.microsoft.com/office/powerpoint/2010/main" val="55524217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93</a:t>
            </a:fld>
            <a:endParaRPr lang="pl-PL"/>
          </a:p>
        </p:txBody>
      </p:sp>
      <p:sp>
        <p:nvSpPr>
          <p:cNvPr id="3" name="pole tekstowe 2"/>
          <p:cNvSpPr txBox="1"/>
          <p:nvPr/>
        </p:nvSpPr>
        <p:spPr>
          <a:xfrm>
            <a:off x="611560" y="1484784"/>
            <a:ext cx="8136904" cy="3600986"/>
          </a:xfrm>
          <a:prstGeom prst="rect">
            <a:avLst/>
          </a:prstGeom>
          <a:noFill/>
        </p:spPr>
        <p:txBody>
          <a:bodyPr wrap="square" rtlCol="0">
            <a:spAutoFit/>
          </a:bodyPr>
          <a:lstStyle/>
          <a:p>
            <a:endParaRPr lang="pl-PL" dirty="0" smtClean="0"/>
          </a:p>
          <a:p>
            <a:endParaRPr lang="pl-PL" dirty="0"/>
          </a:p>
          <a:p>
            <a:r>
              <a:rPr lang="pl-PL" sz="2400" dirty="0" smtClean="0"/>
              <a:t>Kryterium </a:t>
            </a:r>
            <a:r>
              <a:rPr lang="pl-PL" sz="2400" dirty="0"/>
              <a:t>efektywności zatrudnieniowej w przypadku stosunku pracy należy uznać za spełnione jeżeli uczestnik projektu zostanie zatrudniony na nieprzerwany okres (tj. okres zatrudnienia musi być ciągły, bez przerw – wyjątek stanowią dni świąteczne, które nie są traktowane jako przerwy </a:t>
            </a:r>
            <a:r>
              <a:rPr lang="pl-PL" sz="2400" dirty="0" smtClean="0"/>
              <a:t/>
            </a:r>
            <a:br>
              <a:rPr lang="pl-PL" sz="2400" dirty="0" smtClean="0"/>
            </a:br>
            <a:r>
              <a:rPr lang="pl-PL" sz="2400" dirty="0" smtClean="0"/>
              <a:t>w </a:t>
            </a:r>
            <a:r>
              <a:rPr lang="pl-PL" sz="2400" dirty="0"/>
              <a:t>zatrudnieniu) co najmniej trzech miesięcy, przynajmniej </a:t>
            </a:r>
            <a:r>
              <a:rPr lang="pl-PL" sz="2400" dirty="0" smtClean="0"/>
              <a:t/>
            </a:r>
            <a:br>
              <a:rPr lang="pl-PL" sz="2400" dirty="0" smtClean="0"/>
            </a:br>
            <a:r>
              <a:rPr lang="pl-PL" sz="2400" dirty="0" smtClean="0"/>
              <a:t>na </a:t>
            </a:r>
            <a:r>
              <a:rPr lang="pl-PL" sz="2400" dirty="0"/>
              <a:t>½ etatu. Istotna jest data rozpoczęcia pracy wskazana w dokumencie stanowiącym podstawę nawiązania stosunku pracy. </a:t>
            </a:r>
          </a:p>
        </p:txBody>
      </p:sp>
    </p:spTree>
    <p:extLst>
      <p:ext uri="{BB962C8B-B14F-4D97-AF65-F5344CB8AC3E}">
        <p14:creationId xmlns="" xmlns:p14="http://schemas.microsoft.com/office/powerpoint/2010/main" val="3857296204"/>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94</a:t>
            </a:fld>
            <a:endParaRPr lang="pl-PL"/>
          </a:p>
        </p:txBody>
      </p:sp>
      <p:sp>
        <p:nvSpPr>
          <p:cNvPr id="3" name="pole tekstowe 2"/>
          <p:cNvSpPr txBox="1"/>
          <p:nvPr/>
        </p:nvSpPr>
        <p:spPr>
          <a:xfrm>
            <a:off x="971600" y="1494509"/>
            <a:ext cx="7632848" cy="4339650"/>
          </a:xfrm>
          <a:prstGeom prst="rect">
            <a:avLst/>
          </a:prstGeom>
          <a:noFill/>
        </p:spPr>
        <p:txBody>
          <a:bodyPr wrap="square" rtlCol="0">
            <a:spAutoFit/>
          </a:bodyPr>
          <a:lstStyle/>
          <a:p>
            <a:r>
              <a:rPr lang="pl-PL" sz="2000" dirty="0"/>
              <a:t>W</a:t>
            </a:r>
            <a:r>
              <a:rPr lang="pl-PL" sz="2000" dirty="0" smtClean="0"/>
              <a:t> przypadku umowy </a:t>
            </a:r>
            <a:r>
              <a:rPr lang="pl-PL" sz="2000" dirty="0"/>
              <a:t>cywilnoprawnej, warunkiem </a:t>
            </a:r>
            <a:r>
              <a:rPr lang="pl-PL" sz="2000" dirty="0" smtClean="0"/>
              <a:t>uwzględnienia </a:t>
            </a:r>
            <a:r>
              <a:rPr lang="pl-PL" sz="2000" dirty="0"/>
              <a:t>osoby w liczbie uczestników projektu, którzy podjęli pracę po zakończeniu wsparcia jest spełnienie dwóch </a:t>
            </a:r>
            <a:r>
              <a:rPr lang="pl-PL" sz="2000" dirty="0" smtClean="0"/>
              <a:t>przesłanek:</a:t>
            </a:r>
            <a:endParaRPr lang="pl-PL" sz="2000" dirty="0"/>
          </a:p>
          <a:p>
            <a:pPr marL="285750" indent="-285750">
              <a:buFont typeface="Arial" panose="020B0604020202020204" pitchFamily="34" charset="0"/>
              <a:buChar char="•"/>
            </a:pPr>
            <a:r>
              <a:rPr lang="pl-PL" sz="2000" dirty="0" smtClean="0"/>
              <a:t>umowa </a:t>
            </a:r>
            <a:r>
              <a:rPr lang="pl-PL" sz="2000" dirty="0"/>
              <a:t>cywilnoprawna jest zawarta na minimum trzy miesiące, </a:t>
            </a:r>
            <a:r>
              <a:rPr lang="pl-PL" sz="2000" dirty="0" smtClean="0"/>
              <a:t/>
            </a:r>
            <a:br>
              <a:rPr lang="pl-PL" sz="2000" dirty="0" smtClean="0"/>
            </a:br>
            <a:r>
              <a:rPr lang="pl-PL" sz="2000" dirty="0" smtClean="0"/>
              <a:t>a </a:t>
            </a:r>
            <a:r>
              <a:rPr lang="pl-PL" sz="2000" dirty="0"/>
              <a:t>w przypadku kilku umów cywilnoprawnych łączny okres ich trwania wynosi </a:t>
            </a:r>
            <a:r>
              <a:rPr lang="pl-PL" sz="2000" dirty="0" smtClean="0"/>
              <a:t>nieprzerwanie minimum </a:t>
            </a:r>
            <a:r>
              <a:rPr lang="pl-PL" sz="2000" dirty="0"/>
              <a:t>trzy miesiące oraz</a:t>
            </a:r>
          </a:p>
          <a:p>
            <a:pPr marL="285750" indent="-285750">
              <a:buFont typeface="Arial" panose="020B0604020202020204" pitchFamily="34" charset="0"/>
              <a:buChar char="•"/>
            </a:pPr>
            <a:r>
              <a:rPr lang="pl-PL" sz="2000" dirty="0" smtClean="0"/>
              <a:t>wartość </a:t>
            </a:r>
            <a:r>
              <a:rPr lang="pl-PL" sz="2000" dirty="0"/>
              <a:t>umowy lub łączna wartość umów jest równa lub wyższa od trzykrotności minimalnego wynagrodzenia za pracę ustalanego na podstawie przepisów o minimalnym wynagrodzeniu za </a:t>
            </a:r>
            <a:r>
              <a:rPr lang="pl-PL" sz="2000" dirty="0" smtClean="0"/>
              <a:t>pracę</a:t>
            </a:r>
            <a:r>
              <a:rPr lang="pl-PL" sz="2000" dirty="0"/>
              <a:t>, </a:t>
            </a:r>
            <a:r>
              <a:rPr lang="pl-PL" sz="2000" dirty="0" smtClean="0"/>
              <a:t>natomiast stawka </a:t>
            </a:r>
            <a:r>
              <a:rPr lang="pl-PL" sz="2000" dirty="0"/>
              <a:t>za godzinę pracy nie może być niższa od minimalnej stawki godzinowej ustalonej na podstawie przepisów o minimalnym wynagrodzeniu za pracę</a:t>
            </a:r>
            <a:r>
              <a:rPr lang="pl-PL" sz="2000" dirty="0" smtClean="0"/>
              <a:t>.</a:t>
            </a:r>
          </a:p>
          <a:p>
            <a:endParaRPr lang="pl-PL" dirty="0"/>
          </a:p>
          <a:p>
            <a:endParaRPr lang="pl-PL" dirty="0"/>
          </a:p>
        </p:txBody>
      </p:sp>
    </p:spTree>
    <p:extLst>
      <p:ext uri="{BB962C8B-B14F-4D97-AF65-F5344CB8AC3E}">
        <p14:creationId xmlns="" xmlns:p14="http://schemas.microsoft.com/office/powerpoint/2010/main" val="267969590"/>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95</a:t>
            </a:fld>
            <a:endParaRPr lang="pl-PL"/>
          </a:p>
        </p:txBody>
      </p:sp>
      <p:sp>
        <p:nvSpPr>
          <p:cNvPr id="3" name="pole tekstowe 2"/>
          <p:cNvSpPr txBox="1"/>
          <p:nvPr/>
        </p:nvSpPr>
        <p:spPr>
          <a:xfrm>
            <a:off x="683568" y="1340768"/>
            <a:ext cx="8208912" cy="3693319"/>
          </a:xfrm>
          <a:prstGeom prst="rect">
            <a:avLst/>
          </a:prstGeom>
          <a:noFill/>
        </p:spPr>
        <p:txBody>
          <a:bodyPr wrap="square" rtlCol="0">
            <a:spAutoFit/>
          </a:bodyPr>
          <a:lstStyle/>
          <a:p>
            <a:pPr marL="285750" indent="-285750">
              <a:buFont typeface="Arial" panose="020B0604020202020204" pitchFamily="34" charset="0"/>
              <a:buChar char="•"/>
            </a:pPr>
            <a:r>
              <a:rPr lang="pl-PL" dirty="0" smtClean="0"/>
              <a:t>W przypadku umowy </a:t>
            </a:r>
            <a:r>
              <a:rPr lang="pl-PL" dirty="0"/>
              <a:t>o dzieło, w </a:t>
            </a:r>
            <a:r>
              <a:rPr lang="pl-PL" dirty="0" smtClean="0"/>
              <a:t>której </a:t>
            </a:r>
            <a:r>
              <a:rPr lang="pl-PL" dirty="0"/>
              <a:t>nie określono czasu trwania, wartość </a:t>
            </a:r>
            <a:r>
              <a:rPr lang="pl-PL" dirty="0" smtClean="0"/>
              <a:t>umowy </a:t>
            </a:r>
            <a:r>
              <a:rPr lang="pl-PL" dirty="0"/>
              <a:t>musi być równa lub wyższa od trzykrotności minimalnego wynagrodzenia za pracę ustalanego na podstawie przepisów o minimalnym wynagrodzeniu za pracę</a:t>
            </a:r>
            <a:r>
              <a:rPr lang="pl-PL" dirty="0" smtClean="0"/>
              <a:t>;</a:t>
            </a:r>
          </a:p>
          <a:p>
            <a:pPr marL="285750" indent="-285750">
              <a:buFont typeface="Arial" panose="020B0604020202020204" pitchFamily="34" charset="0"/>
              <a:buChar char="•"/>
            </a:pPr>
            <a:r>
              <a:rPr lang="pl-PL" dirty="0" smtClean="0"/>
              <a:t>Warunkiem </a:t>
            </a:r>
            <a:r>
              <a:rPr lang="pl-PL" dirty="0"/>
              <a:t>uwzględnienia w liczbie osób pracujących uczestnika projektu, który po zakończeniu udziału w projekcie podjął działalność gospodarczą, jest dostarczenie dokumentu potwierdzającego fakt założenia działalności gospodarczej w okresie trzech miesięcy od zakończenia udziału w projekcie (np. dowód opłacenia należnych składek na ubezpieczenia społeczne lub zaświadczenie wydane przez upoważniony organ – np. ZUS, Urząd Skarbowy, urząd miasta lub gminy, wpis KRS). Dokumentem potwierdzającym fakt założenia działalności gospodarczej może być również wyciąg z wpisu do CEIDG wydrukowany przez beneficjenta lub uczestnika projektu i dostarczony do beneficjenta</a:t>
            </a:r>
            <a:r>
              <a:rPr lang="pl-PL" dirty="0" smtClean="0"/>
              <a:t>;</a:t>
            </a:r>
          </a:p>
        </p:txBody>
      </p:sp>
    </p:spTree>
    <p:extLst>
      <p:ext uri="{BB962C8B-B14F-4D97-AF65-F5344CB8AC3E}">
        <p14:creationId xmlns="" xmlns:p14="http://schemas.microsoft.com/office/powerpoint/2010/main" val="111262410"/>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96</a:t>
            </a:fld>
            <a:endParaRPr lang="pl-PL"/>
          </a:p>
        </p:txBody>
      </p:sp>
      <p:sp>
        <p:nvSpPr>
          <p:cNvPr id="3" name="pole tekstowe 2"/>
          <p:cNvSpPr txBox="1"/>
          <p:nvPr/>
        </p:nvSpPr>
        <p:spPr>
          <a:xfrm>
            <a:off x="827584" y="1268760"/>
            <a:ext cx="7704856" cy="5078313"/>
          </a:xfrm>
          <a:prstGeom prst="rect">
            <a:avLst/>
          </a:prstGeom>
          <a:noFill/>
        </p:spPr>
        <p:txBody>
          <a:bodyPr wrap="square" rtlCol="0">
            <a:spAutoFit/>
          </a:bodyPr>
          <a:lstStyle/>
          <a:p>
            <a:pPr marL="285750" indent="-285750">
              <a:buFont typeface="Arial" panose="020B0604020202020204" pitchFamily="34" charset="0"/>
              <a:buChar char="•"/>
            </a:pPr>
            <a:r>
              <a:rPr lang="pl-PL" dirty="0" smtClean="0"/>
              <a:t>Z </a:t>
            </a:r>
            <a:r>
              <a:rPr lang="pl-PL" dirty="0"/>
              <a:t>kryterium efektywności zatrudnieniowej </a:t>
            </a:r>
            <a:r>
              <a:rPr lang="pl-PL" u="sng" dirty="0"/>
              <a:t>są wyłączone osoby</a:t>
            </a:r>
            <a:r>
              <a:rPr lang="pl-PL" dirty="0"/>
              <a:t>, które podjęły działalność gospodarczą, w wyniku otrzymania w ramach projektu współfinansowanego z EFS (zarówno w danym projekcie realizowanym przez beneficjenta, jak i w innych projektach EFS) zwrotnych lub bezzwrotnych środków na ten cel</a:t>
            </a:r>
            <a:r>
              <a:rPr lang="pl-PL" dirty="0" smtClean="0"/>
              <a:t>.</a:t>
            </a:r>
          </a:p>
          <a:p>
            <a:endParaRPr lang="pl-PL" dirty="0"/>
          </a:p>
          <a:p>
            <a:pPr marL="285750" indent="-285750">
              <a:buFont typeface="Arial" panose="020B0604020202020204" pitchFamily="34" charset="0"/>
              <a:buChar char="•"/>
            </a:pPr>
            <a:r>
              <a:rPr lang="pl-PL" dirty="0"/>
              <a:t>Z</a:t>
            </a:r>
            <a:r>
              <a:rPr lang="pl-PL" dirty="0" smtClean="0"/>
              <a:t>atrudnienie </a:t>
            </a:r>
            <a:r>
              <a:rPr lang="pl-PL" dirty="0"/>
              <a:t>subsydiowane jest uwzględniane w kryterium efektywności zatrudnieniowej wyłącznie w przypadku realizacji tej formy wsparcia poza projektami współfinansowanymi ze środków EFS. W liczbie pracujących nie uwzględnia się zatem osoby, która została zatrudniona (zatrudnienie subsydiowane) w ramach projektu współfinansowanego z EFS. Niemniej w kryterium efektywności zatrudnieniowej uwzględniane są osoby, które po zakończeniu okresu </a:t>
            </a:r>
            <a:r>
              <a:rPr lang="pl-PL" dirty="0" smtClean="0"/>
              <a:t>refundacji kosztów </a:t>
            </a:r>
            <a:r>
              <a:rPr lang="pl-PL" dirty="0"/>
              <a:t>zatrudnienia współfinansowanych ze środków EFS zostały zatrudnione na okres co najmniej trzech miesięcy i przynajmniej na ½ etatu lub podjęły pracę w formie i na warunkach określonych </a:t>
            </a:r>
            <a:r>
              <a:rPr lang="pl-PL" dirty="0" smtClean="0"/>
              <a:t>powyżej;</a:t>
            </a:r>
            <a:endParaRPr lang="pl-PL" dirty="0"/>
          </a:p>
          <a:p>
            <a:pPr marL="285750" indent="-285750">
              <a:buFont typeface="Arial" panose="020B0604020202020204" pitchFamily="34" charset="0"/>
              <a:buChar char="•"/>
            </a:pPr>
            <a:endParaRPr lang="pl-PL" dirty="0" smtClean="0"/>
          </a:p>
          <a:p>
            <a:endParaRPr lang="pl-PL" dirty="0"/>
          </a:p>
        </p:txBody>
      </p:sp>
    </p:spTree>
    <p:extLst>
      <p:ext uri="{BB962C8B-B14F-4D97-AF65-F5344CB8AC3E}">
        <p14:creationId xmlns="" xmlns:p14="http://schemas.microsoft.com/office/powerpoint/2010/main" val="490958091"/>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97</a:t>
            </a:fld>
            <a:endParaRPr lang="pl-PL"/>
          </a:p>
        </p:txBody>
      </p:sp>
      <p:sp>
        <p:nvSpPr>
          <p:cNvPr id="3" name="pole tekstowe 2"/>
          <p:cNvSpPr txBox="1"/>
          <p:nvPr/>
        </p:nvSpPr>
        <p:spPr>
          <a:xfrm>
            <a:off x="899592" y="1412776"/>
            <a:ext cx="7776864" cy="2523768"/>
          </a:xfrm>
          <a:prstGeom prst="rect">
            <a:avLst/>
          </a:prstGeom>
          <a:noFill/>
        </p:spPr>
        <p:txBody>
          <a:bodyPr wrap="square" rtlCol="0">
            <a:spAutoFit/>
          </a:bodyPr>
          <a:lstStyle/>
          <a:p>
            <a:pPr marL="285750" indent="-285750">
              <a:buFont typeface="Arial" panose="020B0604020202020204" pitchFamily="34" charset="0"/>
              <a:buChar char="•"/>
            </a:pPr>
            <a:r>
              <a:rPr lang="pl-PL" dirty="0" smtClean="0"/>
              <a:t>Monitorowanie kryterium efektywności zatrudnieniowej zostało opisane w </a:t>
            </a:r>
            <a:r>
              <a:rPr lang="pl-PL" i="1" dirty="0"/>
              <a:t>Wytycznych zakresie realizacji przedsięwzięć z udziałem </a:t>
            </a:r>
            <a:r>
              <a:rPr lang="pl-PL" i="1" dirty="0" smtClean="0"/>
              <a:t>środków Europejskiego </a:t>
            </a:r>
            <a:r>
              <a:rPr lang="pl-PL" i="1" dirty="0"/>
              <a:t>Funduszu Społecznego w obszarze rynku </a:t>
            </a:r>
            <a:r>
              <a:rPr lang="pl-PL" i="1" dirty="0" smtClean="0"/>
              <a:t>pracy na </a:t>
            </a:r>
            <a:r>
              <a:rPr lang="pl-PL" i="1" dirty="0"/>
              <a:t>lata </a:t>
            </a:r>
            <a:r>
              <a:rPr lang="pl-PL" i="1" dirty="0" smtClean="0"/>
              <a:t>2014-2020</a:t>
            </a:r>
            <a:r>
              <a:rPr lang="pl-PL" dirty="0" smtClean="0"/>
              <a:t>.</a:t>
            </a:r>
            <a:endParaRPr lang="pl-PL" i="1" dirty="0" smtClean="0"/>
          </a:p>
          <a:p>
            <a:pPr marL="285750" indent="-285750">
              <a:buFont typeface="Arial" panose="020B0604020202020204" pitchFamily="34" charset="0"/>
              <a:buChar char="•"/>
            </a:pPr>
            <a:endParaRPr lang="pl-PL" i="1" dirty="0" smtClean="0"/>
          </a:p>
          <a:p>
            <a:pPr marL="285750" indent="-285750">
              <a:buFont typeface="Arial" panose="020B0604020202020204" pitchFamily="34" charset="0"/>
              <a:buChar char="•"/>
            </a:pPr>
            <a:r>
              <a:rPr lang="pl-PL" dirty="0"/>
              <a:t>Monitorowanie </a:t>
            </a:r>
            <a:r>
              <a:rPr lang="pl-PL" dirty="0" smtClean="0"/>
              <a:t>kryterium efektywności społeczno-zatrudnieniowej zostało opisane w </a:t>
            </a:r>
            <a:r>
              <a:rPr lang="pl-PL" i="1" dirty="0" smtClean="0"/>
              <a:t>Wytycznych w zakresie realizacji przedsięwzięć w obszarze włączenia społecznego i zwalczania ubóstwa z wykorzystaniem środków EFS </a:t>
            </a:r>
            <a:br>
              <a:rPr lang="pl-PL" i="1" dirty="0" smtClean="0"/>
            </a:br>
            <a:r>
              <a:rPr lang="pl-PL" i="1" dirty="0" smtClean="0"/>
              <a:t>i EFRR na lata 2014-2020</a:t>
            </a:r>
            <a:r>
              <a:rPr lang="pl-PL" dirty="0" smtClean="0"/>
              <a:t>.</a:t>
            </a:r>
          </a:p>
          <a:p>
            <a:pPr marL="285750" indent="-285750">
              <a:buFont typeface="Arial" panose="020B0604020202020204" pitchFamily="34" charset="0"/>
              <a:buChar char="•"/>
            </a:pPr>
            <a:endParaRPr lang="pl-PL" sz="1400" dirty="0"/>
          </a:p>
        </p:txBody>
      </p:sp>
    </p:spTree>
    <p:extLst>
      <p:ext uri="{BB962C8B-B14F-4D97-AF65-F5344CB8AC3E}">
        <p14:creationId xmlns="" xmlns:p14="http://schemas.microsoft.com/office/powerpoint/2010/main" val="818915358"/>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98</a:t>
            </a:fld>
            <a:endParaRPr lang="pl-PL"/>
          </a:p>
        </p:txBody>
      </p:sp>
      <p:sp>
        <p:nvSpPr>
          <p:cNvPr id="3" name="Prostokąt 2"/>
          <p:cNvSpPr/>
          <p:nvPr/>
        </p:nvSpPr>
        <p:spPr>
          <a:xfrm>
            <a:off x="1043608" y="1484784"/>
            <a:ext cx="6840760" cy="3816429"/>
          </a:xfrm>
          <a:prstGeom prst="rect">
            <a:avLst/>
          </a:prstGeom>
        </p:spPr>
        <p:txBody>
          <a:bodyPr wrap="square">
            <a:spAutoFit/>
          </a:bodyPr>
          <a:lstStyle/>
          <a:p>
            <a:endParaRPr lang="pl-PL" dirty="0"/>
          </a:p>
          <a:p>
            <a:r>
              <a:rPr lang="pl-PL" sz="1600" b="1" dirty="0"/>
              <a:t>Efektywność społeczno-zatrudnieniowa </a:t>
            </a:r>
            <a:r>
              <a:rPr lang="pl-PL" sz="1600" dirty="0"/>
              <a:t>jest mierzona: </a:t>
            </a:r>
          </a:p>
          <a:p>
            <a:pPr marL="342900" indent="-342900">
              <a:buFont typeface="+mj-lt"/>
              <a:buAutoNum type="alphaLcParenR"/>
            </a:pPr>
            <a:r>
              <a:rPr lang="pl-PL" sz="1600" dirty="0" smtClean="0"/>
              <a:t>wśród </a:t>
            </a:r>
            <a:r>
              <a:rPr lang="pl-PL" sz="1600" dirty="0"/>
              <a:t>uczestników projektu względem ich sytuacji w momencie rozpoczęcia udziału w projekcie, rozumianego zgodnie z definicją wskazaną w Wytycznych Ministra </a:t>
            </a:r>
            <a:r>
              <a:rPr lang="pl-PL" sz="1600" dirty="0" smtClean="0"/>
              <a:t>Infrastruktury </a:t>
            </a:r>
            <a:r>
              <a:rPr lang="pl-PL" sz="1600" dirty="0"/>
              <a:t>i Rozwoju w zakresie monitorowania postępu rzeczowego realizacji programów operacyjnych na lata 2014-2020; </a:t>
            </a:r>
          </a:p>
          <a:p>
            <a:pPr marL="342900" indent="-342900">
              <a:buFont typeface="+mj-lt"/>
              <a:buAutoNum type="alphaLcParenR"/>
            </a:pPr>
            <a:r>
              <a:rPr lang="pl-PL" sz="1600" dirty="0" smtClean="0"/>
              <a:t>wśród </a:t>
            </a:r>
            <a:r>
              <a:rPr lang="pl-PL" sz="1600" dirty="0"/>
              <a:t>uczestników projektu, którzy zakończyli udział w projekcie; za zakończenie udziału w projekcie należy uznać zakończenie uczestnictwa w formie lub formach wsparcia realizowanych w ramach projektu zgodnie ze ścieżką udziału w projekcie. Zakończenie udziału w projekcie z powodu podjęcia zatrudnienia wcześniej niż uprzednio było to planowane można uznać za zakończenie udziału w projekcie zgodnie z zaplanowaną ścieżką udziału w projekcie; </a:t>
            </a:r>
          </a:p>
          <a:p>
            <a:pPr marL="342900" indent="-342900">
              <a:buFont typeface="+mj-lt"/>
              <a:buAutoNum type="alphaLcParenR"/>
            </a:pPr>
            <a:r>
              <a:rPr lang="pl-PL" sz="1600" dirty="0" smtClean="0"/>
              <a:t>w </a:t>
            </a:r>
            <a:r>
              <a:rPr lang="pl-PL" sz="1600" dirty="0"/>
              <a:t>stosunku do łącznej liczby uczestników projektu, którzy zakończyli udział w projekcie zgodnie ze ścieżką udziału w projekcie. </a:t>
            </a:r>
          </a:p>
        </p:txBody>
      </p:sp>
    </p:spTree>
    <p:extLst>
      <p:ext uri="{BB962C8B-B14F-4D97-AF65-F5344CB8AC3E}">
        <p14:creationId xmlns="" xmlns:p14="http://schemas.microsoft.com/office/powerpoint/2010/main" val="2999200320"/>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B64033A0-F42B-4048-8B65-5F1AE803213F}" type="slidenum">
              <a:rPr lang="pl-PL" smtClean="0"/>
              <a:pPr>
                <a:defRPr/>
              </a:pPr>
              <a:t>99</a:t>
            </a:fld>
            <a:endParaRPr lang="pl-PL"/>
          </a:p>
        </p:txBody>
      </p:sp>
      <p:sp>
        <p:nvSpPr>
          <p:cNvPr id="4" name="pole tekstowe 3"/>
          <p:cNvSpPr txBox="1"/>
          <p:nvPr/>
        </p:nvSpPr>
        <p:spPr>
          <a:xfrm>
            <a:off x="755576" y="1124744"/>
            <a:ext cx="7488832" cy="4062651"/>
          </a:xfrm>
          <a:prstGeom prst="rect">
            <a:avLst/>
          </a:prstGeom>
          <a:noFill/>
        </p:spPr>
        <p:txBody>
          <a:bodyPr wrap="square" rtlCol="0">
            <a:spAutoFit/>
          </a:bodyPr>
          <a:lstStyle/>
          <a:p>
            <a:r>
              <a:rPr lang="pl-PL" sz="1200" dirty="0" smtClean="0">
                <a:latin typeface="Arial"/>
              </a:rPr>
              <a:t>Kryterium </a:t>
            </a:r>
            <a:r>
              <a:rPr lang="pl-PL" sz="1200" dirty="0">
                <a:latin typeface="Arial"/>
              </a:rPr>
              <a:t>efektywności </a:t>
            </a:r>
            <a:r>
              <a:rPr lang="pl-PL" sz="1200" dirty="0" smtClean="0">
                <a:latin typeface="Arial"/>
              </a:rPr>
              <a:t>społeczno-zatrudnieniowej w wymiarze społecznym oznacza odsetek uczestników projektu, </a:t>
            </a:r>
            <a:r>
              <a:rPr lang="pl-PL" sz="1200" dirty="0">
                <a:latin typeface="Arial"/>
              </a:rPr>
              <a:t>którzy </a:t>
            </a:r>
            <a:r>
              <a:rPr lang="pl-PL" sz="1200" dirty="0" smtClean="0">
                <a:latin typeface="Arial"/>
              </a:rPr>
              <a:t>po zakończeniu </a:t>
            </a:r>
            <a:r>
              <a:rPr lang="pl-PL" sz="1200" dirty="0">
                <a:latin typeface="Arial"/>
              </a:rPr>
              <a:t>udziału w </a:t>
            </a:r>
            <a:r>
              <a:rPr lang="pl-PL" sz="1200" dirty="0" smtClean="0">
                <a:latin typeface="Arial"/>
              </a:rPr>
              <a:t>projekcie:</a:t>
            </a:r>
          </a:p>
          <a:p>
            <a:r>
              <a:rPr lang="pl-PL" sz="1200" dirty="0" smtClean="0">
                <a:latin typeface="Arial"/>
              </a:rPr>
              <a:t>          a</a:t>
            </a:r>
            <a:r>
              <a:rPr lang="pl-PL" sz="1200" dirty="0">
                <a:latin typeface="Arial"/>
              </a:rPr>
              <a:t>) dokonali postępu w procesie aktywizacji społeczno-zatrudnieniowej i </a:t>
            </a:r>
            <a:r>
              <a:rPr lang="pl-PL" sz="1200" dirty="0" smtClean="0">
                <a:latin typeface="Arial"/>
              </a:rPr>
              <a:t>zmniejszenia dystansu do </a:t>
            </a:r>
          </a:p>
          <a:p>
            <a:r>
              <a:rPr lang="pl-PL" sz="1200" dirty="0">
                <a:latin typeface="Arial"/>
              </a:rPr>
              <a:t> </a:t>
            </a:r>
            <a:r>
              <a:rPr lang="pl-PL" sz="1200" dirty="0" smtClean="0">
                <a:latin typeface="Arial"/>
              </a:rPr>
              <a:t>         zatrudnienia</a:t>
            </a:r>
            <a:r>
              <a:rPr lang="pl-PL" sz="1200" dirty="0">
                <a:latin typeface="Arial"/>
              </a:rPr>
              <a:t>, przy czym postęp powinien być rozumiany m.in. jako:</a:t>
            </a:r>
          </a:p>
          <a:p>
            <a:pPr lvl="1"/>
            <a:r>
              <a:rPr lang="pl-PL" sz="1200" dirty="0" smtClean="0">
                <a:latin typeface="Arial"/>
              </a:rPr>
              <a:t>    i</a:t>
            </a:r>
            <a:r>
              <a:rPr lang="pl-PL" sz="1200" dirty="0">
                <a:latin typeface="Arial"/>
              </a:rPr>
              <a:t>) rozpoczęcie nauki;</a:t>
            </a:r>
          </a:p>
          <a:p>
            <a:pPr lvl="1"/>
            <a:r>
              <a:rPr lang="pl-PL" sz="1200" dirty="0" smtClean="0">
                <a:latin typeface="Arial"/>
              </a:rPr>
              <a:t>    ii</a:t>
            </a:r>
            <a:r>
              <a:rPr lang="pl-PL" sz="1200" dirty="0">
                <a:latin typeface="Arial"/>
              </a:rPr>
              <a:t>) wzmocnienie motywacji do pracy po projekcie;</a:t>
            </a:r>
          </a:p>
          <a:p>
            <a:pPr lvl="1"/>
            <a:r>
              <a:rPr lang="pl-PL" sz="1200" dirty="0" smtClean="0">
                <a:latin typeface="Arial"/>
              </a:rPr>
              <a:t>    iii</a:t>
            </a:r>
            <a:r>
              <a:rPr lang="pl-PL" sz="1200" dirty="0">
                <a:latin typeface="Arial"/>
              </a:rPr>
              <a:t>) zwiększenie pewności siebie i własnych umiejętności;</a:t>
            </a:r>
          </a:p>
          <a:p>
            <a:pPr lvl="1"/>
            <a:r>
              <a:rPr lang="pl-PL" sz="1200" dirty="0" smtClean="0">
                <a:latin typeface="Arial"/>
              </a:rPr>
              <a:t>    iv</a:t>
            </a:r>
            <a:r>
              <a:rPr lang="pl-PL" sz="1200" dirty="0">
                <a:latin typeface="Arial"/>
              </a:rPr>
              <a:t>) poprawa umiejętności rozwiązywania pojawiających się problemów;</a:t>
            </a:r>
          </a:p>
          <a:p>
            <a:pPr lvl="1"/>
            <a:r>
              <a:rPr lang="pl-PL" sz="1200" dirty="0" smtClean="0">
                <a:latin typeface="Arial"/>
              </a:rPr>
              <a:t>    v</a:t>
            </a:r>
            <a:r>
              <a:rPr lang="pl-PL" sz="1200" dirty="0">
                <a:latin typeface="Arial"/>
              </a:rPr>
              <a:t>) podjęcie wolontariatu;</a:t>
            </a:r>
          </a:p>
          <a:p>
            <a:pPr lvl="1"/>
            <a:r>
              <a:rPr lang="pl-PL" sz="1200" dirty="0" smtClean="0">
                <a:latin typeface="Arial"/>
              </a:rPr>
              <a:t>    vi</a:t>
            </a:r>
            <a:r>
              <a:rPr lang="pl-PL" sz="1200" dirty="0">
                <a:latin typeface="Arial"/>
              </a:rPr>
              <a:t>) poprawa stanu zdrowia;</a:t>
            </a:r>
          </a:p>
          <a:p>
            <a:pPr lvl="1"/>
            <a:r>
              <a:rPr lang="pl-PL" sz="1200" dirty="0" smtClean="0">
                <a:latin typeface="Arial"/>
              </a:rPr>
              <a:t>    vii</a:t>
            </a:r>
            <a:r>
              <a:rPr lang="pl-PL" sz="1200" dirty="0">
                <a:latin typeface="Arial"/>
              </a:rPr>
              <a:t>) ograniczenie nałogów;</a:t>
            </a:r>
          </a:p>
          <a:p>
            <a:pPr lvl="1"/>
            <a:r>
              <a:rPr lang="pl-PL" sz="1200" dirty="0" smtClean="0">
                <a:latin typeface="Arial"/>
              </a:rPr>
              <a:t>    viii</a:t>
            </a:r>
            <a:r>
              <a:rPr lang="pl-PL" sz="1200" dirty="0">
                <a:latin typeface="Arial"/>
              </a:rPr>
              <a:t>) doświadczenie widocznej poprawy w funkcjonowaniu (w przypadku </a:t>
            </a:r>
            <a:r>
              <a:rPr lang="pl-PL" sz="1200" dirty="0" smtClean="0">
                <a:latin typeface="Arial"/>
              </a:rPr>
              <a:t>osób z </a:t>
            </a:r>
            <a:r>
              <a:rPr lang="pl-PL" sz="1200" dirty="0">
                <a:latin typeface="Arial"/>
              </a:rPr>
              <a:t>niepełnosprawnościami</a:t>
            </a:r>
            <a:r>
              <a:rPr lang="pl-PL" sz="1200" dirty="0" smtClean="0">
                <a:latin typeface="Arial"/>
              </a:rPr>
              <a:t>);</a:t>
            </a:r>
          </a:p>
          <a:p>
            <a:pPr lvl="1"/>
            <a:endParaRPr lang="pl-PL" sz="1200" dirty="0">
              <a:latin typeface="Arial"/>
            </a:endParaRPr>
          </a:p>
          <a:p>
            <a:pPr lvl="1"/>
            <a:r>
              <a:rPr lang="pl-PL" sz="1200" dirty="0" smtClean="0">
                <a:latin typeface="Arial"/>
              </a:rPr>
              <a:t>b</a:t>
            </a:r>
            <a:r>
              <a:rPr lang="pl-PL" sz="1200" dirty="0">
                <a:latin typeface="Arial"/>
              </a:rPr>
              <a:t>) lub podjęli dalszą aktywizację w formie, która</a:t>
            </a:r>
            <a:r>
              <a:rPr lang="pl-PL" sz="1200" dirty="0" smtClean="0">
                <a:latin typeface="Arial"/>
              </a:rPr>
              <a:t>:</a:t>
            </a:r>
          </a:p>
          <a:p>
            <a:pPr lvl="1"/>
            <a:r>
              <a:rPr lang="pl-PL" sz="1200" dirty="0" smtClean="0">
                <a:latin typeface="Arial"/>
              </a:rPr>
              <a:t>    i) obrazuje </a:t>
            </a:r>
            <a:r>
              <a:rPr lang="pl-PL" sz="1200" dirty="0">
                <a:latin typeface="Arial"/>
              </a:rPr>
              <a:t>postęp w procesie aktywizacji społecznej i zmniejsza dystans </a:t>
            </a:r>
            <a:r>
              <a:rPr lang="pl-PL" sz="1200" dirty="0" smtClean="0">
                <a:latin typeface="Arial"/>
              </a:rPr>
              <a:t>do zatrudnienia;</a:t>
            </a:r>
          </a:p>
          <a:p>
            <a:pPr lvl="1"/>
            <a:r>
              <a:rPr lang="pl-PL" sz="1200" dirty="0" smtClean="0">
                <a:latin typeface="Arial"/>
              </a:rPr>
              <a:t>    ii) nie </a:t>
            </a:r>
            <a:r>
              <a:rPr lang="pl-PL" sz="1200" dirty="0">
                <a:latin typeface="Arial"/>
              </a:rPr>
              <a:t>jest tożsama z formą aktywizacji, którą uczestnik projektu otrzymywał </a:t>
            </a:r>
            <a:r>
              <a:rPr lang="pl-PL" sz="1200" dirty="0" smtClean="0">
                <a:latin typeface="Arial"/>
              </a:rPr>
              <a:t>przed projektem</a:t>
            </a:r>
            <a:r>
              <a:rPr lang="pl-PL" sz="1200" dirty="0">
                <a:latin typeface="Arial"/>
              </a:rPr>
              <a:t>;</a:t>
            </a:r>
          </a:p>
          <a:p>
            <a:pPr lvl="1"/>
            <a:r>
              <a:rPr lang="pl-PL" sz="1200" dirty="0" smtClean="0">
                <a:latin typeface="Arial"/>
              </a:rPr>
              <a:t>    iii) nie </a:t>
            </a:r>
            <a:r>
              <a:rPr lang="pl-PL" sz="1200" dirty="0">
                <a:latin typeface="Arial"/>
              </a:rPr>
              <a:t>jest tożsama z formą aktywizacji, którą uczestnik projektu </a:t>
            </a:r>
            <a:r>
              <a:rPr lang="pl-PL" sz="1200" dirty="0" smtClean="0">
                <a:latin typeface="Arial"/>
              </a:rPr>
              <a:t>otrzymywał w </a:t>
            </a:r>
            <a:r>
              <a:rPr lang="pl-PL" sz="1200" dirty="0">
                <a:latin typeface="Arial"/>
              </a:rPr>
              <a:t>ramach projektu, </a:t>
            </a:r>
            <a:endParaRPr lang="pl-PL" sz="1200" dirty="0" smtClean="0">
              <a:latin typeface="Arial"/>
            </a:endParaRPr>
          </a:p>
          <a:p>
            <a:pPr lvl="1"/>
            <a:r>
              <a:rPr lang="pl-PL" sz="1200" dirty="0">
                <a:latin typeface="Arial"/>
              </a:rPr>
              <a:t> </a:t>
            </a:r>
            <a:r>
              <a:rPr lang="pl-PL" sz="1200" dirty="0" smtClean="0">
                <a:latin typeface="Arial"/>
              </a:rPr>
              <a:t>       chyba </a:t>
            </a:r>
            <a:r>
              <a:rPr lang="pl-PL" sz="1200" dirty="0">
                <a:latin typeface="Arial"/>
              </a:rPr>
              <a:t>że nie jest ona finansowana ze środków EFS i </a:t>
            </a:r>
            <a:r>
              <a:rPr lang="pl-PL" sz="1200" dirty="0" smtClean="0">
                <a:latin typeface="Arial"/>
              </a:rPr>
              <a:t>że stanowi </a:t>
            </a:r>
            <a:r>
              <a:rPr lang="pl-PL" sz="1200" dirty="0">
                <a:latin typeface="Arial"/>
              </a:rPr>
              <a:t>postęp w stosunku do sytuacji </a:t>
            </a:r>
            <a:endParaRPr lang="pl-PL" sz="1200" dirty="0" smtClean="0">
              <a:latin typeface="Arial"/>
            </a:endParaRPr>
          </a:p>
          <a:p>
            <a:pPr lvl="1"/>
            <a:r>
              <a:rPr lang="pl-PL" sz="1200" dirty="0">
                <a:latin typeface="Arial"/>
              </a:rPr>
              <a:t> </a:t>
            </a:r>
            <a:r>
              <a:rPr lang="pl-PL" sz="1200" dirty="0" smtClean="0">
                <a:latin typeface="Arial"/>
              </a:rPr>
              <a:t>       uczestnika </a:t>
            </a:r>
            <a:r>
              <a:rPr lang="pl-PL" sz="1200" dirty="0">
                <a:latin typeface="Arial"/>
              </a:rPr>
              <a:t>projektu w </a:t>
            </a:r>
            <a:r>
              <a:rPr lang="pl-PL" sz="1200" dirty="0" smtClean="0">
                <a:latin typeface="Arial"/>
              </a:rPr>
              <a:t>momencie rozpoczęcia </a:t>
            </a:r>
            <a:r>
              <a:rPr lang="pl-PL" sz="1200" dirty="0">
                <a:latin typeface="Arial"/>
              </a:rPr>
              <a:t>udziału w projekcie.</a:t>
            </a:r>
            <a:endParaRPr lang="pl-PL" sz="1200" dirty="0" smtClean="0">
              <a:latin typeface="Arial"/>
            </a:endParaRPr>
          </a:p>
          <a:p>
            <a:pPr marL="285750" indent="-285750">
              <a:buFont typeface="Arial" panose="020B0604020202020204" pitchFamily="34" charset="0"/>
              <a:buChar char="•"/>
            </a:pPr>
            <a:endParaRPr lang="pl-PL" dirty="0"/>
          </a:p>
        </p:txBody>
      </p:sp>
    </p:spTree>
    <p:extLst>
      <p:ext uri="{BB962C8B-B14F-4D97-AF65-F5344CB8AC3E}">
        <p14:creationId xmlns="" xmlns:p14="http://schemas.microsoft.com/office/powerpoint/2010/main" val="3056015715"/>
      </p:ext>
    </p:extLst>
  </p:cSld>
  <p:clrMapOvr>
    <a:masterClrMapping/>
  </p:clrMapOvr>
  <p:transition spd="slow"/>
</p:sld>
</file>

<file path=ppt/theme/theme1.xml><?xml version="1.0" encoding="utf-8"?>
<a:theme xmlns:a="http://schemas.openxmlformats.org/drawingml/2006/main" name="Programy Regionaln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10241</TotalTime>
  <Words>5923</Words>
  <Application>Microsoft Office PowerPoint</Application>
  <PresentationFormat>Pokaz na ekranie (4:3)</PresentationFormat>
  <Paragraphs>893</Paragraphs>
  <Slides>110</Slides>
  <Notes>4</Notes>
  <HiddenSlides>0</HiddenSlides>
  <MMClips>0</MMClips>
  <ScaleCrop>false</ScaleCrop>
  <HeadingPairs>
    <vt:vector size="4" baseType="variant">
      <vt:variant>
        <vt:lpstr>Motyw</vt:lpstr>
      </vt:variant>
      <vt:variant>
        <vt:i4>1</vt:i4>
      </vt:variant>
      <vt:variant>
        <vt:lpstr>Tytuły slajdów</vt:lpstr>
      </vt:variant>
      <vt:variant>
        <vt:i4>110</vt:i4>
      </vt:variant>
    </vt:vector>
  </HeadingPairs>
  <TitlesOfParts>
    <vt:vector size="111" baseType="lpstr">
      <vt:lpstr>Programy Regionalne</vt:lpstr>
      <vt:lpstr>  Wojewódzki Urząd Pracy w Lublinie  Instytucja Pośrednicząca w ramach RPO WL 2014-2020 Spotkanie poświęcone realizacji projektów  w ramach  Działania 11. 1  Regionalnego Programu Operacyjnego Województwa Lubelskiego  na lata 2014 - 2020      Lublin, dn. 26.04.2017 r. </vt:lpstr>
      <vt:lpstr>                             </vt:lpstr>
      <vt:lpstr>Slajd 3</vt:lpstr>
      <vt:lpstr> Pamiętaj, iż zgodnie z § 17 umowy  o dofinansowanie projektu wszelka korespondencja dotycząca realizacji projektu przekazywana jest przez system SL2014.  Sprawa kierowana do rozpatrzenia przez IP RPO WL powinna zawierać informacje dotyczące przedmiotu sprawy  (np. „wniosek o płatność”, „skorygowany wniosek o dofinansowanie projektu” itd.), tytuł realizowanego projektu i numer projektu.</vt:lpstr>
      <vt:lpstr>  Pamiętaj, iż dokumentacja związana z realizowanym projektem powinna zostać oznaczona logotypami zgodnymi  z Wytycznymi w zakresie informacji i promocji projektów dofinansowanych w ramach Regionalnego Programu Operacyjnego Województwa Lubelskiego na lata 2014-2020  (dostępne pod adresem:  http://rpo.lubelskie.pl/strona-365-logotyp_wojewodztwa_lubelskiego.html)  </vt:lpstr>
      <vt:lpstr>Pamiętaj SL2014 służy do przesyłania:</vt:lpstr>
      <vt:lpstr>  Do wyjątków należą:  - zmiany treści umowy, - czynności kontrolne przeprowadzane w ramach   projektu, - dochodzenie zwrotu środków od Beneficjenta,    o których mowa w § 13 umowy (tj. wykorzystanych    niezgodnie z przeznaczeniem, wykorzystanych z      naruszeniem procedur, o których mowa w art. 184     ustawy o finansach publicznych, pobranych nienależnie     lub w nadmiernej wysokości), - inne czynności, dla których zastrzeżono w   umowie formę pisemną. </vt:lpstr>
      <vt:lpstr>Slajd 8</vt:lpstr>
      <vt:lpstr>Slajd 9</vt:lpstr>
      <vt:lpstr>Slajd 10</vt:lpstr>
      <vt:lpstr>Slajd 11</vt:lpstr>
      <vt:lpstr>Slajd 12</vt:lpstr>
      <vt:lpstr>Slajd 13</vt:lpstr>
      <vt:lpstr>Slajd 14</vt:lpstr>
      <vt:lpstr> Wniosek o płatność  Wniosek o płatność powinien być składany w oparciu o aktualne dane, dlatego też powinieneś przyporządkować go do dokumentu zawierającego takie dane – umowa/aneks.  Należy to zrobić wybierając przy umowie/aneksie znak „+” – czyli utwórz nowy wniosek o płatność, wówczas dane z umowy/aneksu przeniosą się automatycznie do tej wersji wniosku o płatność.  Przed przystąpieniem do pracy w SL2014 sprawdź dokładnie swoją umowę wprowadzoną do systemu.  W przypadku ewentualnych nieścisłości skontaktuj się z instytucją,  z którą podpisałeś umowę.</vt:lpstr>
      <vt:lpstr>Slajd 16</vt:lpstr>
      <vt:lpstr> </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W przypadku wprowadzania zmian do projektu, wydatki wynikające z tych zmian mogą zostać uznane za kwalifikowalne pod warunkiem zatwierdzenia zmian w projekcie przez IP. W związku z powyższym, w takiej sytuacji beneficjent do czasu zatwierdzenia zmian przez podmiot będący stroną umowy ponosi wydatki na własne ryzyko. </vt:lpstr>
      <vt:lpstr>Slajd 76</vt:lpstr>
      <vt:lpstr>Slajd 77</vt:lpstr>
      <vt:lpstr>Formularz wprowadzania zmian w projekcie realizowanym  w ramach  RPO WL na lata 2014 – 2020</vt:lpstr>
      <vt:lpstr>Slajd 79</vt:lpstr>
      <vt:lpstr>Slajd 80</vt:lpstr>
      <vt:lpstr>Slajd 81</vt:lpstr>
      <vt:lpstr>Slajd 82</vt:lpstr>
      <vt:lpstr>Dopuszczalne jest dokonywanie przez beneficjenta przesunięć w budżecie projektu określonym w zatwierdzonym wniosku o dofinansowanie projektu, którego suma kontrolna została zapisana w umowie o dofinansowanie projektu, do 10% wartości środków alokowanych na zadanie, z którego  przesuwane są środki oraz na zadanie/zadania, na które przesuwane są środki. Dokonywanie takich przesunięć nie wymaga informowania IP. </vt:lpstr>
      <vt:lpstr>Przesunięcia te nie mogą:   - zwiększać łącznej wysokości wydatków dotyczących środków trwałych w ramach projektu; - wpływać na wysokość i przeznaczenie pomocy publicznej/pomocy de minimis w ramach projektu;  - polegać na dodaniu nowych kategorii i podkategorii wydatków;  - dotyczyć zadań lub części zadań rozliczanych w oparciu o metody uproszczone (stawki jednostkowe lub kwoty ryczałtowe).   </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Slajd 105</vt:lpstr>
      <vt:lpstr>Slajd 106</vt:lpstr>
      <vt:lpstr>Slajd 107</vt:lpstr>
      <vt:lpstr>Reguła proporcjonalności</vt:lpstr>
      <vt:lpstr>Zastosowanie reguły proporcjonalności ma miejsce pod warunkiem, że niespełnienie założeń projektu wynika  z przyczyn leżących po stronie Beneficjenta.  IP może odstąpić od rozliczenia projektu zgodnie z regułą proporcjonalności lub obniżyć wysokość środków podlegających tej regule, jeśli Beneficjent o to wnioskuje  i należycie uzasadni przyczyny nieosiągnięcia założeń,  w szczególności wykaże swoje starania zmierzające do osiągnięcia założeń projektu.</vt:lpstr>
      <vt:lpstr> DZIĘKUJEMY ZA UWAGĘ   Wojewódzki Urząd Pracy  w Lublinie ul. Obywatelska 4  www.rpo.lubelskie.pl/wup  www.funduszeeuropejskie.gov.pl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Magdalena Lis</dc:creator>
  <cp:lastModifiedBy>katarzyna.szymanska</cp:lastModifiedBy>
  <cp:revision>797</cp:revision>
  <cp:lastPrinted>2017-10-02T13:19:56Z</cp:lastPrinted>
  <dcterms:created xsi:type="dcterms:W3CDTF">2015-01-21T09:01:28Z</dcterms:created>
  <dcterms:modified xsi:type="dcterms:W3CDTF">2017-10-05T10:41:06Z</dcterms:modified>
</cp:coreProperties>
</file>