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35" r:id="rId2"/>
    <p:sldId id="324" r:id="rId3"/>
    <p:sldId id="321" r:id="rId4"/>
    <p:sldId id="322" r:id="rId5"/>
    <p:sldId id="311" r:id="rId6"/>
    <p:sldId id="341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52" r:id="rId17"/>
    <p:sldId id="360" r:id="rId18"/>
    <p:sldId id="353" r:id="rId19"/>
    <p:sldId id="354" r:id="rId20"/>
    <p:sldId id="355" r:id="rId21"/>
    <p:sldId id="361" r:id="rId22"/>
    <p:sldId id="362" r:id="rId23"/>
    <p:sldId id="363" r:id="rId24"/>
    <p:sldId id="357" r:id="rId25"/>
  </p:sldIdLst>
  <p:sldSz cx="9144000" cy="6858000" type="screen4x3"/>
  <p:notesSz cx="6797675" cy="9928225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109D5"/>
    <a:srgbClr val="339966"/>
    <a:srgbClr val="21E307"/>
    <a:srgbClr val="FEB602"/>
    <a:srgbClr val="FF9801"/>
    <a:srgbClr val="99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yl pośredni 4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660B408-B3CF-4A94-85FC-2B1E0A45F4A2}" styleName="Styl ciemny 2 - Akcent 1/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2838BEF-8BB2-4498-84A7-C5851F593DF1}" styleName="Styl pośredni 4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 autoAdjust="0"/>
  </p:normalViewPr>
  <p:slideViewPr>
    <p:cSldViewPr>
      <p:cViewPr>
        <p:scale>
          <a:sx n="90" d="100"/>
          <a:sy n="90" d="100"/>
        </p:scale>
        <p:origin x="-606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90"/>
      </p:cViewPr>
      <p:guideLst>
        <p:guide orient="horz" pos="3128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96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2687" tIns="46344" rIns="92687" bIns="46344" numCol="1" anchor="t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 bwMode="auto">
          <a:xfrm>
            <a:off x="3849690" y="0"/>
            <a:ext cx="2946400" cy="49696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2687" tIns="46344" rIns="92687" bIns="46344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pPr>
              <a:defRPr/>
            </a:pPr>
            <a:fld id="{E88393D7-0FDC-4579-B43D-0D2714A1F54B}" type="datetimeFigureOut">
              <a:rPr lang="pl-PL" altLang="pl-PL"/>
              <a:pPr>
                <a:defRPr/>
              </a:pPr>
              <a:t>2017-04-14</a:t>
            </a:fld>
            <a:endParaRPr lang="pl-PL" alt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 bwMode="auto">
          <a:xfrm>
            <a:off x="0" y="9429671"/>
            <a:ext cx="2946400" cy="496966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2687" tIns="46344" rIns="92687" bIns="46344" numCol="1" anchor="b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 bwMode="auto">
          <a:xfrm>
            <a:off x="3849690" y="9429671"/>
            <a:ext cx="2946400" cy="496966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2687" tIns="46344" rIns="92687" bIns="46344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pPr>
              <a:defRPr/>
            </a:pPr>
            <a:fld id="{DC71DF78-1C2C-48A2-A8D6-39DE8512E94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96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2687" tIns="46344" rIns="92687" bIns="46344" numCol="1" anchor="t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 bwMode="auto">
          <a:xfrm>
            <a:off x="3849690" y="0"/>
            <a:ext cx="2946400" cy="49696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2687" tIns="46344" rIns="92687" bIns="46344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pPr>
              <a:defRPr/>
            </a:pPr>
            <a:fld id="{0F7CCD92-F925-477F-B498-45898FB1B779}" type="datetimeFigureOut">
              <a:rPr lang="pl-PL" altLang="pl-PL"/>
              <a:pPr>
                <a:defRPr/>
              </a:pPr>
              <a:t>2017-04-14</a:t>
            </a:fld>
            <a:endParaRPr lang="pl-PL" alt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70" tIns="45985" rIns="91970" bIns="45985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 bwMode="auto">
          <a:xfrm>
            <a:off x="679452" y="4715631"/>
            <a:ext cx="5438775" cy="4467939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2687" tIns="46344" rIns="92687" bIns="46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 bwMode="auto">
          <a:xfrm>
            <a:off x="0" y="9429671"/>
            <a:ext cx="2946400" cy="496966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2687" tIns="46344" rIns="92687" bIns="46344" numCol="1" anchor="b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 bwMode="auto">
          <a:xfrm>
            <a:off x="3849690" y="9429671"/>
            <a:ext cx="2946400" cy="496966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2687" tIns="46344" rIns="92687" bIns="46344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pPr>
              <a:defRPr/>
            </a:pPr>
            <a:fld id="{7CF88CF7-2D73-4E64-ABEA-626B081B79F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ytułu 1"/>
          <p:cNvSpPr txBox="1">
            <a:spLocks noChangeArrowheads="1"/>
          </p:cNvSpPr>
          <p:nvPr/>
        </p:nvSpPr>
        <p:spPr bwMode="auto">
          <a:xfrm>
            <a:off x="109538" y="4652963"/>
            <a:ext cx="78867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lnSpc>
                <a:spcPct val="90000"/>
              </a:lnSpc>
              <a:defRPr/>
            </a:pPr>
            <a:endParaRPr lang="pl-PL" altLang="pl-PL" sz="4100" dirty="0" smtClean="0">
              <a:solidFill>
                <a:srgbClr val="FFFFFF"/>
              </a:solidFill>
            </a:endParaRP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328613"/>
            <a:ext cx="45545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ymbol zastępczy tekstu 7"/>
          <p:cNvSpPr txBox="1">
            <a:spLocks noGrp="1"/>
          </p:cNvSpPr>
          <p:nvPr>
            <p:ph idx="4294967295"/>
          </p:nvPr>
        </p:nvSpPr>
        <p:spPr>
          <a:xfrm>
            <a:off x="628650" y="5756742"/>
            <a:ext cx="7886700" cy="420221"/>
          </a:xfrm>
        </p:spPr>
        <p:txBody>
          <a:bodyPr/>
          <a:lstStyle>
            <a:lvl1pPr marL="0" indent="0" algn="r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dodać podtytuł</a:t>
            </a:r>
          </a:p>
        </p:txBody>
      </p:sp>
    </p:spTree>
  </p:cSld>
  <p:clrMapOvr>
    <a:masterClrMapping/>
  </p:clrMapOvr>
  <p:transition spd="slow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033A0-F42B-4048-8B65-5F1AE803213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64258"/>
            <a:ext cx="2949178" cy="1129085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4258"/>
            <a:ext cx="4629150" cy="45967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4"/>
            <a:ext cx="2949178" cy="347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16535-E857-4693-9740-1833CC31FD5D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56306"/>
            <a:ext cx="2949178" cy="113703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56306"/>
            <a:ext cx="4629150" cy="46047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3"/>
            <a:ext cx="2949178" cy="3475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74D5A-231D-4816-BD10-EE72F4B66A7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ytułu 1"/>
          <p:cNvSpPr txBox="1">
            <a:spLocks noChangeArrowheads="1"/>
          </p:cNvSpPr>
          <p:nvPr/>
        </p:nvSpPr>
        <p:spPr bwMode="auto">
          <a:xfrm>
            <a:off x="628650" y="4833938"/>
            <a:ext cx="78867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lnSpc>
                <a:spcPct val="90000"/>
              </a:lnSpc>
              <a:defRPr/>
            </a:pPr>
            <a:endParaRPr lang="pl-PL" altLang="pl-PL" sz="4100" dirty="0" smtClean="0">
              <a:solidFill>
                <a:srgbClr val="FFFFFF"/>
              </a:solidFill>
            </a:endParaRP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298450"/>
            <a:ext cx="45545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ymbol zastępczy tekstu 7"/>
          <p:cNvSpPr txBox="1">
            <a:spLocks noGrp="1"/>
          </p:cNvSpPr>
          <p:nvPr>
            <p:ph idx="4294967295"/>
          </p:nvPr>
        </p:nvSpPr>
        <p:spPr>
          <a:xfrm>
            <a:off x="628650" y="5756742"/>
            <a:ext cx="7886700" cy="420221"/>
          </a:xfrm>
        </p:spPr>
        <p:txBody>
          <a:bodyPr/>
          <a:lstStyle>
            <a:lvl1pPr marL="0" indent="0" algn="r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dodać podtytuł</a:t>
            </a:r>
          </a:p>
        </p:txBody>
      </p:sp>
    </p:spTree>
  </p:cSld>
  <p:clrMapOvr>
    <a:masterClrMapping/>
  </p:clrMapOvr>
  <p:transition spd="slow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00088" y="1196752"/>
            <a:ext cx="7886700" cy="93610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28650" y="4797152"/>
            <a:ext cx="7886700" cy="137981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52088-690F-461D-AC8D-B1FD8FE3374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8C7AE-6716-4E59-B883-3D8FA91EB97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58847"/>
            <a:ext cx="7886700" cy="93345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A173C-1665-4F73-9F19-B721EA9B6E5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5C3FA-C2B6-449C-96AF-65A41E49DB9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1621"/>
            <a:ext cx="7886700" cy="850679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B29CA-9D7A-4F6E-8F52-99A5C9E14E4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04817"/>
            <a:ext cx="7886700" cy="72063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81592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39833"/>
            <a:ext cx="3868340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1592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39833"/>
            <a:ext cx="3887391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1FA1C-0420-428E-9B18-89B37D1274F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58847"/>
            <a:ext cx="7886700" cy="93345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lide Number Placeholder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5F621-AB5E-4DE8-B7E5-462690B1CC7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 txBox="1">
            <a:spLocks noGrp="1"/>
          </p:cNvSpPr>
          <p:nvPr>
            <p:ph type="body" idx="1"/>
          </p:nvPr>
        </p:nvSpPr>
        <p:spPr bwMode="auto">
          <a:xfrm>
            <a:off x="628650" y="2463800"/>
            <a:ext cx="7886700" cy="37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cs typeface="+mn-cs"/>
              </a:defRPr>
            </a:lvl1pPr>
          </a:lstStyle>
          <a:p>
            <a:pPr>
              <a:defRPr/>
            </a:pPr>
            <a:fld id="{0DF2898A-C4E0-42A3-9DEA-8CA32A73ACE7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</p:sldLayoutIdLst>
  <p:transition spd="slow">
    <p:pull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pl-PL" sz="3000" kern="1200">
          <a:solidFill>
            <a:srgbClr val="000000"/>
          </a:solidFill>
          <a:latin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Calibri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Calibri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Calibri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Calibri" pitchFamily="34" charset="0"/>
        </a:defRPr>
      </a:lvl5pPr>
      <a:lvl6pPr marL="457200" algn="l" rtl="0" eaLnBrk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6pPr>
      <a:lvl7pPr marL="914400" algn="l" rtl="0" eaLnBrk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7pPr>
      <a:lvl8pPr marL="1371600" algn="l" rtl="0" eaLnBrk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8pPr>
      <a:lvl9pPr marL="1828800" algn="l" rtl="0" eaLnBrk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charset="0"/>
        <a:buChar char="•"/>
        <a:defRPr lang="pl-PL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 lang="pl-PL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 lang="pl-PL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 lang="pl-PL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 lang="pl-PL" kern="1200">
          <a:solidFill>
            <a:srgbClr val="000000"/>
          </a:solidFill>
          <a:latin typeface="Calibri"/>
        </a:defRPr>
      </a:lvl5pPr>
      <a:lvl6pPr marL="2514600" indent="-228600" algn="l" rtl="0" eaLnBrk="0" fontAlgn="base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 lang="pl-PL" kern="1200">
          <a:solidFill>
            <a:srgbClr val="000000"/>
          </a:solidFill>
          <a:latin typeface="Calibri"/>
        </a:defRPr>
      </a:lvl6pPr>
      <a:lvl7pPr marL="2971800" indent="-228600" algn="l" rtl="0" eaLnBrk="0" fontAlgn="base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 lang="pl-PL" kern="1200">
          <a:solidFill>
            <a:srgbClr val="000000"/>
          </a:solidFill>
          <a:latin typeface="Calibri"/>
        </a:defRPr>
      </a:lvl7pPr>
      <a:lvl8pPr marL="3429000" indent="-228600" algn="l" rtl="0" eaLnBrk="0" fontAlgn="base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 lang="pl-PL" kern="1200">
          <a:solidFill>
            <a:srgbClr val="000000"/>
          </a:solidFill>
          <a:latin typeface="Calibri"/>
        </a:defRPr>
      </a:lvl8pPr>
      <a:lvl9pPr marL="3886200" indent="-228600" algn="l" rtl="0" eaLnBrk="0" fontAlgn="base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 lang="pl-PL" kern="1200">
          <a:solidFill>
            <a:srgbClr val="000000"/>
          </a:solidFill>
          <a:latin typeface="Calibri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nduszeeuropejskie.gov.pl/" TargetMode="External"/><Relationship Id="rId2" Type="http://schemas.openxmlformats.org/officeDocument/2006/relationships/hyperlink" Target="http://www.rpo.lubelskie.pl/wup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hyperlink" Target="mailto:punkt.konsultacyjny@wup.lublin.p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4033A0-F42B-4048-8B65-5F1AE803213F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779004" y="1916832"/>
            <a:ext cx="784887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/>
              <a:t>Dostępność wsparcia dla </a:t>
            </a:r>
            <a:r>
              <a:rPr lang="pl-PL" sz="3200" b="1" smtClean="0"/>
              <a:t>osób </a:t>
            </a:r>
            <a:br>
              <a:rPr lang="pl-PL" sz="3200" b="1" smtClean="0"/>
            </a:br>
            <a:r>
              <a:rPr lang="pl-PL" sz="3200" b="1" smtClean="0"/>
              <a:t>z </a:t>
            </a:r>
            <a:r>
              <a:rPr lang="pl-PL" sz="3200" b="1" dirty="0" err="1" smtClean="0"/>
              <a:t>niepełnosprawnościami</a:t>
            </a:r>
            <a:r>
              <a:rPr lang="pl-PL" sz="3200" b="1" dirty="0" smtClean="0"/>
              <a:t> w projektach finansowanych ze środków EFS</a:t>
            </a:r>
            <a:r>
              <a:rPr lang="pl-PL" sz="3200" b="1" dirty="0"/>
              <a:t/>
            </a:r>
            <a:br>
              <a:rPr lang="pl-PL" sz="3200" b="1" dirty="0"/>
            </a:br>
            <a:endParaRPr lang="pl-PL" dirty="0">
              <a:latin typeface="Ubuntu" panose="020B0504030602030204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683568" y="5877272"/>
            <a:ext cx="24440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Działanie 11.1: Aktywne włączenie</a:t>
            </a:r>
            <a:endParaRPr lang="pl-PL" sz="1200" b="1" dirty="0"/>
          </a:p>
        </p:txBody>
      </p:sp>
    </p:spTree>
  </p:cSld>
  <p:clrMapOvr>
    <a:masterClrMapping/>
  </p:clrMapOvr>
  <p:transition spd="slow">
    <p:pull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55576" y="2636912"/>
            <a:ext cx="770485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Opisując grupę docelową </a:t>
            </a:r>
            <a:r>
              <a:rPr lang="pl-PL" sz="2000" u="sng" dirty="0" smtClean="0"/>
              <a:t>należy</a:t>
            </a:r>
            <a:r>
              <a:rPr lang="pl-PL" sz="2000" dirty="0" smtClean="0"/>
              <a:t>: </a:t>
            </a:r>
          </a:p>
          <a:p>
            <a:endParaRPr lang="pl-PL" sz="2000" dirty="0" smtClean="0"/>
          </a:p>
          <a:p>
            <a:pPr marL="285750" indent="-285750">
              <a:buBlip>
                <a:blip r:embed="rId2"/>
              </a:buBlip>
            </a:pPr>
            <a:r>
              <a:rPr lang="pl-PL" sz="2000" dirty="0" smtClean="0"/>
              <a:t>Uwzględnić perspektywę </a:t>
            </a:r>
            <a:r>
              <a:rPr lang="pl-PL" sz="2000" dirty="0"/>
              <a:t>osób z niepełnosprawnością – </a:t>
            </a:r>
            <a:r>
              <a:rPr lang="pl-PL" sz="2000" dirty="0" smtClean="0"/>
              <a:t>należy dokonać analizy </a:t>
            </a:r>
            <a:r>
              <a:rPr lang="pl-PL" sz="2000" dirty="0"/>
              <a:t>problemów i specyficznych potrzeb</a:t>
            </a:r>
          </a:p>
          <a:p>
            <a:endParaRPr lang="pl-PL" sz="2000" dirty="0"/>
          </a:p>
          <a:p>
            <a:pPr marL="285750" indent="-285750">
              <a:buBlip>
                <a:blip r:embed="rId2"/>
              </a:buBlip>
            </a:pPr>
            <a:r>
              <a:rPr lang="pl-PL" sz="2000" dirty="0" smtClean="0"/>
              <a:t>Uwzględnić różnorodność grupy – różne niepełnosprawności implikują różne problemy, a także różne potrzeby</a:t>
            </a:r>
            <a:endParaRPr lang="pl-PL" sz="2000" dirty="0"/>
          </a:p>
          <a:p>
            <a:endParaRPr lang="pl-PL" sz="2000" dirty="0"/>
          </a:p>
          <a:p>
            <a:pPr marL="285750" indent="-285750">
              <a:buBlip>
                <a:blip r:embed="rId2"/>
              </a:buBlip>
            </a:pPr>
            <a:r>
              <a:rPr lang="pl-PL" sz="2000" dirty="0"/>
              <a:t>Dane ilościowe i jakościowe</a:t>
            </a:r>
          </a:p>
          <a:p>
            <a:endParaRPr lang="pl-PL" sz="24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827584" y="1196752"/>
            <a:ext cx="748883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Analiza barier i specyficznych </a:t>
            </a:r>
            <a:r>
              <a:rPr lang="pl-PL" sz="3200" b="1" dirty="0" smtClean="0"/>
              <a:t>potrzeb - podsumowanie</a:t>
            </a:r>
            <a:endParaRPr lang="pl-PL" sz="3200" b="1" dirty="0"/>
          </a:p>
          <a:p>
            <a:pPr algn="ctr"/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73"/>
            <a:ext cx="2057400" cy="365125"/>
          </a:xfrm>
          <a:prstGeom prst="rect">
            <a:avLst/>
          </a:prstGeom>
        </p:spPr>
        <p:txBody>
          <a:bodyPr/>
          <a:lstStyle/>
          <a:p>
            <a:fld id="{2763E041-9267-4F78-8D06-0358DCD860A3}" type="slidenum">
              <a:rPr lang="pl-PL" smtClean="0"/>
              <a:pPr/>
              <a:t>10</a:t>
            </a:fld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683568" y="5877272"/>
            <a:ext cx="24440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Działanie 11.1: Aktywne włączenie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xmlns="" val="583063590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11560" y="1772816"/>
            <a:ext cx="799288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000" dirty="0"/>
          </a:p>
          <a:p>
            <a:pPr algn="just"/>
            <a:r>
              <a:rPr lang="pl-PL" sz="2000" dirty="0" smtClean="0"/>
              <a:t>W </a:t>
            </a:r>
            <a:r>
              <a:rPr lang="pl-PL" sz="2000" dirty="0"/>
              <a:t>przypadku, gdy projekt </a:t>
            </a:r>
            <a:r>
              <a:rPr lang="pl-PL" sz="2000" dirty="0" smtClean="0"/>
              <a:t>kierowany jest </a:t>
            </a:r>
            <a:r>
              <a:rPr lang="pl-PL" sz="2000" dirty="0"/>
              <a:t>do osób </a:t>
            </a:r>
            <a:r>
              <a:rPr lang="pl-PL" sz="2000" dirty="0" smtClean="0"/>
              <a:t>z niepełnosprawnością niezbędne </a:t>
            </a:r>
            <a:r>
              <a:rPr lang="pl-PL" sz="2000" dirty="0"/>
              <a:t>jest </a:t>
            </a:r>
            <a:r>
              <a:rPr lang="pl-PL" sz="2000" dirty="0" smtClean="0"/>
              <a:t>opisanie </a:t>
            </a:r>
            <a:r>
              <a:rPr lang="pl-PL" sz="2000" dirty="0"/>
              <a:t>we wniosku sposobu prowadzenia rekrutacji uwzględniającej możliwość dotarcia do informacji </a:t>
            </a:r>
            <a:r>
              <a:rPr lang="pl-PL" sz="2000" dirty="0" smtClean="0"/>
              <a:t>o projekcie </a:t>
            </a:r>
            <a:r>
              <a:rPr lang="pl-PL" sz="2000" dirty="0"/>
              <a:t>i oferowanym w nim wsparciu do potrzeb osób z różnymi rodzajami niepełnosprawności. Należy </a:t>
            </a:r>
            <a:r>
              <a:rPr lang="pl-PL" sz="2000" dirty="0" smtClean="0"/>
              <a:t>opisać środki </a:t>
            </a:r>
            <a:r>
              <a:rPr lang="pl-PL" sz="2000" dirty="0"/>
              <a:t>przekazu, które będą wykorzystane przy rekrutacji, by zapewnić dostępność do rekrutacji, a tym </a:t>
            </a:r>
            <a:r>
              <a:rPr lang="pl-PL" sz="2000" dirty="0" smtClean="0"/>
              <a:t>samym </a:t>
            </a:r>
            <a:r>
              <a:rPr lang="pl-PL" sz="2000" dirty="0"/>
              <a:t>do projektu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i </a:t>
            </a:r>
            <a:r>
              <a:rPr lang="pl-PL" sz="2000" dirty="0"/>
              <a:t>oferowanego w nim wsparcia dla osób </a:t>
            </a:r>
            <a:r>
              <a:rPr lang="pl-PL" sz="2000" dirty="0" smtClean="0"/>
              <a:t>z niepełnosprawnością.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u="sng" dirty="0" smtClean="0"/>
              <a:t>Nawet jeśli projekt nie jest wprost skierowany do osób </a:t>
            </a:r>
            <a:br>
              <a:rPr lang="pl-PL" sz="2000" u="sng" dirty="0" smtClean="0"/>
            </a:br>
            <a:r>
              <a:rPr lang="pl-PL" sz="2000" u="sng" dirty="0" smtClean="0"/>
              <a:t>z niepełnosprawnością, należy zapewnić na </a:t>
            </a:r>
            <a:r>
              <a:rPr lang="pl-PL" sz="2000" u="sng" dirty="0"/>
              <a:t>e</a:t>
            </a:r>
            <a:r>
              <a:rPr lang="pl-PL" sz="2000" u="sng" dirty="0" smtClean="0"/>
              <a:t>tapie rekrutacji równy dostęp osobom o różnym stopniu sprawności.</a:t>
            </a:r>
            <a:endParaRPr lang="pl-PL" sz="2000" u="sng" dirty="0"/>
          </a:p>
          <a:p>
            <a:endParaRPr lang="pl-PL" sz="20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2843808" y="1268760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Rekrutacja</a:t>
            </a:r>
            <a:endParaRPr lang="pl-PL" sz="28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73"/>
            <a:ext cx="2057400" cy="365125"/>
          </a:xfrm>
          <a:prstGeom prst="rect">
            <a:avLst/>
          </a:prstGeom>
        </p:spPr>
        <p:txBody>
          <a:bodyPr/>
          <a:lstStyle/>
          <a:p>
            <a:fld id="{2763E041-9267-4F78-8D06-0358DCD860A3}" type="slidenum">
              <a:rPr lang="pl-PL" smtClean="0"/>
              <a:pPr/>
              <a:t>11</a:t>
            </a:fld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683568" y="5877272"/>
            <a:ext cx="24440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Działanie 11.1: Aktywne włączenie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xmlns="" val="1984851264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907704" y="1124744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Rekrutacja - realizacja</a:t>
            </a:r>
            <a:endParaRPr lang="pl-PL" sz="28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683568" y="1556792"/>
            <a:ext cx="7920880" cy="4499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pl-PL" sz="2000" dirty="0" smtClean="0"/>
              <a:t>Czyli:</a:t>
            </a:r>
          </a:p>
          <a:p>
            <a:pPr marL="285750" indent="-285750" algn="just">
              <a:lnSpc>
                <a:spcPct val="120000"/>
              </a:lnSpc>
              <a:buBlip>
                <a:blip r:embed="rId2"/>
              </a:buBlip>
            </a:pPr>
            <a:r>
              <a:rPr lang="pl-PL" sz="2000" dirty="0" smtClean="0"/>
              <a:t>Rekrutacja </a:t>
            </a:r>
            <a:r>
              <a:rPr lang="pl-PL" sz="2000" dirty="0"/>
              <a:t>uczestników projektu powinna zostać przeprowadzona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 </a:t>
            </a:r>
            <a:r>
              <a:rPr lang="pl-PL" sz="2000" dirty="0"/>
              <a:t>sposób umożliwiający wzięcie udziału w projekcie każdej zainteresowanej </a:t>
            </a:r>
            <a:r>
              <a:rPr lang="pl-PL" sz="2000" dirty="0" smtClean="0"/>
              <a:t>osobie.</a:t>
            </a:r>
            <a:endParaRPr lang="pl-PL" sz="2000" dirty="0"/>
          </a:p>
          <a:p>
            <a:pPr marL="285750" indent="-285750">
              <a:lnSpc>
                <a:spcPct val="120000"/>
              </a:lnSpc>
              <a:buBlip>
                <a:blip r:embed="rId2"/>
              </a:buBlip>
            </a:pPr>
            <a:r>
              <a:rPr lang="pl-PL" sz="2000" dirty="0"/>
              <a:t>Informacja o rekrutacji- zapewnienie dostępnego przekazu, </a:t>
            </a:r>
            <a:r>
              <a:rPr lang="pl-PL" sz="2000" dirty="0" smtClean="0"/>
              <a:t>odpowiednie </a:t>
            </a:r>
            <a:r>
              <a:rPr lang="pl-PL" sz="2000" dirty="0"/>
              <a:t>zaprojektowanie materiałów </a:t>
            </a:r>
            <a:r>
              <a:rPr lang="pl-PL" sz="2000" dirty="0" smtClean="0"/>
              <a:t>informacyjno-promocyjnych, dostępność </a:t>
            </a:r>
            <a:r>
              <a:rPr lang="pl-PL" sz="2000" dirty="0"/>
              <a:t>treści zamieszczanych w </a:t>
            </a:r>
            <a:r>
              <a:rPr lang="pl-PL" sz="2000" dirty="0" smtClean="0"/>
              <a:t>Internecie</a:t>
            </a:r>
            <a:endParaRPr lang="pl-PL" sz="2000" dirty="0"/>
          </a:p>
          <a:p>
            <a:pPr marL="285750" indent="-285750">
              <a:lnSpc>
                <a:spcPct val="120000"/>
              </a:lnSpc>
              <a:buBlip>
                <a:blip r:embed="rId2"/>
              </a:buBlip>
            </a:pPr>
            <a:r>
              <a:rPr lang="pl-PL" sz="2000" dirty="0"/>
              <a:t>Wiadomości o projekcie powinny być zamieszczane na stronach/portalach internetowych, z których korzystają osoby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z niepełnosprawnościami.</a:t>
            </a:r>
            <a:endParaRPr lang="pl-PL" sz="2000" dirty="0"/>
          </a:p>
          <a:p>
            <a:pPr marL="285750" indent="-285750">
              <a:lnSpc>
                <a:spcPct val="120000"/>
              </a:lnSpc>
              <a:buBlip>
                <a:blip r:embed="rId2"/>
              </a:buBlip>
            </a:pPr>
            <a:r>
              <a:rPr lang="pl-PL" sz="2000" dirty="0"/>
              <a:t>Zagwarantowanie dostępności spotkań </a:t>
            </a:r>
            <a:r>
              <a:rPr lang="pl-PL" sz="2000" dirty="0" smtClean="0"/>
              <a:t>rekrutacyjnych.</a:t>
            </a:r>
            <a:endParaRPr lang="pl-PL" sz="2000" dirty="0"/>
          </a:p>
          <a:p>
            <a:pPr marL="285750" indent="-285750">
              <a:lnSpc>
                <a:spcPct val="120000"/>
              </a:lnSpc>
              <a:buBlip>
                <a:blip r:embed="rId2"/>
              </a:buBlip>
            </a:pPr>
            <a:r>
              <a:rPr lang="pl-PL" sz="2000" dirty="0"/>
              <a:t>Dostępność formularzy </a:t>
            </a:r>
            <a:r>
              <a:rPr lang="pl-PL" sz="2000" dirty="0" smtClean="0"/>
              <a:t>zgłoszeniowych.</a:t>
            </a:r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73"/>
            <a:ext cx="2057400" cy="365125"/>
          </a:xfrm>
          <a:prstGeom prst="rect">
            <a:avLst/>
          </a:prstGeom>
        </p:spPr>
        <p:txBody>
          <a:bodyPr/>
          <a:lstStyle/>
          <a:p>
            <a:fld id="{2763E041-9267-4F78-8D06-0358DCD860A3}" type="slidenum">
              <a:rPr lang="pl-PL" smtClean="0"/>
              <a:pPr/>
              <a:t>12</a:t>
            </a:fld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683568" y="6093296"/>
            <a:ext cx="24440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Działanie 11.1: Aktywne włączenie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xmlns="" val="3443618274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979712" y="836712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/>
              <a:t>Opis zadań i produkty</a:t>
            </a:r>
            <a:endParaRPr lang="pl-PL" sz="36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683568" y="1700808"/>
            <a:ext cx="79928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pl-PL" dirty="0" smtClean="0"/>
              <a:t>Zaplanowanie działań niwelujących nierówności ze względu na niepełnosprawność.</a:t>
            </a:r>
          </a:p>
          <a:p>
            <a:pPr marL="285750" indent="-285750">
              <a:buBlip>
                <a:blip r:embed="rId2"/>
              </a:buBlip>
            </a:pPr>
            <a:endParaRPr lang="pl-PL" dirty="0"/>
          </a:p>
          <a:p>
            <a:pPr marL="285750" indent="-285750" algn="just">
              <a:buBlip>
                <a:blip r:embed="rId2"/>
              </a:buBlip>
            </a:pPr>
            <a:r>
              <a:rPr lang="pl-PL" dirty="0" smtClean="0"/>
              <a:t>Działania zindywidualizowane – zróżnicowany sposób świadczenia wsparcia, umożliwiający dostosowanie go do indywidualnych potrzeb i możliwości uczestników projektu – działania wynikające z przeprowadzonej analizy.</a:t>
            </a:r>
          </a:p>
          <a:p>
            <a:pPr marL="285750" indent="-285750" algn="just">
              <a:buBlip>
                <a:blip r:embed="rId2"/>
              </a:buBlip>
            </a:pPr>
            <a:endParaRPr lang="pl-PL" dirty="0"/>
          </a:p>
          <a:p>
            <a:pPr marL="285750" indent="-285750" algn="just">
              <a:buBlip>
                <a:blip r:embed="rId2"/>
              </a:buBlip>
            </a:pPr>
            <a:r>
              <a:rPr lang="pl-PL" dirty="0" smtClean="0"/>
              <a:t>Działania powinny uwzględniać sposób świadczenia wsparcia umożliwiający pokonywanie barier dostępności.</a:t>
            </a:r>
          </a:p>
          <a:p>
            <a:pPr marL="285750" indent="-285750" algn="just">
              <a:buBlip>
                <a:blip r:embed="rId2"/>
              </a:buBlip>
            </a:pPr>
            <a:endParaRPr lang="pl-PL" dirty="0"/>
          </a:p>
          <a:p>
            <a:pPr marL="285750" indent="-285750" algn="just">
              <a:buBlip>
                <a:blip r:embed="rId2"/>
              </a:buBlip>
            </a:pPr>
            <a:r>
              <a:rPr lang="pl-PL" dirty="0" smtClean="0"/>
              <a:t>Działania powinny zakładać kompleksowość wsparcia, umożliwiający osobom </a:t>
            </a:r>
            <a:br>
              <a:rPr lang="pl-PL" dirty="0" smtClean="0"/>
            </a:br>
            <a:r>
              <a:rPr lang="pl-PL" dirty="0" smtClean="0"/>
              <a:t>z niepełnosprawnościami nabycie umiejętności i kwalifikacji niezbędnych do poprawy ich sytuacji.</a:t>
            </a:r>
          </a:p>
          <a:p>
            <a:pPr marL="285750" indent="-285750">
              <a:buBlip>
                <a:blip r:embed="rId2"/>
              </a:buBlip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73"/>
            <a:ext cx="2057400" cy="365125"/>
          </a:xfrm>
          <a:prstGeom prst="rect">
            <a:avLst/>
          </a:prstGeom>
        </p:spPr>
        <p:txBody>
          <a:bodyPr/>
          <a:lstStyle/>
          <a:p>
            <a:fld id="{2763E041-9267-4F78-8D06-0358DCD860A3}" type="slidenum">
              <a:rPr lang="pl-PL" smtClean="0"/>
              <a:pPr/>
              <a:t>13</a:t>
            </a:fld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683568" y="5877272"/>
            <a:ext cx="24440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Działanie 11.1: Aktywne włączenie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xmlns="" val="236459116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55576" y="1916832"/>
            <a:ext cx="77048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b="1" dirty="0" smtClean="0"/>
              <a:t>W opisie zadań należy</a:t>
            </a:r>
            <a:r>
              <a:rPr lang="pl-PL" sz="2000" dirty="0" smtClean="0"/>
              <a:t> zawrzeć szczegółowy opis, w tym uzasadnienie potrzeby jego realizacji, ze wskazaniem zadań, w których będą prowadzone działania na rzecz dostępności dla osób </a:t>
            </a:r>
            <a:br>
              <a:rPr lang="pl-PL" sz="2000" dirty="0" smtClean="0"/>
            </a:br>
            <a:r>
              <a:rPr lang="pl-PL" sz="2000" dirty="0" smtClean="0"/>
              <a:t>z niepełnosprawnościami. W szczególności należy opisać mechanizmy zapewnienia dostępności dla osób z niepełnosprawnościami, jakie będą wykorzystywane.</a:t>
            </a:r>
          </a:p>
          <a:p>
            <a:pPr algn="just"/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73"/>
            <a:ext cx="2057400" cy="365125"/>
          </a:xfrm>
          <a:prstGeom prst="rect">
            <a:avLst/>
          </a:prstGeom>
        </p:spPr>
        <p:txBody>
          <a:bodyPr/>
          <a:lstStyle/>
          <a:p>
            <a:fld id="{2763E041-9267-4F78-8D06-0358DCD860A3}" type="slidenum">
              <a:rPr lang="pl-PL" smtClean="0"/>
              <a:pPr/>
              <a:t>14</a:t>
            </a:fld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683568" y="5877272"/>
            <a:ext cx="24440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Działanie 11.1: Aktywne włączenie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xmlns="" val="365401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691680" y="1268760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/>
              <a:t>Wrażliwy budżet</a:t>
            </a:r>
            <a:endParaRPr lang="pl-PL" sz="3600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11560" y="2636912"/>
            <a:ext cx="799288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To budżet który zapewni dostępność projektu dla osób </a:t>
            </a:r>
            <a:br>
              <a:rPr lang="pl-PL" sz="2400" dirty="0" smtClean="0"/>
            </a:br>
            <a:r>
              <a:rPr lang="pl-PL" sz="2400" dirty="0" smtClean="0"/>
              <a:t>z niepełnosprawnościami.</a:t>
            </a:r>
          </a:p>
          <a:p>
            <a:endParaRPr lang="pl-PL" sz="2400" dirty="0"/>
          </a:p>
          <a:p>
            <a:r>
              <a:rPr lang="pl-PL" sz="2400" dirty="0" smtClean="0"/>
              <a:t>Zawiera koszty, które umożliwiają udział w projekcie osobom </a:t>
            </a:r>
            <a:br>
              <a:rPr lang="pl-PL" sz="2400" dirty="0" smtClean="0"/>
            </a:br>
            <a:r>
              <a:rPr lang="pl-PL" sz="2400" dirty="0" smtClean="0"/>
              <a:t>z niepełnosprawnościami.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73"/>
            <a:ext cx="2057400" cy="365125"/>
          </a:xfrm>
          <a:prstGeom prst="rect">
            <a:avLst/>
          </a:prstGeom>
        </p:spPr>
        <p:txBody>
          <a:bodyPr/>
          <a:lstStyle/>
          <a:p>
            <a:fld id="{2763E041-9267-4F78-8D06-0358DCD860A3}" type="slidenum">
              <a:rPr lang="pl-PL" smtClean="0"/>
              <a:pPr/>
              <a:t>15</a:t>
            </a:fld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683568" y="5877272"/>
            <a:ext cx="24440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Działanie 11.1: Aktywne włączenie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xmlns="" val="1882108772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11560" y="1484783"/>
            <a:ext cx="79208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4800" dirty="0" smtClean="0">
                <a:solidFill>
                  <a:srgbClr val="FF0000"/>
                </a:solidFill>
              </a:rPr>
              <a:t>!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sz="2400" dirty="0" smtClean="0"/>
              <a:t>Należy </a:t>
            </a:r>
            <a:r>
              <a:rPr lang="pl-PL" sz="2400" dirty="0"/>
              <a:t>pamiętać, że wszystkie zaplanowane wydatki zapewniające udział w projekcie osób z niepełnosprawnością powinny wynikać z przeprowadzonej diagnozy, wskazanych problemów i specyficznych cech oraz potrzeb grupy docelowej</a:t>
            </a:r>
            <a:r>
              <a:rPr lang="pl-PL" sz="2400" dirty="0" smtClean="0"/>
              <a:t>.</a:t>
            </a:r>
          </a:p>
          <a:p>
            <a:pPr algn="just"/>
            <a:endParaRPr lang="pl-PL" sz="2400" b="1" u="sng" dirty="0" smtClean="0"/>
          </a:p>
          <a:p>
            <a:pPr algn="just"/>
            <a:r>
              <a:rPr lang="pl-PL" sz="2400" dirty="0" smtClean="0"/>
              <a:t>Czyli powinny spełniać kryterium zasadności i efektywności. </a:t>
            </a:r>
            <a:endParaRPr lang="pl-PL" sz="2400" dirty="0"/>
          </a:p>
          <a:p>
            <a:pPr algn="just"/>
            <a:endParaRPr lang="pl-PL" sz="2400" dirty="0"/>
          </a:p>
          <a:p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73"/>
            <a:ext cx="2057400" cy="365125"/>
          </a:xfrm>
          <a:prstGeom prst="rect">
            <a:avLst/>
          </a:prstGeom>
        </p:spPr>
        <p:txBody>
          <a:bodyPr/>
          <a:lstStyle/>
          <a:p>
            <a:fld id="{2763E041-9267-4F78-8D06-0358DCD860A3}" type="slidenum">
              <a:rPr lang="pl-PL" smtClean="0"/>
              <a:pPr/>
              <a:t>16</a:t>
            </a:fld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683568" y="5877272"/>
            <a:ext cx="24440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Działanie 11.1: Aktywne włączenie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xmlns="" val="3426528267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4033A0-F42B-4048-8B65-5F1AE803213F}" type="slidenum">
              <a:rPr lang="pl-PL" smtClean="0"/>
              <a:pPr>
                <a:defRPr/>
              </a:pPr>
              <a:t>17</a:t>
            </a:fld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755576" y="1628800"/>
            <a:ext cx="77048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dirty="0" smtClean="0"/>
              <a:t>Jednocześnie </a:t>
            </a:r>
            <a:r>
              <a:rPr lang="pl-PL" sz="2000" dirty="0" smtClean="0"/>
              <a:t>nie rekomenduje</a:t>
            </a:r>
            <a:r>
              <a:rPr lang="pl-PL" sz="2000" dirty="0" smtClean="0"/>
              <a:t> </a:t>
            </a:r>
            <a:r>
              <a:rPr lang="pl-PL" sz="2000" dirty="0" smtClean="0"/>
              <a:t>się </a:t>
            </a:r>
            <a:r>
              <a:rPr lang="pl-PL" sz="2000" dirty="0" smtClean="0"/>
              <a:t>uwzględniania w </a:t>
            </a:r>
            <a:r>
              <a:rPr lang="pl-PL" sz="2000" dirty="0" smtClean="0"/>
              <a:t>budżecie projektu zamkniętego katalogu racjonalnych usprawnień  - projektodawca nie ma bowiem możliwości zaplanowania, jakiego dokładnie wsparcia będą wymagali uczestnicy projektu (np. w projekcie skierowanym w 100%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do </a:t>
            </a:r>
            <a:r>
              <a:rPr lang="pl-PL" sz="2000" dirty="0" smtClean="0"/>
              <a:t>osób głuchych i niedosłyszących mogą brać udział osoby głuche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z </a:t>
            </a:r>
            <a:r>
              <a:rPr lang="pl-PL" sz="2000" dirty="0" smtClean="0"/>
              <a:t>niepełnosprawnością ruchową, wymagające dodatkowego usprawnienia).</a:t>
            </a:r>
            <a:endParaRPr lang="pl-PL" sz="2000" i="1" dirty="0"/>
          </a:p>
        </p:txBody>
      </p:sp>
      <p:sp>
        <p:nvSpPr>
          <p:cNvPr id="4" name="Prostokąt 3"/>
          <p:cNvSpPr/>
          <p:nvPr/>
        </p:nvSpPr>
        <p:spPr>
          <a:xfrm>
            <a:off x="683568" y="5877272"/>
            <a:ext cx="24440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Działanie 11.1: Aktywne włączenie</a:t>
            </a:r>
            <a:endParaRPr lang="pl-PL" sz="1200" b="1" dirty="0"/>
          </a:p>
        </p:txBody>
      </p:sp>
    </p:spTree>
  </p:cSld>
  <p:clrMapOvr>
    <a:masterClrMapping/>
  </p:clrMapOvr>
  <p:transition spd="slow">
    <p:pull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67544" y="1533465"/>
            <a:ext cx="813690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 smtClean="0"/>
              <a:t> </a:t>
            </a:r>
            <a:endParaRPr lang="pl-PL" sz="2000" dirty="0"/>
          </a:p>
          <a:p>
            <a:pPr marL="285750" indent="-285750" algn="just">
              <a:buBlip>
                <a:blip r:embed="rId2"/>
              </a:buBlip>
            </a:pPr>
            <a:r>
              <a:rPr lang="pl-PL" sz="2000" dirty="0"/>
              <a:t>Jeżeli na etapie przygotowania projektu wiemy konkretnie, kto będzie uczestnikiem i że będą to osoby z niepełnosprawnościami, należy zaplanować wydatki niezbędne do zapewnienia ich udziału w projekcie (jako element zadania). Wówczas ma zastosowanie </a:t>
            </a:r>
            <a:r>
              <a:rPr lang="pl-PL" sz="2000" dirty="0" smtClean="0"/>
              <a:t>koncepcja </a:t>
            </a:r>
            <a:r>
              <a:rPr lang="pl-PL" sz="2000" dirty="0"/>
              <a:t>uniwersalnego </a:t>
            </a:r>
            <a:r>
              <a:rPr lang="pl-PL" sz="2000" dirty="0" smtClean="0"/>
              <a:t>projektowania.</a:t>
            </a:r>
          </a:p>
          <a:p>
            <a:pPr algn="just"/>
            <a:endParaRPr lang="pl-PL" sz="2000" dirty="0" smtClean="0"/>
          </a:p>
          <a:p>
            <a:pPr marL="285750" indent="-285750" algn="just">
              <a:buBlip>
                <a:blip r:embed="rId2"/>
              </a:buBlip>
            </a:pPr>
            <a:r>
              <a:rPr lang="pl-PL" sz="2000" dirty="0"/>
              <a:t>Racjonalne usprawnienia to mechanizm możliwy do uruchomienia wraz 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z </a:t>
            </a:r>
            <a:r>
              <a:rPr lang="pl-PL" sz="2000" dirty="0"/>
              <a:t>pojawieniem się w projekcie, w charakterze uczestnika/personelu projektu, osoby z niepełnosprawnością – w kwocie maks. 12 tys. zł na osobę</a:t>
            </a:r>
            <a:r>
              <a:rPr lang="pl-PL" sz="2000" dirty="0" smtClean="0"/>
              <a:t>. Mechanizm racjonalnych usprawnień uruchamiany jest wówczas, gdy na etapie przygotowywania projektu, nie było możliwości przygotowania założeń wsparcia adekwatnego do potrzeb wszystkich uczestników, czyli na zasadzie uniwersalnego projektowania.</a:t>
            </a:r>
            <a:endParaRPr lang="pl-PL" sz="2000" dirty="0"/>
          </a:p>
          <a:p>
            <a:pPr marL="285750" indent="-285750" algn="just">
              <a:buBlip>
                <a:blip r:embed="rId2"/>
              </a:buBlip>
            </a:pPr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611560" y="1124744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</a:rPr>
              <a:t>WAŻNE!</a:t>
            </a:r>
            <a:endParaRPr lang="pl-PL" sz="3600" b="1" dirty="0">
              <a:solidFill>
                <a:srgbClr val="FF0000"/>
              </a:solidFill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73"/>
            <a:ext cx="2057400" cy="365125"/>
          </a:xfrm>
          <a:prstGeom prst="rect">
            <a:avLst/>
          </a:prstGeom>
        </p:spPr>
        <p:txBody>
          <a:bodyPr/>
          <a:lstStyle/>
          <a:p>
            <a:fld id="{2763E041-9267-4F78-8D06-0358DCD860A3}" type="slidenum">
              <a:rPr lang="pl-PL" smtClean="0"/>
              <a:pPr/>
              <a:t>18</a:t>
            </a:fld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683568" y="5877272"/>
            <a:ext cx="24440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Działanie 11.1: Aktywne włączenie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xmlns="" val="665975987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11560" y="1268760"/>
            <a:ext cx="79928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000" dirty="0"/>
          </a:p>
          <a:p>
            <a:pPr algn="just"/>
            <a:r>
              <a:rPr lang="pl-PL" sz="2000" dirty="0"/>
              <a:t>Finansowanie i kwalifikowanie wydatków związanych z mechanizmem racjonalnych usprawnień jest możliwe w ramach zasady elastyczności budżetu projektu. Umożliwi to beneficjentom dokonywanie przesunięć środków w ramach budżetu na ten cel, w momencie pojawienia się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 </a:t>
            </a:r>
            <a:r>
              <a:rPr lang="pl-PL" sz="2000" dirty="0"/>
              <a:t>projekcie specjalnych potrzeb osoby lub osób z niepełnosprawnościami. </a:t>
            </a:r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  <a:p>
            <a:pPr algn="just"/>
            <a:r>
              <a:rPr lang="pl-PL" sz="2000" dirty="0"/>
              <a:t>W przypadku braku możliwości pokrycia wydatków związanych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z </a:t>
            </a:r>
            <a:r>
              <a:rPr lang="pl-PL" sz="2000" dirty="0"/>
              <a:t>mechanizmem racjonalnych </a:t>
            </a:r>
            <a:r>
              <a:rPr lang="pl-PL" sz="2000" dirty="0" smtClean="0"/>
              <a:t>usprawnień, </a:t>
            </a:r>
            <a:r>
              <a:rPr lang="pl-PL" sz="2000" dirty="0"/>
              <a:t>istnieje możliwość wnioskowania </a:t>
            </a:r>
            <a:r>
              <a:rPr lang="pl-PL" sz="2000" dirty="0" smtClean="0"/>
              <a:t>o </a:t>
            </a:r>
            <a:r>
              <a:rPr lang="pl-PL" sz="2000" dirty="0"/>
              <a:t>zwiększenie wartości dofinansowania projektu. Decyzję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 </a:t>
            </a:r>
            <a:r>
              <a:rPr lang="pl-PL" sz="2000" dirty="0"/>
              <a:t>sprawie finansowania mechanizmu racjonalnych usprawnień podejmuje </a:t>
            </a:r>
            <a:r>
              <a:rPr lang="pl-PL" sz="2000" dirty="0" smtClean="0"/>
              <a:t> </a:t>
            </a:r>
            <a:r>
              <a:rPr lang="pl-PL" sz="2000" dirty="0"/>
              <a:t>biorąc pod uwagę zasadność </a:t>
            </a:r>
            <a:r>
              <a:rPr lang="pl-PL" sz="2000" dirty="0" smtClean="0"/>
              <a:t>i </a:t>
            </a:r>
            <a:r>
              <a:rPr lang="pl-PL" sz="2000" dirty="0"/>
              <a:t>racjonalność poniesienia dodatkowych kosztów. </a:t>
            </a:r>
          </a:p>
          <a:p>
            <a:endParaRPr lang="pl-PL" sz="2000" dirty="0"/>
          </a:p>
          <a:p>
            <a:endParaRPr lang="pl-PL" sz="2000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73"/>
            <a:ext cx="2057400" cy="365125"/>
          </a:xfrm>
          <a:prstGeom prst="rect">
            <a:avLst/>
          </a:prstGeom>
        </p:spPr>
        <p:txBody>
          <a:bodyPr/>
          <a:lstStyle/>
          <a:p>
            <a:fld id="{2763E041-9267-4F78-8D06-0358DCD860A3}" type="slidenum">
              <a:rPr lang="pl-PL" smtClean="0"/>
              <a:pPr/>
              <a:t>19</a:t>
            </a:fld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683568" y="5877272"/>
            <a:ext cx="24440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Działanie 11.1: Aktywne włączenie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xmlns="" val="2816050412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28C830-29BC-4935-B27B-3E554DC702BE}" type="slidenum">
              <a:rPr smtClean="0"/>
              <a:pPr>
                <a:defRPr/>
              </a:pPr>
              <a:t>2</a:t>
            </a:fld>
            <a:endParaRPr/>
          </a:p>
        </p:txBody>
      </p:sp>
      <p:sp>
        <p:nvSpPr>
          <p:cNvPr id="6" name="pole tekstowe 5"/>
          <p:cNvSpPr txBox="1"/>
          <p:nvPr/>
        </p:nvSpPr>
        <p:spPr>
          <a:xfrm>
            <a:off x="683568" y="1700808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Niepełnosprawność w projektach finansowanych ze środków EFS może dotyczyć</a:t>
            </a:r>
            <a:endParaRPr lang="pl-PL" sz="2800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83568" y="3501008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pl-PL" sz="2400" dirty="0"/>
              <a:t>g</a:t>
            </a:r>
            <a:r>
              <a:rPr lang="pl-PL" sz="2400" dirty="0" smtClean="0"/>
              <a:t>rupy docelowej,</a:t>
            </a:r>
          </a:p>
          <a:p>
            <a:pPr marL="285750" indent="-285750">
              <a:buBlip>
                <a:blip r:embed="rId2"/>
              </a:buBlip>
            </a:pPr>
            <a:r>
              <a:rPr lang="pl-PL" sz="2400" dirty="0" smtClean="0"/>
              <a:t>a także kadry zarządzającej projektem (poza grupą docelową).</a:t>
            </a:r>
          </a:p>
          <a:p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683568" y="5877272"/>
            <a:ext cx="24440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Działanie 11.1: Aktywne włączenie</a:t>
            </a:r>
            <a:endParaRPr lang="pl-PL" sz="1200" b="1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39552" y="1340768"/>
            <a:ext cx="8136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Przykładowy katalog wydatków związany 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b="1" dirty="0" smtClean="0"/>
              <a:t>z </a:t>
            </a:r>
            <a:r>
              <a:rPr lang="pl-PL" sz="2800" b="1" dirty="0" smtClean="0"/>
              <a:t>uniwersalnym projektowaniem i z racjonalnymi usprawnieniami, czyli finansowanie: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611560" y="2564904"/>
            <a:ext cx="813690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000" dirty="0"/>
          </a:p>
          <a:p>
            <a:pPr marL="285750" indent="-285750">
              <a:buBlip>
                <a:blip r:embed="rId2"/>
              </a:buBlip>
            </a:pPr>
            <a:r>
              <a:rPr lang="pl-PL" sz="2000" dirty="0"/>
              <a:t>kosztów specjalistycznego transportu na miejsce realizacji wsparcia; </a:t>
            </a:r>
          </a:p>
          <a:p>
            <a:pPr marL="285750" indent="-285750">
              <a:buBlip>
                <a:blip r:embed="rId2"/>
              </a:buBlip>
            </a:pPr>
            <a:r>
              <a:rPr lang="pl-PL" sz="2000" dirty="0" smtClean="0"/>
              <a:t>dostosowania </a:t>
            </a:r>
            <a:r>
              <a:rPr lang="pl-PL" sz="2000" dirty="0"/>
              <a:t>architektonicznego budynków niedostępnych (np. zmiana miejsca realizacji projektu; budowa tymczasowych podjazdów; montaż platform, wind, podnośników; właściwe oznakowanie budynków poprzez wprowadzanie elementów kontrastowych i wypukłych celem właściwego oznakowania dla osób niewidomych i słabowidzących itp.); </a:t>
            </a:r>
          </a:p>
          <a:p>
            <a:pPr marL="285750" indent="-285750">
              <a:buBlip>
                <a:blip r:embed="rId2"/>
              </a:buBlip>
            </a:pPr>
            <a:r>
              <a:rPr lang="pl-PL" sz="2000" dirty="0" smtClean="0"/>
              <a:t>asystenta tłumaczącego na język łatwy; </a:t>
            </a:r>
          </a:p>
          <a:p>
            <a:pPr marL="285750" indent="-285750">
              <a:buBlip>
                <a:blip r:embed="rId2"/>
              </a:buBlip>
            </a:pPr>
            <a:r>
              <a:rPr lang="pl-PL" sz="2000" dirty="0" smtClean="0"/>
              <a:t>asystenta osoby z niepełnosprawnością; </a:t>
            </a:r>
          </a:p>
          <a:p>
            <a:pPr marL="285750" indent="-285750">
              <a:buBlip>
                <a:blip r:embed="rId2"/>
              </a:buBlip>
            </a:pPr>
            <a:r>
              <a:rPr lang="pl-PL" sz="2000" dirty="0" smtClean="0"/>
              <a:t>tłumacza języka migowego lub tłumacza-przewodnika; </a:t>
            </a:r>
          </a:p>
          <a:p>
            <a:pPr marL="285750" indent="-285750">
              <a:buBlip>
                <a:blip r:embed="rId2"/>
              </a:buBlip>
            </a:pPr>
            <a:r>
              <a:rPr lang="pl-PL" sz="2000" dirty="0" smtClean="0"/>
              <a:t>przewodnika dla osoby mającej trudności w widzeniu; </a:t>
            </a:r>
          </a:p>
          <a:p>
            <a:pPr marL="285750" indent="-285750"/>
            <a:endParaRPr lang="pl-PL" sz="2000" dirty="0" smtClean="0"/>
          </a:p>
          <a:p>
            <a:endParaRPr lang="pl-PL" sz="2000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73"/>
            <a:ext cx="2057400" cy="365125"/>
          </a:xfrm>
          <a:prstGeom prst="rect">
            <a:avLst/>
          </a:prstGeom>
        </p:spPr>
        <p:txBody>
          <a:bodyPr/>
          <a:lstStyle/>
          <a:p>
            <a:fld id="{2763E041-9267-4F78-8D06-0358DCD860A3}" type="slidenum">
              <a:rPr lang="pl-PL" smtClean="0"/>
              <a:pPr/>
              <a:t>20</a:t>
            </a:fld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683568" y="6021288"/>
            <a:ext cx="24440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Działanie 11.1: Aktywne włączenie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xmlns="" val="633361255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4033A0-F42B-4048-8B65-5F1AE803213F}" type="slidenum">
              <a:rPr lang="pl-PL" smtClean="0"/>
              <a:pPr>
                <a:defRPr/>
              </a:pPr>
              <a:t>21</a:t>
            </a:fld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755576" y="1916832"/>
            <a:ext cx="80648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b="1" dirty="0" smtClean="0"/>
              <a:t>Przykłady projektów dyskryminacyjnych:</a:t>
            </a:r>
          </a:p>
          <a:p>
            <a:pPr algn="just"/>
            <a:endParaRPr lang="pl-PL" sz="2000" dirty="0" smtClean="0"/>
          </a:p>
          <a:p>
            <a:pPr algn="just"/>
            <a:r>
              <a:rPr lang="pl-PL" sz="2000" dirty="0" smtClean="0"/>
              <a:t> -</a:t>
            </a:r>
            <a:r>
              <a:rPr lang="pl-PL" sz="2000" dirty="0" smtClean="0">
                <a:solidFill>
                  <a:srgbClr val="FF0000"/>
                </a:solidFill>
              </a:rPr>
              <a:t> </a:t>
            </a:r>
            <a:r>
              <a:rPr lang="pl-PL" sz="2000" dirty="0" smtClean="0"/>
              <a:t>Projekty, w których sposób rekrutacji wyklucza osoby </a:t>
            </a:r>
            <a:br>
              <a:rPr lang="pl-PL" sz="2000" dirty="0" smtClean="0"/>
            </a:br>
            <a:r>
              <a:rPr lang="pl-PL" sz="2000" dirty="0" smtClean="0"/>
              <a:t>z </a:t>
            </a:r>
            <a:r>
              <a:rPr lang="pl-PL" sz="2000" dirty="0" err="1" smtClean="0"/>
              <a:t>niepełnosprawnościami</a:t>
            </a:r>
            <a:r>
              <a:rPr lang="pl-PL" sz="2000" dirty="0" smtClean="0"/>
              <a:t> (rekrutacja prowadzona wyłącznie w budynkach posiadających bariery architektoniczne, sposób promocji projektu bazujący na materiałach niedostępnych dla osób z niepełnosprawnością wzroku czy głuchych).</a:t>
            </a:r>
            <a:endParaRPr lang="pl-PL" sz="2000" dirty="0" smtClean="0">
              <a:solidFill>
                <a:srgbClr val="FF0000"/>
              </a:solidFill>
            </a:endParaRPr>
          </a:p>
          <a:p>
            <a:pPr algn="just"/>
            <a:endParaRPr lang="pl-PL" sz="2000" dirty="0"/>
          </a:p>
        </p:txBody>
      </p:sp>
      <p:sp>
        <p:nvSpPr>
          <p:cNvPr id="4" name="Prostokąt 3"/>
          <p:cNvSpPr/>
          <p:nvPr/>
        </p:nvSpPr>
        <p:spPr>
          <a:xfrm>
            <a:off x="683568" y="5877272"/>
            <a:ext cx="24440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Działanie 11.1: Aktywne włączenie</a:t>
            </a:r>
            <a:endParaRPr lang="pl-PL" sz="1200" b="1" dirty="0"/>
          </a:p>
        </p:txBody>
      </p:sp>
    </p:spTree>
  </p:cSld>
  <p:clrMapOvr>
    <a:masterClrMapping/>
  </p:clrMapOvr>
  <p:transition spd="slow">
    <p:pull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4033A0-F42B-4048-8B65-5F1AE803213F}" type="slidenum">
              <a:rPr lang="pl-PL" smtClean="0"/>
              <a:pPr>
                <a:defRPr/>
              </a:pPr>
              <a:t>22</a:t>
            </a:fld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611560" y="1052736"/>
            <a:ext cx="806489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b="1" dirty="0" smtClean="0"/>
              <a:t>W jakich przypadkach projekt nie realizuje zasady dostępności?</a:t>
            </a:r>
          </a:p>
          <a:p>
            <a:pPr algn="just"/>
            <a:endParaRPr lang="pl-PL" sz="2000" dirty="0" smtClean="0">
              <a:solidFill>
                <a:srgbClr val="FF0000"/>
              </a:solidFill>
            </a:endParaRPr>
          </a:p>
          <a:p>
            <a:pPr algn="just"/>
            <a:r>
              <a:rPr lang="pl-PL" sz="2000" dirty="0" smtClean="0"/>
              <a:t>- Nie ma żadnych informacji we wniosku o dofinansowanie.</a:t>
            </a:r>
          </a:p>
          <a:p>
            <a:pPr algn="just"/>
            <a:endParaRPr lang="pl-PL" sz="2000" dirty="0" smtClean="0"/>
          </a:p>
          <a:p>
            <a:pPr algn="just">
              <a:buFontTx/>
              <a:buChar char="-"/>
            </a:pPr>
            <a:r>
              <a:rPr lang="pl-PL" sz="2000" dirty="0" smtClean="0"/>
              <a:t> Stosowanie ogólnych sformułowań, np. projekt jest zgodny z zasadą równości szans, projekt jest dostępny dla wszystkich.</a:t>
            </a:r>
          </a:p>
          <a:p>
            <a:pPr algn="just"/>
            <a:endParaRPr lang="pl-PL" sz="2000" dirty="0" smtClean="0"/>
          </a:p>
          <a:p>
            <a:pPr algn="just"/>
            <a:r>
              <a:rPr lang="pl-PL" sz="2000" dirty="0" smtClean="0"/>
              <a:t>- Pominięcie we wniosku kwestii dotyczącej zasady niedyskryminacji nie pozwala uznać kryterium za spełnione warunkowo, gdyż warunkiem wskazanym przez oceniającego nie może być wprowadzenie do wniosku zupełnie nowych i wcześniej w nim nie zawartych informacji w danym zakresie. Ewentualna ocena warunkowa musi mieć zakotwiczenie w postaci informacji odnoszących się do danego kryterium, które – zdaniem oceniającego – należy jedynie uzupełnić lub wyjaśnić.</a:t>
            </a:r>
          </a:p>
          <a:p>
            <a:pPr algn="just"/>
            <a:endParaRPr lang="pl-PL" sz="2000" dirty="0"/>
          </a:p>
        </p:txBody>
      </p:sp>
      <p:sp>
        <p:nvSpPr>
          <p:cNvPr id="5" name="Prostokąt 4"/>
          <p:cNvSpPr/>
          <p:nvPr/>
        </p:nvSpPr>
        <p:spPr>
          <a:xfrm>
            <a:off x="683568" y="5877272"/>
            <a:ext cx="24440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Działanie 11.1: Aktywne włączenie</a:t>
            </a:r>
            <a:endParaRPr lang="pl-PL" sz="1200" b="1" dirty="0"/>
          </a:p>
        </p:txBody>
      </p:sp>
    </p:spTree>
  </p:cSld>
  <p:clrMapOvr>
    <a:masterClrMapping/>
  </p:clrMapOvr>
  <p:transition spd="slow">
    <p:pull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4033A0-F42B-4048-8B65-5F1AE803213F}" type="slidenum">
              <a:rPr lang="pl-PL" smtClean="0"/>
              <a:pPr>
                <a:defRPr/>
              </a:pPr>
              <a:t>23</a:t>
            </a:fld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539552" y="1916832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 smtClean="0">
                <a:solidFill>
                  <a:srgbClr val="FF0000"/>
                </a:solidFill>
              </a:rPr>
              <a:t>!</a:t>
            </a:r>
            <a:r>
              <a:rPr lang="pl-PL" sz="2000" dirty="0" smtClean="0"/>
              <a:t> Przystępując do prac związanych z przygotowaniem wniosku </a:t>
            </a:r>
            <a:br>
              <a:rPr lang="pl-PL" sz="2000" dirty="0" smtClean="0"/>
            </a:br>
            <a:r>
              <a:rPr lang="pl-PL" sz="2000" dirty="0" smtClean="0"/>
              <a:t>o dofinansowanie projektu warto skorzystać z załącznika nr 1 do </a:t>
            </a:r>
            <a:r>
              <a:rPr lang="pl-PL" sz="2000" b="1" dirty="0" smtClean="0"/>
              <a:t>„Realizacja </a:t>
            </a:r>
            <a:r>
              <a:rPr lang="pl-PL" sz="2000" b="1" dirty="0"/>
              <a:t>zasady równości </a:t>
            </a:r>
            <a:r>
              <a:rPr lang="pl-PL" sz="2000" b="1" dirty="0" smtClean="0"/>
              <a:t>szans i </a:t>
            </a:r>
            <a:r>
              <a:rPr lang="pl-PL" sz="2000" b="1" dirty="0"/>
              <a:t>niedyskryminacji, w tym </a:t>
            </a:r>
            <a:r>
              <a:rPr lang="pl-PL" sz="2000" b="1" dirty="0" smtClean="0"/>
              <a:t>dostępności dla </a:t>
            </a:r>
            <a:r>
              <a:rPr lang="pl-PL" sz="2000" b="1" dirty="0"/>
              <a:t>osób 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>z niepełnosprawnościami”, </a:t>
            </a:r>
            <a:r>
              <a:rPr lang="pl-PL" sz="2000" b="1" dirty="0"/>
              <a:t>Poradnik dla </a:t>
            </a:r>
            <a:r>
              <a:rPr lang="pl-PL" sz="2000" b="1" dirty="0" smtClean="0"/>
              <a:t>realizatorów projektów </a:t>
            </a:r>
            <a:r>
              <a:rPr lang="pl-PL" sz="2000" b="1" dirty="0"/>
              <a:t>i instytucji systemu </a:t>
            </a:r>
            <a:r>
              <a:rPr lang="pl-PL" sz="2000" b="1" dirty="0" smtClean="0"/>
              <a:t>wdrażania funduszy </a:t>
            </a:r>
            <a:r>
              <a:rPr lang="pl-PL" sz="2000" b="1" dirty="0"/>
              <a:t>europejskich </a:t>
            </a:r>
            <a:r>
              <a:rPr lang="pl-PL" sz="2000" b="1" dirty="0" smtClean="0"/>
              <a:t>2014-2020.</a:t>
            </a:r>
          </a:p>
          <a:p>
            <a:pPr algn="just"/>
            <a:r>
              <a:rPr lang="pl-PL" sz="2000" b="1" dirty="0" smtClean="0"/>
              <a:t> </a:t>
            </a:r>
          </a:p>
          <a:p>
            <a:pPr algn="just"/>
            <a:r>
              <a:rPr lang="pl-PL" sz="2000" dirty="0" smtClean="0"/>
              <a:t>Zawarte tam są wskazania dla projektodawców pozwalające sprawdzić </a:t>
            </a:r>
            <a:br>
              <a:rPr lang="pl-PL" sz="2000" dirty="0" smtClean="0"/>
            </a:br>
            <a:r>
              <a:rPr lang="pl-PL" sz="2000" dirty="0" smtClean="0"/>
              <a:t>i dokonać oceny dostępności projektu na etapie weryfikacji wniosku projektowego.</a:t>
            </a:r>
            <a:endParaRPr lang="pl-PL" sz="2000" dirty="0"/>
          </a:p>
        </p:txBody>
      </p:sp>
      <p:sp>
        <p:nvSpPr>
          <p:cNvPr id="4" name="Prostokąt 3"/>
          <p:cNvSpPr/>
          <p:nvPr/>
        </p:nvSpPr>
        <p:spPr>
          <a:xfrm>
            <a:off x="683568" y="5877272"/>
            <a:ext cx="24440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Działanie 11.1: Aktywne włączenie</a:t>
            </a:r>
            <a:endParaRPr lang="pl-PL" sz="1200" b="1" dirty="0"/>
          </a:p>
        </p:txBody>
      </p:sp>
    </p:spTree>
  </p:cSld>
  <p:clrMapOvr>
    <a:masterClrMapping/>
  </p:clrMapOvr>
  <p:transition spd="slow">
    <p:pull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83568" y="836712"/>
            <a:ext cx="792088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altLang="pl-PL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DZIĘKUJĘ ZA UWAGĘ</a:t>
            </a:r>
            <a:r>
              <a:rPr lang="pl-PL" altLang="pl-PL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altLang="pl-PL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pl-PL" altLang="pl-PL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altLang="pl-PL" sz="2000" b="1" dirty="0" smtClean="0">
                <a:latin typeface="Arial Black" pitchFamily="34" charset="0"/>
                <a:cs typeface="Times New Roman" pitchFamily="18" charset="0"/>
              </a:rPr>
              <a:t>Wojewódzki Urząd Pracy</a:t>
            </a:r>
            <a:br>
              <a:rPr lang="pl-PL" altLang="pl-PL" sz="2000" b="1" dirty="0" smtClean="0">
                <a:latin typeface="Arial Black" pitchFamily="34" charset="0"/>
                <a:cs typeface="Times New Roman" pitchFamily="18" charset="0"/>
              </a:rPr>
            </a:br>
            <a:r>
              <a:rPr lang="pl-PL" altLang="pl-PL" sz="2000" b="1" dirty="0" smtClean="0">
                <a:latin typeface="Arial Black" pitchFamily="34" charset="0"/>
                <a:cs typeface="Times New Roman" pitchFamily="18" charset="0"/>
              </a:rPr>
              <a:t> w Lublinie</a:t>
            </a:r>
            <a:br>
              <a:rPr lang="pl-PL" altLang="pl-PL" sz="2000" b="1" dirty="0" smtClean="0">
                <a:latin typeface="Arial Black" pitchFamily="34" charset="0"/>
                <a:cs typeface="Times New Roman" pitchFamily="18" charset="0"/>
              </a:rPr>
            </a:br>
            <a:r>
              <a:rPr lang="pl-PL" altLang="pl-PL" sz="2000" b="1" dirty="0" smtClean="0">
                <a:latin typeface="Arial Black" pitchFamily="34" charset="0"/>
                <a:cs typeface="Times New Roman" pitchFamily="18" charset="0"/>
              </a:rPr>
              <a:t>ul. Obywatelska 4</a:t>
            </a:r>
            <a:r>
              <a:rPr lang="pl-PL" altLang="pl-PL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altLang="pl-PL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altLang="pl-PL" sz="2000" b="1" dirty="0" smtClean="0">
                <a:latin typeface="Arial Black" pitchFamily="34" charset="0"/>
                <a:cs typeface="Times New Roman" pitchFamily="18" charset="0"/>
              </a:rPr>
              <a:t>20-092 Lublin</a:t>
            </a:r>
          </a:p>
          <a:p>
            <a:pPr algn="ctr"/>
            <a:r>
              <a:rPr lang="pl-PL" altLang="pl-PL" sz="2000" b="1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www.rpo.lubelskie.pl</a:t>
            </a:r>
            <a:r>
              <a:rPr lang="pl-PL" altLang="pl-PL" sz="20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pl-PL" altLang="pl-PL" sz="2000" b="1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wup</a:t>
            </a:r>
            <a:r>
              <a:rPr lang="pl-PL" altLang="pl-PL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altLang="pl-PL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altLang="pl-PL" sz="2000" b="1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www.funduszeeuropejskie.gov.pl</a:t>
            </a:r>
            <a:r>
              <a:rPr lang="pl-PL" altLang="pl-PL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altLang="pl-PL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altLang="pl-PL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altLang="pl-PL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altLang="pl-PL" sz="2000" b="1" dirty="0" smtClean="0">
                <a:latin typeface="Times New Roman" pitchFamily="18" charset="0"/>
                <a:cs typeface="Times New Roman" pitchFamily="18" charset="0"/>
              </a:rPr>
              <a:t>e-mail. </a:t>
            </a:r>
            <a:r>
              <a:rPr lang="pl-PL" altLang="pl-PL" sz="2000" b="1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punkt.konsultacyjny@wup.lublin.pl</a:t>
            </a:r>
            <a:r>
              <a:rPr lang="pl-PL" altLang="pl-PL" sz="2000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 </a:t>
            </a:r>
            <a:r>
              <a:rPr lang="pl-PL" altLang="pl-PL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altLang="pl-PL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altLang="pl-PL" sz="2000" b="1" dirty="0" smtClean="0">
                <a:latin typeface="Times New Roman" pitchFamily="18" charset="0"/>
                <a:cs typeface="Times New Roman" pitchFamily="18" charset="0"/>
              </a:rPr>
              <a:t>tel. 81 46 35 363 </a:t>
            </a:r>
            <a:r>
              <a:rPr lang="pl-PL" altLang="pl-PL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altLang="pl-PL" sz="5400" b="1" dirty="0" smtClean="0">
                <a:latin typeface="Times New Roman" pitchFamily="18" charset="0"/>
                <a:cs typeface="Times New Roman" pitchFamily="18" charset="0"/>
              </a:rPr>
            </a:br>
            <a:endParaRPr lang="pl-PL" sz="2000" dirty="0" smtClean="0">
              <a:latin typeface="Ubuntu" panose="020B0504030602030204" pitchFamily="34" charset="0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3741" y="4653136"/>
            <a:ext cx="8336518" cy="1476000"/>
          </a:xfrm>
          <a:prstGeom prst="rect">
            <a:avLst/>
          </a:prstGeom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73"/>
            <a:ext cx="2057400" cy="365125"/>
          </a:xfrm>
          <a:prstGeom prst="rect">
            <a:avLst/>
          </a:prstGeom>
        </p:spPr>
        <p:txBody>
          <a:bodyPr/>
          <a:lstStyle/>
          <a:p>
            <a:fld id="{2763E041-9267-4F78-8D06-0358DCD860A3}" type="slidenum">
              <a:rPr lang="pl-PL" smtClean="0"/>
              <a:pPr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40280303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E924D9-080A-4E4E-8541-1A13D7469CBC}" type="slidenum">
              <a:rPr smtClean="0"/>
              <a:pPr>
                <a:defRPr/>
              </a:pPr>
              <a:t>3</a:t>
            </a:fld>
            <a:endParaRPr dirty="0"/>
          </a:p>
        </p:txBody>
      </p:sp>
      <p:sp>
        <p:nvSpPr>
          <p:cNvPr id="9" name="pole tekstowe 8"/>
          <p:cNvSpPr txBox="1"/>
          <p:nvPr/>
        </p:nvSpPr>
        <p:spPr>
          <a:xfrm>
            <a:off x="683568" y="1124744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Koncepcja uniwersalnego projektowania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467544" y="1916832"/>
            <a:ext cx="828092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00000"/>
              </a:lnSpc>
              <a:buBlip>
                <a:blip r:embed="rId2"/>
              </a:buBlip>
            </a:pPr>
            <a:r>
              <a:rPr lang="pl-PL" sz="2000" dirty="0"/>
              <a:t>Projektowanie produktów, środowiska, programów i usług w taki sposób, by były użyteczne dla wszystkich, w możliwie największym stopniu, bez potrzeby adaptacji lub specjalistycznego projektowania</a:t>
            </a:r>
            <a:r>
              <a:rPr lang="pl-PL" sz="2000" dirty="0" smtClean="0"/>
              <a:t>.</a:t>
            </a:r>
          </a:p>
          <a:p>
            <a:pPr marL="285750" indent="-285750">
              <a:lnSpc>
                <a:spcPct val="100000"/>
              </a:lnSpc>
              <a:buBlip>
                <a:blip r:embed="rId2"/>
              </a:buBlip>
            </a:pPr>
            <a:endParaRPr lang="pl-PL" sz="2000" dirty="0" smtClean="0"/>
          </a:p>
          <a:p>
            <a:pPr marL="285750" indent="-285750">
              <a:lnSpc>
                <a:spcPct val="100000"/>
              </a:lnSpc>
            </a:pPr>
            <a:endParaRPr lang="pl-PL" sz="2000" dirty="0"/>
          </a:p>
          <a:p>
            <a:pPr marL="285750" indent="-285750" algn="just">
              <a:lnSpc>
                <a:spcPct val="100000"/>
              </a:lnSpc>
              <a:buBlip>
                <a:blip r:embed="rId2"/>
              </a:buBlip>
            </a:pPr>
            <a:r>
              <a:rPr lang="pl-PL" sz="2000" dirty="0"/>
              <a:t>Uniwersalne projektowanie nie wyklucza możliwości zapewniania dodatkowych udogodnień dla szczególnych grup osób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z niepełnosprawnościami</a:t>
            </a:r>
            <a:r>
              <a:rPr lang="pl-PL" sz="2000" dirty="0"/>
              <a:t>, jeżeli jest to potrzebne.</a:t>
            </a:r>
          </a:p>
          <a:p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827584" y="6021288"/>
            <a:ext cx="24440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Działanie 11.1: Aktywne włączenie</a:t>
            </a:r>
            <a:endParaRPr lang="pl-PL" sz="1200" b="1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ABF936-CB44-4F0C-ADA4-845AA0416323}" type="slidenum">
              <a:rPr smtClean="0"/>
              <a:pPr>
                <a:defRPr/>
              </a:pPr>
              <a:t>4</a:t>
            </a:fld>
            <a:endParaRPr/>
          </a:p>
        </p:txBody>
      </p:sp>
      <p:sp>
        <p:nvSpPr>
          <p:cNvPr id="5" name="pole tekstowe 4"/>
          <p:cNvSpPr txBox="1"/>
          <p:nvPr/>
        </p:nvSpPr>
        <p:spPr>
          <a:xfrm>
            <a:off x="683568" y="1196752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Mechanizm racjonalnych usprawnień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755576" y="2348880"/>
            <a:ext cx="770485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/>
              <a:t>Konieczne i odpowiednie </a:t>
            </a:r>
            <a:r>
              <a:rPr lang="pl-PL" sz="2000" b="1" dirty="0"/>
              <a:t>zmiany oraz dostosowania</a:t>
            </a:r>
            <a:r>
              <a:rPr lang="pl-PL" sz="2000" dirty="0"/>
              <a:t>, nienakładające nieproporcjonalnego lub nadmiernego obciążenia, rozpatrywane osobno dla każdego konkretnego przypadku, w celu zapewnienia osobom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z </a:t>
            </a:r>
            <a:r>
              <a:rPr lang="pl-PL" sz="2000" dirty="0"/>
              <a:t>niepełnosprawnościami możliwości korzystania z wszelkich praw człowieka  i podstawowych wolności oraz ich wykonywania na zasadzie równości z innymi osobami.</a:t>
            </a:r>
          </a:p>
          <a:p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683568" y="5877272"/>
            <a:ext cx="24440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Działanie 11.1: Aktywne włączenie</a:t>
            </a:r>
            <a:endParaRPr lang="pl-PL" sz="1200" b="1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E4B91-21DB-4BAC-A30B-8B7289137607}" type="slidenum">
              <a:rPr smtClean="0"/>
              <a:pPr>
                <a:defRPr/>
              </a:pPr>
              <a:t>5</a:t>
            </a:fld>
            <a:endParaRPr/>
          </a:p>
        </p:txBody>
      </p:sp>
      <p:sp>
        <p:nvSpPr>
          <p:cNvPr id="8" name="pole tekstowe 7"/>
          <p:cNvSpPr txBox="1"/>
          <p:nvPr/>
        </p:nvSpPr>
        <p:spPr>
          <a:xfrm>
            <a:off x="755576" y="1268760"/>
            <a:ext cx="7848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/>
              <a:t>Każde racjonalne usprawnienie wynika 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z </a:t>
            </a:r>
            <a:r>
              <a:rPr lang="pl-PL" sz="3200" dirty="0"/>
              <a:t>relacji trzech czynników</a:t>
            </a:r>
            <a:r>
              <a:rPr lang="pl-PL" dirty="0"/>
              <a:t>: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1187624" y="2924944"/>
            <a:ext cx="69847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pl-PL" sz="2000" dirty="0" smtClean="0"/>
              <a:t>Dysfunkcji związanej z danym uczestnikiem projektu</a:t>
            </a:r>
          </a:p>
          <a:p>
            <a:pPr marL="285750" indent="-285750">
              <a:buBlip>
                <a:blip r:embed="rId2"/>
              </a:buBlip>
            </a:pPr>
            <a:endParaRPr lang="pl-PL" sz="2000" dirty="0"/>
          </a:p>
          <a:p>
            <a:pPr marL="285750" indent="-285750">
              <a:buBlip>
                <a:blip r:embed="rId2"/>
              </a:buBlip>
            </a:pPr>
            <a:r>
              <a:rPr lang="pl-PL" sz="2000" dirty="0" smtClean="0"/>
              <a:t>Bariery otoczenia</a:t>
            </a:r>
          </a:p>
          <a:p>
            <a:endParaRPr lang="pl-PL" sz="2000" dirty="0"/>
          </a:p>
          <a:p>
            <a:pPr marL="285750" indent="-285750">
              <a:buBlip>
                <a:blip r:embed="rId2"/>
              </a:buBlip>
            </a:pPr>
            <a:r>
              <a:rPr lang="pl-PL" sz="2000" dirty="0" smtClean="0"/>
              <a:t>Charakteru usługi </a:t>
            </a:r>
            <a:r>
              <a:rPr lang="pl-PL" sz="2000" dirty="0"/>
              <a:t>r</a:t>
            </a:r>
            <a:r>
              <a:rPr lang="pl-PL" sz="2000" dirty="0" smtClean="0"/>
              <a:t>ealizowanej w ramach projektu</a:t>
            </a:r>
            <a:endParaRPr lang="pl-PL" sz="2000" dirty="0"/>
          </a:p>
        </p:txBody>
      </p:sp>
      <p:sp>
        <p:nvSpPr>
          <p:cNvPr id="5" name="Prostokąt 4"/>
          <p:cNvSpPr/>
          <p:nvPr/>
        </p:nvSpPr>
        <p:spPr>
          <a:xfrm>
            <a:off x="683568" y="5877272"/>
            <a:ext cx="24440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Działanie 11.1: Aktywne włączenie</a:t>
            </a:r>
            <a:endParaRPr lang="pl-PL" sz="1200" b="1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73"/>
            <a:ext cx="2057400" cy="365125"/>
          </a:xfrm>
          <a:prstGeom prst="rect">
            <a:avLst/>
          </a:prstGeom>
        </p:spPr>
        <p:txBody>
          <a:bodyPr/>
          <a:lstStyle/>
          <a:p>
            <a:fld id="{2763E041-9267-4F78-8D06-0358DCD860A3}" type="slidenum">
              <a:rPr lang="pl-PL" smtClean="0"/>
              <a:pPr/>
              <a:t>6</a:t>
            </a:fld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755576" y="1628800"/>
            <a:ext cx="770485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 smtClean="0"/>
              <a:t>„W </a:t>
            </a:r>
            <a:r>
              <a:rPr lang="pl-PL" sz="2000" dirty="0"/>
              <a:t>projektach dedykowanych, w tym </a:t>
            </a:r>
            <a:r>
              <a:rPr lang="pl-PL" sz="2000" dirty="0" smtClean="0"/>
              <a:t>zorientowanych wyłącznie </a:t>
            </a:r>
            <a:r>
              <a:rPr lang="pl-PL" sz="2000" dirty="0"/>
              <a:t>lub przede </a:t>
            </a:r>
            <a:r>
              <a:rPr lang="pl-PL" sz="2000" dirty="0" smtClean="0"/>
              <a:t>wszystkim </a:t>
            </a:r>
            <a:r>
              <a:rPr lang="pl-PL" sz="2000" dirty="0"/>
              <a:t>na osoby z </a:t>
            </a:r>
            <a:r>
              <a:rPr lang="pl-PL" sz="2000" dirty="0" smtClean="0"/>
              <a:t>niepełnosprawnościami </a:t>
            </a:r>
            <a:r>
              <a:rPr lang="pl-PL" sz="2000" dirty="0"/>
              <a:t>(np. osoby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z niepełnosprawnościami sprzężonymi</a:t>
            </a:r>
            <a:r>
              <a:rPr lang="pl-PL" sz="2000" dirty="0"/>
              <a:t>) oraz projektach skierowanych do </a:t>
            </a:r>
            <a:r>
              <a:rPr lang="pl-PL" sz="2000" dirty="0" smtClean="0"/>
              <a:t>zamkniętej </a:t>
            </a:r>
            <a:r>
              <a:rPr lang="pl-PL" sz="2000" dirty="0"/>
              <a:t>grupy </a:t>
            </a:r>
            <a:r>
              <a:rPr lang="pl-PL" sz="2000" dirty="0" smtClean="0"/>
              <a:t>uczestników, </a:t>
            </a:r>
            <a:r>
              <a:rPr lang="pl-PL" sz="2000" dirty="0"/>
              <a:t>wydatki na </a:t>
            </a:r>
            <a:r>
              <a:rPr lang="pl-PL" sz="2000" dirty="0" smtClean="0"/>
              <a:t>sfinansowanie </a:t>
            </a:r>
            <a:r>
              <a:rPr lang="pl-PL" sz="2000" dirty="0"/>
              <a:t>mechanizmu racjonalnych </a:t>
            </a:r>
            <a:r>
              <a:rPr lang="pl-PL" sz="2000" dirty="0" smtClean="0"/>
              <a:t>usprawnień są wskazane </a:t>
            </a:r>
            <a:r>
              <a:rPr lang="pl-PL" sz="2000" dirty="0"/>
              <a:t>we wniosku o </a:t>
            </a:r>
            <a:r>
              <a:rPr lang="pl-PL" sz="2000" dirty="0" smtClean="0"/>
              <a:t>dofinansowanie </a:t>
            </a:r>
            <a:r>
              <a:rPr lang="pl-PL" sz="2000" dirty="0"/>
              <a:t>projektu</a:t>
            </a:r>
            <a:r>
              <a:rPr lang="pl-PL" sz="2000" dirty="0" smtClean="0"/>
              <a:t>.„</a:t>
            </a:r>
            <a:endParaRPr lang="pl-PL" sz="2000" dirty="0"/>
          </a:p>
          <a:p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683568" y="5877272"/>
            <a:ext cx="24440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Działanie 11.1: Aktywne włączenie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xmlns="" val="2888037231"/>
      </p:ext>
    </p:extLst>
  </p:cSld>
  <p:clrMapOvr>
    <a:masterClrMapping/>
  </p:clrMapOvr>
  <p:transition spd="slow"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827584" y="1844824"/>
            <a:ext cx="770485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Należy pamiętać o zapewnieniu jego dostępności dla osób z niepełnosprawnościami:</a:t>
            </a:r>
          </a:p>
          <a:p>
            <a:endParaRPr lang="pl-PL" sz="2000" dirty="0"/>
          </a:p>
          <a:p>
            <a:pPr marL="285750" indent="-285750">
              <a:buBlip>
                <a:blip r:embed="rId2"/>
              </a:buBlip>
            </a:pPr>
            <a:r>
              <a:rPr lang="pl-PL" sz="2000" dirty="0"/>
              <a:t>na etapie planowania projektów – </a:t>
            </a:r>
            <a:r>
              <a:rPr lang="pl-PL" sz="2000" dirty="0" smtClean="0"/>
              <a:t>charakterystyka grupy docelowej, analiza </a:t>
            </a:r>
            <a:r>
              <a:rPr lang="pl-PL" sz="2000" dirty="0"/>
              <a:t>potrzeb, </a:t>
            </a:r>
            <a:r>
              <a:rPr lang="pl-PL" sz="2000" dirty="0" smtClean="0"/>
              <a:t>planowanie zadań, określenie </a:t>
            </a:r>
            <a:r>
              <a:rPr lang="pl-PL" sz="2000" dirty="0"/>
              <a:t>celów, wrażliwy budżet,</a:t>
            </a:r>
          </a:p>
          <a:p>
            <a:pPr marL="285750" indent="-285750">
              <a:buBlip>
                <a:blip r:embed="rId2"/>
              </a:buBlip>
            </a:pPr>
            <a:r>
              <a:rPr lang="pl-PL" sz="2000" dirty="0"/>
              <a:t>na etapie realizacji projektu – rekrutacji, informacji i promocji, działania/usługi, produkty</a:t>
            </a:r>
            <a:r>
              <a:rPr lang="pl-PL" sz="2000" dirty="0" smtClean="0"/>
              <a:t>.</a:t>
            </a:r>
          </a:p>
          <a:p>
            <a:pPr marL="285750" indent="-285750"/>
            <a:endParaRPr lang="pl-PL" sz="2000" dirty="0" smtClean="0"/>
          </a:p>
          <a:p>
            <a:pPr marL="285750" indent="-285750"/>
            <a:endParaRPr lang="pl-PL" sz="2000" dirty="0" smtClean="0"/>
          </a:p>
          <a:p>
            <a:pPr marL="285750" indent="-285750"/>
            <a:endParaRPr lang="pl-PL" sz="2000" dirty="0"/>
          </a:p>
          <a:p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73"/>
            <a:ext cx="2057400" cy="365125"/>
          </a:xfrm>
          <a:prstGeom prst="rect">
            <a:avLst/>
          </a:prstGeom>
        </p:spPr>
        <p:txBody>
          <a:bodyPr/>
          <a:lstStyle/>
          <a:p>
            <a:fld id="{2763E041-9267-4F78-8D06-0358DCD860A3}" type="slidenum">
              <a:rPr lang="pl-PL" smtClean="0"/>
              <a:pPr/>
              <a:t>7</a:t>
            </a:fld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683568" y="5877272"/>
            <a:ext cx="24440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Działanie 11.1: Aktywne włączenie</a:t>
            </a:r>
            <a:endParaRPr lang="pl-PL" sz="1200" b="1" dirty="0"/>
          </a:p>
        </p:txBody>
      </p:sp>
      <p:sp>
        <p:nvSpPr>
          <p:cNvPr id="5" name="Prostokąt 4"/>
          <p:cNvSpPr/>
          <p:nvPr/>
        </p:nvSpPr>
        <p:spPr>
          <a:xfrm>
            <a:off x="827584" y="4293096"/>
            <a:ext cx="75608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dirty="0" smtClean="0"/>
              <a:t>Należy również podkreślić, że zgodnie z </a:t>
            </a:r>
            <a:r>
              <a:rPr lang="pl-PL" sz="2000" i="1" dirty="0" smtClean="0"/>
              <a:t>Wytycznymi </a:t>
            </a:r>
            <a:r>
              <a:rPr lang="pl-PL" sz="2000" dirty="0" smtClean="0"/>
              <a:t>odmowa osobie </a:t>
            </a:r>
            <a:br>
              <a:rPr lang="pl-PL" sz="2000" dirty="0" smtClean="0"/>
            </a:br>
            <a:r>
              <a:rPr lang="pl-PL" sz="2000" dirty="0" smtClean="0"/>
              <a:t>z niepełnosprawnością dostępu do racjonalnych usprawnień </a:t>
            </a:r>
            <a:r>
              <a:rPr lang="pl-PL" sz="2000" dirty="0" smtClean="0"/>
              <a:t>jest dyskryminacją </a:t>
            </a:r>
            <a:r>
              <a:rPr lang="pl-PL" sz="2000" dirty="0" smtClean="0"/>
              <a:t>ze względu na niepełnosprawność.</a:t>
            </a:r>
            <a:endParaRPr lang="pl-PL" sz="2000" i="1" dirty="0"/>
          </a:p>
        </p:txBody>
      </p:sp>
    </p:spTree>
    <p:extLst>
      <p:ext uri="{BB962C8B-B14F-4D97-AF65-F5344CB8AC3E}">
        <p14:creationId xmlns:p14="http://schemas.microsoft.com/office/powerpoint/2010/main" xmlns="" val="1575200017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899592" y="2276872"/>
            <a:ext cx="748883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 smtClean="0"/>
              <a:t>Przy opisie grupy docelowej należy zdiagnozować bariery utrudniające </a:t>
            </a:r>
            <a:r>
              <a:rPr lang="pl-PL" sz="2000" dirty="0"/>
              <a:t>lub uniemożliwiające udział w projekcie osobom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z </a:t>
            </a:r>
            <a:r>
              <a:rPr lang="pl-PL" sz="2000" dirty="0"/>
              <a:t>niepełnosprawnościami. </a:t>
            </a:r>
            <a:r>
              <a:rPr lang="pl-PL" sz="2000" dirty="0" smtClean="0"/>
              <a:t>Warto też zwrócić uwagę na specyficzne potrzeby osób z niepełnosprawnością.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 smtClean="0"/>
              <a:t>Jeśli projekt jest dedykowany lub zakłada udział osób </a:t>
            </a:r>
            <a:br>
              <a:rPr lang="pl-PL" sz="2000" dirty="0" smtClean="0"/>
            </a:br>
            <a:r>
              <a:rPr lang="pl-PL" sz="2000" dirty="0" smtClean="0"/>
              <a:t>z niepełnosprawnościami należy pamiętać, że różnorodność w obrębie niepełnosprawności implikuje wielość typów potrzeb osób </a:t>
            </a:r>
            <a:br>
              <a:rPr lang="pl-PL" sz="2000" dirty="0" smtClean="0"/>
            </a:br>
            <a:r>
              <a:rPr lang="pl-PL" sz="2000" dirty="0" smtClean="0"/>
              <a:t>z niepełnosprawnościami. </a:t>
            </a:r>
            <a:endParaRPr lang="pl-PL" sz="2000" dirty="0"/>
          </a:p>
          <a:p>
            <a:pPr algn="just"/>
            <a:endParaRPr lang="pl-PL" sz="2000" dirty="0" smtClean="0"/>
          </a:p>
          <a:p>
            <a:endParaRPr lang="pl-PL" sz="2000" dirty="0"/>
          </a:p>
        </p:txBody>
      </p:sp>
      <p:sp>
        <p:nvSpPr>
          <p:cNvPr id="2" name="pole tekstowe 1"/>
          <p:cNvSpPr txBox="1"/>
          <p:nvPr/>
        </p:nvSpPr>
        <p:spPr>
          <a:xfrm>
            <a:off x="899592" y="1268760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/>
              <a:t>Grupa docelowa</a:t>
            </a:r>
            <a:endParaRPr lang="pl-PL" sz="3600" b="1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73"/>
            <a:ext cx="2057400" cy="365125"/>
          </a:xfrm>
          <a:prstGeom prst="rect">
            <a:avLst/>
          </a:prstGeom>
        </p:spPr>
        <p:txBody>
          <a:bodyPr/>
          <a:lstStyle/>
          <a:p>
            <a:fld id="{2763E041-9267-4F78-8D06-0358DCD860A3}" type="slidenum">
              <a:rPr lang="pl-PL" smtClean="0"/>
              <a:pPr/>
              <a:t>8</a:t>
            </a:fld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683568" y="5877272"/>
            <a:ext cx="24440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Działanie 11.1: Aktywne włączenie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xmlns="" val="1788226620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95536" y="1628800"/>
            <a:ext cx="828092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dirty="0"/>
          </a:p>
          <a:p>
            <a:pPr algn="just"/>
            <a:r>
              <a:rPr lang="pl-PL" sz="2000" dirty="0" smtClean="0"/>
              <a:t>Barierami utrudniającymi dostęp do projektu mogą być: </a:t>
            </a:r>
          </a:p>
          <a:p>
            <a:pPr marL="285750" indent="-285750" algn="just">
              <a:buBlip>
                <a:blip r:embed="rId2"/>
              </a:buBlip>
            </a:pPr>
            <a:r>
              <a:rPr lang="pl-PL" sz="2000" dirty="0" smtClean="0"/>
              <a:t>brak </a:t>
            </a:r>
            <a:r>
              <a:rPr lang="pl-PL" sz="2000" dirty="0"/>
              <a:t>świadomości </a:t>
            </a:r>
            <a:r>
              <a:rPr lang="pl-PL" sz="2000" dirty="0" smtClean="0"/>
              <a:t>na temat </a:t>
            </a:r>
            <a:r>
              <a:rPr lang="pl-PL" sz="2000" dirty="0"/>
              <a:t>potrzeb </a:t>
            </a:r>
            <a:r>
              <a:rPr lang="pl-PL" sz="2000" dirty="0" smtClean="0"/>
              <a:t>osób </a:t>
            </a:r>
            <a:r>
              <a:rPr lang="pl-PL" sz="2000" dirty="0"/>
              <a:t>z różnymi rodzajami niepełnosprawności (inne potrzeby mają osoby z </a:t>
            </a:r>
            <a:r>
              <a:rPr lang="pl-PL" sz="2000" dirty="0" smtClean="0"/>
              <a:t>niepełnosprawnością motoryczną, inne </a:t>
            </a:r>
            <a:r>
              <a:rPr lang="pl-PL" sz="2000" dirty="0"/>
              <a:t>osoby niewidome czy niesłyszące, a jeszcze inne osoby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z </a:t>
            </a:r>
            <a:r>
              <a:rPr lang="pl-PL" sz="2000" dirty="0"/>
              <a:t>niepełnosprawnością intelektualną), </a:t>
            </a:r>
          </a:p>
          <a:p>
            <a:pPr marL="285750" indent="-285750" algn="just">
              <a:buBlip>
                <a:blip r:embed="rId2"/>
              </a:buBlip>
            </a:pPr>
            <a:r>
              <a:rPr lang="pl-PL" sz="2000" dirty="0" smtClean="0"/>
              <a:t>brak dostępności</a:t>
            </a:r>
            <a:r>
              <a:rPr lang="pl-PL" sz="2000" dirty="0"/>
              <a:t>, w szczególności do transportu, przestrzeni publicznej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i </a:t>
            </a:r>
            <a:r>
              <a:rPr lang="pl-PL" sz="2000" dirty="0"/>
              <a:t>budynków (np. brak podjazdów, wind, </a:t>
            </a:r>
            <a:r>
              <a:rPr lang="pl-PL" sz="2000" dirty="0" smtClean="0"/>
              <a:t>sygnalizacji dźwiękowej </a:t>
            </a:r>
            <a:r>
              <a:rPr lang="pl-PL" sz="2000" dirty="0"/>
              <a:t>dla osób niewidzących itp.), </a:t>
            </a:r>
            <a:endParaRPr lang="pl-PL" sz="2000" dirty="0" smtClean="0"/>
          </a:p>
          <a:p>
            <a:pPr marL="285750" indent="-285750" algn="just">
              <a:buBlip>
                <a:blip r:embed="rId2"/>
              </a:buBlip>
            </a:pPr>
            <a:r>
              <a:rPr lang="pl-PL" sz="2000" dirty="0"/>
              <a:t>b</a:t>
            </a:r>
            <a:r>
              <a:rPr lang="pl-PL" sz="2000" dirty="0" smtClean="0"/>
              <a:t>rak dostępności materiałów </a:t>
            </a:r>
            <a:r>
              <a:rPr lang="pl-PL" sz="2000" dirty="0"/>
              <a:t>dydaktycznych, zasobów </a:t>
            </a:r>
            <a:r>
              <a:rPr lang="pl-PL" sz="2000" dirty="0" smtClean="0"/>
              <a:t>cyfrowych, </a:t>
            </a:r>
            <a:r>
              <a:rPr lang="pl-PL" sz="2000" dirty="0"/>
              <a:t>niektórych środków masowego przekazu przez konkretne </a:t>
            </a:r>
            <a:r>
              <a:rPr lang="pl-PL" sz="2000" dirty="0" smtClean="0"/>
              <a:t>grupy </a:t>
            </a:r>
            <a:r>
              <a:rPr lang="pl-PL" sz="2000" dirty="0"/>
              <a:t>osób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z </a:t>
            </a:r>
            <a:r>
              <a:rPr lang="pl-PL" sz="2000" dirty="0" err="1" smtClean="0"/>
              <a:t>niepełnosprawnościami</a:t>
            </a:r>
            <a:r>
              <a:rPr lang="pl-PL" sz="2000" dirty="0" smtClean="0"/>
              <a:t>. </a:t>
            </a:r>
            <a:endParaRPr lang="pl-PL" sz="2000" dirty="0"/>
          </a:p>
          <a:p>
            <a:endParaRPr lang="pl-PL" sz="20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980728"/>
            <a:ext cx="81369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Analiza barier i specyficznych potrzeb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73"/>
            <a:ext cx="2057400" cy="365125"/>
          </a:xfrm>
          <a:prstGeom prst="rect">
            <a:avLst/>
          </a:prstGeom>
        </p:spPr>
        <p:txBody>
          <a:bodyPr/>
          <a:lstStyle/>
          <a:p>
            <a:fld id="{2763E041-9267-4F78-8D06-0358DCD860A3}" type="slidenum">
              <a:rPr lang="pl-PL" smtClean="0"/>
              <a:pPr/>
              <a:t>9</a:t>
            </a:fld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683568" y="5949280"/>
            <a:ext cx="24440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Działanie 11.1: Aktywne włączenie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xmlns="" val="801922665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gramy Regionaln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FunduszeEuropejskiePrezentacjaTemplate</Template>
  <TotalTime>6974</TotalTime>
  <Words>974</Words>
  <Application>Microsoft Office PowerPoint</Application>
  <PresentationFormat>Pokaz na ekranie (4:3)</PresentationFormat>
  <Paragraphs>155</Paragraphs>
  <Slides>24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Programy Regionalne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Magdalena Lis</dc:creator>
  <cp:lastModifiedBy>c.makowski</cp:lastModifiedBy>
  <cp:revision>443</cp:revision>
  <cp:lastPrinted>2015-05-28T13:29:12Z</cp:lastPrinted>
  <dcterms:created xsi:type="dcterms:W3CDTF">2015-01-21T09:01:28Z</dcterms:created>
  <dcterms:modified xsi:type="dcterms:W3CDTF">2017-04-14T12:11:48Z</dcterms:modified>
</cp:coreProperties>
</file>