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08"/>
  </p:notesMasterIdLst>
  <p:handoutMasterIdLst>
    <p:handoutMasterId r:id="rId109"/>
  </p:handoutMasterIdLst>
  <p:sldIdLst>
    <p:sldId id="261" r:id="rId2"/>
    <p:sldId id="310" r:id="rId3"/>
    <p:sldId id="311" r:id="rId4"/>
    <p:sldId id="312" r:id="rId5"/>
    <p:sldId id="313" r:id="rId6"/>
    <p:sldId id="314" r:id="rId7"/>
    <p:sldId id="315" r:id="rId8"/>
    <p:sldId id="316" r:id="rId9"/>
    <p:sldId id="317" r:id="rId10"/>
    <p:sldId id="318" r:id="rId11"/>
    <p:sldId id="319" r:id="rId12"/>
    <p:sldId id="396" r:id="rId13"/>
    <p:sldId id="320" r:id="rId14"/>
    <p:sldId id="321" r:id="rId15"/>
    <p:sldId id="322" r:id="rId16"/>
    <p:sldId id="323" r:id="rId17"/>
    <p:sldId id="324" r:id="rId18"/>
    <p:sldId id="325" r:id="rId19"/>
    <p:sldId id="326" r:id="rId20"/>
    <p:sldId id="327" r:id="rId21"/>
    <p:sldId id="329" r:id="rId22"/>
    <p:sldId id="330" r:id="rId23"/>
    <p:sldId id="331" r:id="rId24"/>
    <p:sldId id="332" r:id="rId25"/>
    <p:sldId id="399" r:id="rId26"/>
    <p:sldId id="333" r:id="rId27"/>
    <p:sldId id="334" r:id="rId28"/>
    <p:sldId id="335" r:id="rId29"/>
    <p:sldId id="398" r:id="rId30"/>
    <p:sldId id="336" r:id="rId31"/>
    <p:sldId id="400" r:id="rId32"/>
    <p:sldId id="338" r:id="rId33"/>
    <p:sldId id="339" r:id="rId34"/>
    <p:sldId id="340" r:id="rId35"/>
    <p:sldId id="341" r:id="rId36"/>
    <p:sldId id="401" r:id="rId37"/>
    <p:sldId id="402" r:id="rId38"/>
    <p:sldId id="342" r:id="rId39"/>
    <p:sldId id="403" r:id="rId40"/>
    <p:sldId id="344" r:id="rId41"/>
    <p:sldId id="404" r:id="rId42"/>
    <p:sldId id="346" r:id="rId43"/>
    <p:sldId id="349" r:id="rId44"/>
    <p:sldId id="350" r:id="rId45"/>
    <p:sldId id="351" r:id="rId46"/>
    <p:sldId id="352" r:id="rId47"/>
    <p:sldId id="394" r:id="rId48"/>
    <p:sldId id="423" r:id="rId49"/>
    <p:sldId id="424" r:id="rId50"/>
    <p:sldId id="425" r:id="rId51"/>
    <p:sldId id="426" r:id="rId52"/>
    <p:sldId id="427" r:id="rId53"/>
    <p:sldId id="428" r:id="rId54"/>
    <p:sldId id="429" r:id="rId55"/>
    <p:sldId id="430" r:id="rId56"/>
    <p:sldId id="431" r:id="rId57"/>
    <p:sldId id="432" r:id="rId58"/>
    <p:sldId id="433" r:id="rId59"/>
    <p:sldId id="434" r:id="rId60"/>
    <p:sldId id="435" r:id="rId61"/>
    <p:sldId id="436" r:id="rId62"/>
    <p:sldId id="437" r:id="rId63"/>
    <p:sldId id="438" r:id="rId64"/>
    <p:sldId id="439" r:id="rId65"/>
    <p:sldId id="440" r:id="rId66"/>
    <p:sldId id="441" r:id="rId67"/>
    <p:sldId id="395" r:id="rId68"/>
    <p:sldId id="356" r:id="rId69"/>
    <p:sldId id="405" r:id="rId70"/>
    <p:sldId id="406" r:id="rId71"/>
    <p:sldId id="407" r:id="rId72"/>
    <p:sldId id="408" r:id="rId73"/>
    <p:sldId id="409" r:id="rId74"/>
    <p:sldId id="410" r:id="rId75"/>
    <p:sldId id="411" r:id="rId76"/>
    <p:sldId id="412" r:id="rId77"/>
    <p:sldId id="413" r:id="rId78"/>
    <p:sldId id="414" r:id="rId79"/>
    <p:sldId id="368" r:id="rId80"/>
    <p:sldId id="369" r:id="rId81"/>
    <p:sldId id="370" r:id="rId82"/>
    <p:sldId id="416" r:id="rId83"/>
    <p:sldId id="417" r:id="rId84"/>
    <p:sldId id="418" r:id="rId85"/>
    <p:sldId id="419" r:id="rId86"/>
    <p:sldId id="420" r:id="rId87"/>
    <p:sldId id="376" r:id="rId88"/>
    <p:sldId id="377" r:id="rId89"/>
    <p:sldId id="421" r:id="rId90"/>
    <p:sldId id="379" r:id="rId91"/>
    <p:sldId id="380" r:id="rId92"/>
    <p:sldId id="381" r:id="rId93"/>
    <p:sldId id="382" r:id="rId94"/>
    <p:sldId id="383" r:id="rId95"/>
    <p:sldId id="384" r:id="rId96"/>
    <p:sldId id="385" r:id="rId97"/>
    <p:sldId id="386" r:id="rId98"/>
    <p:sldId id="387" r:id="rId99"/>
    <p:sldId id="388" r:id="rId100"/>
    <p:sldId id="389" r:id="rId101"/>
    <p:sldId id="390" r:id="rId102"/>
    <p:sldId id="391" r:id="rId103"/>
    <p:sldId id="392" r:id="rId104"/>
    <p:sldId id="393" r:id="rId105"/>
    <p:sldId id="422" r:id="rId106"/>
    <p:sldId id="265" r:id="rId107"/>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partament Wdrażania EFRR" initials="OOP" lastIdx="0" clrIdx="0">
    <p:extLst>
      <p:ext uri="{19B8F6BF-5375-455C-9EA6-DF929625EA0E}">
        <p15:presenceInfo xmlns="" xmlns:p15="http://schemas.microsoft.com/office/powerpoint/2012/main" userId="Departament Wdrażania EF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F7E67"/>
    <a:srgbClr val="006600"/>
    <a:srgbClr val="3366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Styl pośredn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1954" autoAdjust="0"/>
  </p:normalViewPr>
  <p:slideViewPr>
    <p:cSldViewPr>
      <p:cViewPr varScale="1">
        <p:scale>
          <a:sx n="107" d="100"/>
          <a:sy n="107" d="100"/>
        </p:scale>
        <p:origin x="-191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2646" y="78"/>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D032F5A-8444-40CC-9CC9-2FAA605FFE8A}" type="datetimeFigureOut">
              <a:rPr lang="pl-PL" smtClean="0"/>
              <a:pPr/>
              <a:t>23.01.2019</a:t>
            </a:fld>
            <a:endParaRPr lang="pl-PL"/>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91F82EC-ABC1-4D95-AE0C-E1FB89158BF5}" type="slidenum">
              <a:rPr lang="pl-PL" smtClean="0"/>
              <a:pPr/>
              <a:t>‹#›</a:t>
            </a:fld>
            <a:endParaRPr lang="pl-PL"/>
          </a:p>
        </p:txBody>
      </p:sp>
    </p:spTree>
    <p:extLst>
      <p:ext uri="{BB962C8B-B14F-4D97-AF65-F5344CB8AC3E}">
        <p14:creationId xmlns="" xmlns:p14="http://schemas.microsoft.com/office/powerpoint/2010/main" val="4151151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9187CC-51AE-4E46-A71D-46C664CFE3F5}" type="datetimeFigureOut">
              <a:rPr lang="pl-PL" smtClean="0"/>
              <a:pPr/>
              <a:t>23.01.2019</a:t>
            </a:fld>
            <a:endParaRPr lang="pl-PL"/>
          </a:p>
        </p:txBody>
      </p:sp>
      <p:sp>
        <p:nvSpPr>
          <p:cNvPr id="4" name="Symbol zastępczy obrazu slajd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68C117-4493-49AD-B8DD-34BE36739970}" type="slidenum">
              <a:rPr lang="pl-PL" smtClean="0"/>
              <a:pPr/>
              <a:t>‹#›</a:t>
            </a:fld>
            <a:endParaRPr lang="pl-PL"/>
          </a:p>
        </p:txBody>
      </p:sp>
    </p:spTree>
    <p:extLst>
      <p:ext uri="{BB962C8B-B14F-4D97-AF65-F5344CB8AC3E}">
        <p14:creationId xmlns="" xmlns:p14="http://schemas.microsoft.com/office/powerpoint/2010/main" val="153980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2A68C117-4493-49AD-B8DD-34BE36739970}" type="slidenum">
              <a:rPr lang="pl-PL" smtClean="0"/>
              <a:pPr/>
              <a:t>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FF848F07-0243-4A40-AF8C-5B0E9A049C68}"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lnSpcReduction="10000"/>
          </a:bodyPr>
          <a:lstStyle/>
          <a:p>
            <a:endParaRPr lang="pl-PL" dirty="0"/>
          </a:p>
        </p:txBody>
      </p:sp>
      <p:sp>
        <p:nvSpPr>
          <p:cNvPr id="4" name="Symbol zastępczy numeru slajdu 3"/>
          <p:cNvSpPr>
            <a:spLocks noGrp="1"/>
          </p:cNvSpPr>
          <p:nvPr>
            <p:ph type="sldNum" sz="quarter" idx="10"/>
          </p:nvPr>
        </p:nvSpPr>
        <p:spPr/>
        <p:txBody>
          <a:bodyPr/>
          <a:lstStyle/>
          <a:p>
            <a:fld id="{FF848F07-0243-4A40-AF8C-5B0E9A049C68}" type="slidenum">
              <a:rPr lang="pl-PL" smtClean="0"/>
              <a:pPr/>
              <a:t>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2531"/>
            </a:lvl1pPr>
          </a:lstStyle>
          <a:p>
            <a:r>
              <a:rPr lang="pl-PL"/>
              <a:t>Kliknij, aby edytować styl</a:t>
            </a:r>
          </a:p>
        </p:txBody>
      </p:sp>
      <p:sp>
        <p:nvSpPr>
          <p:cNvPr id="3" name="Podtytuł 2"/>
          <p:cNvSpPr>
            <a:spLocks noGrp="1"/>
          </p:cNvSpPr>
          <p:nvPr>
            <p:ph type="subTitle" idx="1"/>
          </p:nvPr>
        </p:nvSpPr>
        <p:spPr>
          <a:xfrm>
            <a:off x="1143000" y="3602038"/>
            <a:ext cx="6858000" cy="1655762"/>
          </a:xfrm>
        </p:spPr>
        <p:txBody>
          <a:bodyPr/>
          <a:lstStyle>
            <a:lvl1pPr marL="0" indent="0" algn="ctr">
              <a:buNone/>
              <a:defRPr sz="1013"/>
            </a:lvl1pPr>
            <a:lvl2pPr marL="192877" indent="0" algn="ctr">
              <a:buNone/>
              <a:defRPr sz="844"/>
            </a:lvl2pPr>
            <a:lvl3pPr marL="385753" indent="0" algn="ctr">
              <a:buNone/>
              <a:defRPr sz="760"/>
            </a:lvl3pPr>
            <a:lvl4pPr marL="578630" indent="0" algn="ctr">
              <a:buNone/>
              <a:defRPr sz="675"/>
            </a:lvl4pPr>
            <a:lvl5pPr marL="771506" indent="0" algn="ctr">
              <a:buNone/>
              <a:defRPr sz="675"/>
            </a:lvl5pPr>
            <a:lvl6pPr marL="964382" indent="0" algn="ctr">
              <a:buNone/>
              <a:defRPr sz="675"/>
            </a:lvl6pPr>
            <a:lvl7pPr marL="1157258" indent="0" algn="ctr">
              <a:buNone/>
              <a:defRPr sz="675"/>
            </a:lvl7pPr>
            <a:lvl8pPr marL="1350135" indent="0" algn="ctr">
              <a:buNone/>
              <a:defRPr sz="675"/>
            </a:lvl8pPr>
            <a:lvl9pPr marL="1543012" indent="0" algn="ctr">
              <a:buNone/>
              <a:defRPr sz="675"/>
            </a:lvl9pPr>
          </a:lstStyle>
          <a:p>
            <a:r>
              <a:rPr lang="pl-PL"/>
              <a:t>Kliknij, aby edytować styl wzorca podtytułu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23.01.2019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89686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23.01.2019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3994832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61"/>
            <a:ext cx="7886700" cy="2852737"/>
          </a:xfrm>
        </p:spPr>
        <p:txBody>
          <a:bodyPr anchor="b"/>
          <a:lstStyle>
            <a:lvl1pPr>
              <a:defRPr sz="2531"/>
            </a:lvl1pPr>
          </a:lstStyle>
          <a:p>
            <a:r>
              <a:rPr lang="pl-PL"/>
              <a:t>Kliknij, aby edytować styl</a:t>
            </a:r>
          </a:p>
        </p:txBody>
      </p:sp>
      <p:sp>
        <p:nvSpPr>
          <p:cNvPr id="3" name="Symbol zastępczy tekstu 2"/>
          <p:cNvSpPr>
            <a:spLocks noGrp="1"/>
          </p:cNvSpPr>
          <p:nvPr>
            <p:ph type="body" idx="1"/>
          </p:nvPr>
        </p:nvSpPr>
        <p:spPr>
          <a:xfrm>
            <a:off x="623888" y="4589486"/>
            <a:ext cx="7886700" cy="1500187"/>
          </a:xfrm>
        </p:spPr>
        <p:txBody>
          <a:bodyPr/>
          <a:lstStyle>
            <a:lvl1pPr marL="0" indent="0">
              <a:buNone/>
              <a:defRPr sz="1013">
                <a:solidFill>
                  <a:schemeClr val="tx1">
                    <a:tint val="75000"/>
                  </a:schemeClr>
                </a:solidFill>
              </a:defRPr>
            </a:lvl1pPr>
            <a:lvl2pPr marL="192877" indent="0">
              <a:buNone/>
              <a:defRPr sz="844">
                <a:solidFill>
                  <a:schemeClr val="tx1">
                    <a:tint val="75000"/>
                  </a:schemeClr>
                </a:solidFill>
              </a:defRPr>
            </a:lvl2pPr>
            <a:lvl3pPr marL="385753"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8"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23.01.2019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11053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Nagłówek sekcji">
    <p:bg>
      <p:bgPr>
        <a:blipFill dpi="0" rotWithShape="1">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61"/>
            <a:ext cx="7886700" cy="2852737"/>
          </a:xfrm>
        </p:spPr>
        <p:txBody>
          <a:bodyPr anchor="b"/>
          <a:lstStyle>
            <a:lvl1pPr>
              <a:defRPr sz="2531"/>
            </a:lvl1pPr>
          </a:lstStyle>
          <a:p>
            <a:r>
              <a:rPr lang="pl-PL"/>
              <a:t>Kliknij, aby edytować styl</a:t>
            </a:r>
          </a:p>
        </p:txBody>
      </p:sp>
      <p:sp>
        <p:nvSpPr>
          <p:cNvPr id="3" name="Symbol zastępczy tekstu 2"/>
          <p:cNvSpPr>
            <a:spLocks noGrp="1"/>
          </p:cNvSpPr>
          <p:nvPr>
            <p:ph type="body" idx="1"/>
          </p:nvPr>
        </p:nvSpPr>
        <p:spPr>
          <a:xfrm>
            <a:off x="623888" y="4589486"/>
            <a:ext cx="7886700" cy="1500187"/>
          </a:xfrm>
        </p:spPr>
        <p:txBody>
          <a:bodyPr/>
          <a:lstStyle>
            <a:lvl1pPr marL="0" indent="0">
              <a:buNone/>
              <a:defRPr sz="1013">
                <a:solidFill>
                  <a:schemeClr val="tx1">
                    <a:tint val="75000"/>
                  </a:schemeClr>
                </a:solidFill>
              </a:defRPr>
            </a:lvl1pPr>
            <a:lvl2pPr marL="192877" indent="0">
              <a:buNone/>
              <a:defRPr sz="844">
                <a:solidFill>
                  <a:schemeClr val="tx1">
                    <a:tint val="75000"/>
                  </a:schemeClr>
                </a:solidFill>
              </a:defRPr>
            </a:lvl2pPr>
            <a:lvl3pPr marL="385753" indent="0">
              <a:buNone/>
              <a:defRPr sz="760">
                <a:solidFill>
                  <a:schemeClr val="tx1">
                    <a:tint val="75000"/>
                  </a:schemeClr>
                </a:solidFill>
              </a:defRPr>
            </a:lvl3pPr>
            <a:lvl4pPr marL="578630" indent="0">
              <a:buNone/>
              <a:defRPr sz="675">
                <a:solidFill>
                  <a:schemeClr val="tx1">
                    <a:tint val="75000"/>
                  </a:schemeClr>
                </a:solidFill>
              </a:defRPr>
            </a:lvl4pPr>
            <a:lvl5pPr marL="771506" indent="0">
              <a:buNone/>
              <a:defRPr sz="675">
                <a:solidFill>
                  <a:schemeClr val="tx1">
                    <a:tint val="75000"/>
                  </a:schemeClr>
                </a:solidFill>
              </a:defRPr>
            </a:lvl5pPr>
            <a:lvl6pPr marL="964382" indent="0">
              <a:buNone/>
              <a:defRPr sz="675">
                <a:solidFill>
                  <a:schemeClr val="tx1">
                    <a:tint val="75000"/>
                  </a:schemeClr>
                </a:solidFill>
              </a:defRPr>
            </a:lvl6pPr>
            <a:lvl7pPr marL="1157258" indent="0">
              <a:buNone/>
              <a:defRPr sz="675">
                <a:solidFill>
                  <a:schemeClr val="tx1">
                    <a:tint val="75000"/>
                  </a:schemeClr>
                </a:solidFill>
              </a:defRPr>
            </a:lvl7pPr>
            <a:lvl8pPr marL="1350135" indent="0">
              <a:buNone/>
              <a:defRPr sz="675">
                <a:solidFill>
                  <a:schemeClr val="tx1">
                    <a:tint val="75000"/>
                  </a:schemeClr>
                </a:solidFill>
              </a:defRPr>
            </a:lvl8pPr>
            <a:lvl9pPr marL="1543012" indent="0">
              <a:buNone/>
              <a:defRPr sz="675">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59A5CBD4-4E22-4196-A6B2-513C0EA1BBC5}" type="datetimeFigureOut">
              <a:rPr lang="pl-PL" smtClean="0"/>
              <a:pPr/>
              <a:t>23.01.2019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61800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usty">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5CBD4-4E22-4196-A6B2-513C0EA1BBC5}" type="datetimeFigureOut">
              <a:rPr lang="pl-PL" smtClean="0"/>
              <a:pPr/>
              <a:t>23.01.2019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4163116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2000" r="-2000"/>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506">
                <a:solidFill>
                  <a:schemeClr val="tx1">
                    <a:tint val="75000"/>
                  </a:schemeClr>
                </a:solidFill>
              </a:defRPr>
            </a:lvl1pPr>
          </a:lstStyle>
          <a:p>
            <a:fld id="{59A5CBD4-4E22-4196-A6B2-513C0EA1BBC5}" type="datetimeFigureOut">
              <a:rPr lang="pl-PL" smtClean="0"/>
              <a:pPr/>
              <a:t>23.01.2019</a:t>
            </a:fld>
            <a:endParaRPr lang="pl-PL"/>
          </a:p>
        </p:txBody>
      </p:sp>
      <p:sp>
        <p:nvSpPr>
          <p:cNvPr id="5" name="Symbol zastępczy stopki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2763E041-9267-4F78-8D06-0358DCD860A3}" type="slidenum">
              <a:rPr lang="pl-PL" smtClean="0"/>
              <a:pPr/>
              <a:t>‹#›</a:t>
            </a:fld>
            <a:endParaRPr lang="pl-PL"/>
          </a:p>
        </p:txBody>
      </p:sp>
    </p:spTree>
    <p:extLst>
      <p:ext uri="{BB962C8B-B14F-4D97-AF65-F5344CB8AC3E}">
        <p14:creationId xmlns="" xmlns:p14="http://schemas.microsoft.com/office/powerpoint/2010/main" val="676659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866" r:id="rId4"/>
    <p:sldLayoutId id="2147483865" r:id="rId5"/>
  </p:sldLayoutIdLst>
  <p:txStyles>
    <p:titleStyle>
      <a:lvl1pPr algn="l" defTabSz="38575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39" indent="-96439" algn="l" defTabSz="38575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15" indent="-96439" algn="l" defTabSz="38575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191" indent="-96439" algn="l" defTabSz="38575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68"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794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082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697"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574"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50" indent="-96439" algn="l" defTabSz="38575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pl-PL"/>
      </a:defPPr>
      <a:lvl1pPr marL="0" algn="l" defTabSz="385753" rtl="0" eaLnBrk="1" latinLnBrk="0" hangingPunct="1">
        <a:defRPr sz="760" kern="1200">
          <a:solidFill>
            <a:schemeClr val="tx1"/>
          </a:solidFill>
          <a:latin typeface="+mn-lt"/>
          <a:ea typeface="+mn-ea"/>
          <a:cs typeface="+mn-cs"/>
        </a:defRPr>
      </a:lvl1pPr>
      <a:lvl2pPr marL="192877" algn="l" defTabSz="385753" rtl="0" eaLnBrk="1" latinLnBrk="0" hangingPunct="1">
        <a:defRPr sz="760" kern="1200">
          <a:solidFill>
            <a:schemeClr val="tx1"/>
          </a:solidFill>
          <a:latin typeface="+mn-lt"/>
          <a:ea typeface="+mn-ea"/>
          <a:cs typeface="+mn-cs"/>
        </a:defRPr>
      </a:lvl2pPr>
      <a:lvl3pPr marL="385753" algn="l" defTabSz="385753" rtl="0" eaLnBrk="1" latinLnBrk="0" hangingPunct="1">
        <a:defRPr sz="760" kern="1200">
          <a:solidFill>
            <a:schemeClr val="tx1"/>
          </a:solidFill>
          <a:latin typeface="+mn-lt"/>
          <a:ea typeface="+mn-ea"/>
          <a:cs typeface="+mn-cs"/>
        </a:defRPr>
      </a:lvl3pPr>
      <a:lvl4pPr marL="578630" algn="l" defTabSz="385753" rtl="0" eaLnBrk="1" latinLnBrk="0" hangingPunct="1">
        <a:defRPr sz="760" kern="1200">
          <a:solidFill>
            <a:schemeClr val="tx1"/>
          </a:solidFill>
          <a:latin typeface="+mn-lt"/>
          <a:ea typeface="+mn-ea"/>
          <a:cs typeface="+mn-cs"/>
        </a:defRPr>
      </a:lvl4pPr>
      <a:lvl5pPr marL="771506" algn="l" defTabSz="385753" rtl="0" eaLnBrk="1" latinLnBrk="0" hangingPunct="1">
        <a:defRPr sz="760" kern="1200">
          <a:solidFill>
            <a:schemeClr val="tx1"/>
          </a:solidFill>
          <a:latin typeface="+mn-lt"/>
          <a:ea typeface="+mn-ea"/>
          <a:cs typeface="+mn-cs"/>
        </a:defRPr>
      </a:lvl5pPr>
      <a:lvl6pPr marL="964382" algn="l" defTabSz="385753" rtl="0" eaLnBrk="1" latinLnBrk="0" hangingPunct="1">
        <a:defRPr sz="760" kern="1200">
          <a:solidFill>
            <a:schemeClr val="tx1"/>
          </a:solidFill>
          <a:latin typeface="+mn-lt"/>
          <a:ea typeface="+mn-ea"/>
          <a:cs typeface="+mn-cs"/>
        </a:defRPr>
      </a:lvl6pPr>
      <a:lvl7pPr marL="1157258" algn="l" defTabSz="385753" rtl="0" eaLnBrk="1" latinLnBrk="0" hangingPunct="1">
        <a:defRPr sz="760" kern="1200">
          <a:solidFill>
            <a:schemeClr val="tx1"/>
          </a:solidFill>
          <a:latin typeface="+mn-lt"/>
          <a:ea typeface="+mn-ea"/>
          <a:cs typeface="+mn-cs"/>
        </a:defRPr>
      </a:lvl7pPr>
      <a:lvl8pPr marL="1350135" algn="l" defTabSz="385753" rtl="0" eaLnBrk="1" latinLnBrk="0" hangingPunct="1">
        <a:defRPr sz="760" kern="1200">
          <a:solidFill>
            <a:schemeClr val="tx1"/>
          </a:solidFill>
          <a:latin typeface="+mn-lt"/>
          <a:ea typeface="+mn-ea"/>
          <a:cs typeface="+mn-cs"/>
        </a:defRPr>
      </a:lvl8pPr>
      <a:lvl9pPr marL="1543012" algn="l" defTabSz="38575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defrr@lubelskie.p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rpo.lubelskie.pl/"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Prostokąt 1"/>
          <p:cNvSpPr/>
          <p:nvPr/>
        </p:nvSpPr>
        <p:spPr>
          <a:xfrm>
            <a:off x="971600" y="1700808"/>
            <a:ext cx="7200800" cy="2308324"/>
          </a:xfrm>
          <a:prstGeom prst="rect">
            <a:avLst/>
          </a:prstGeom>
        </p:spPr>
        <p:txBody>
          <a:bodyPr wrap="square">
            <a:spAutoFit/>
          </a:bodyPr>
          <a:lstStyle/>
          <a:p>
            <a:r>
              <a:rPr lang="pl-PL" sz="4800" b="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5.3 Efektywność energetyczna sektora mieszkaniowego</a:t>
            </a:r>
            <a:endParaRPr lang="pl-PL" sz="4800" b="1" dirty="0">
              <a:ln w="10541" cmpd="sng">
                <a:solidFill>
                  <a:srgbClr val="7D7D7D">
                    <a:tint val="100000"/>
                    <a:shade val="100000"/>
                    <a:satMod val="110000"/>
                  </a:srgbClr>
                </a:solidFill>
                <a:prstDash val="solid"/>
              </a:ln>
              <a:solidFill>
                <a:schemeClr val="bg2">
                  <a:lumMod val="50000"/>
                </a:schemeClr>
              </a:solidFill>
            </a:endParaRPr>
          </a:p>
        </p:txBody>
      </p:sp>
      <p:sp>
        <p:nvSpPr>
          <p:cNvPr id="3" name="Prostokąt 2"/>
          <p:cNvSpPr/>
          <p:nvPr/>
        </p:nvSpPr>
        <p:spPr>
          <a:xfrm>
            <a:off x="971600" y="4221088"/>
            <a:ext cx="7560840" cy="461665"/>
          </a:xfrm>
          <a:prstGeom prst="rect">
            <a:avLst/>
          </a:prstGeom>
        </p:spPr>
        <p:txBody>
          <a:bodyPr wrap="square">
            <a:spAutoFit/>
          </a:bodyPr>
          <a:lstStyle/>
          <a:p>
            <a:r>
              <a:rPr lang="pl-PL" sz="2400" b="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Spotkanie informacyjne dla Wnioskodawców</a:t>
            </a:r>
            <a:endParaRPr lang="pl-PL" sz="2400" b="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6062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147248" cy="5112568"/>
          </a:xfrm>
        </p:spPr>
        <p:txBody>
          <a:bodyPr>
            <a:normAutofit/>
          </a:bodyPr>
          <a:lstStyle/>
          <a:p>
            <a:pPr algn="ctr">
              <a:buNone/>
            </a:pPr>
            <a:r>
              <a:rPr lang="pl-PL" sz="2000" b="1" i="1" u="sng" dirty="0" smtClean="0">
                <a:solidFill>
                  <a:schemeClr val="bg2">
                    <a:lumMod val="25000"/>
                  </a:schemeClr>
                </a:solidFill>
                <a:latin typeface="Calibri" pitchFamily="34" charset="0"/>
                <a:cs typeface="Calibri" pitchFamily="34" charset="0"/>
              </a:rPr>
              <a:t>Typy projektów:</a:t>
            </a:r>
          </a:p>
          <a:p>
            <a:pPr algn="ctr">
              <a:buNone/>
            </a:pPr>
            <a:endParaRPr lang="pl-PL" sz="2400" b="1" i="1" u="sng" dirty="0" smtClean="0">
              <a:solidFill>
                <a:schemeClr val="bg2">
                  <a:lumMod val="25000"/>
                </a:schemeClr>
              </a:solidFill>
              <a:latin typeface="Calibri" pitchFamily="34" charset="0"/>
              <a:cs typeface="Calibri" pitchFamily="34" charset="0"/>
            </a:endParaRPr>
          </a:p>
          <a:p>
            <a:pPr>
              <a:buNone/>
            </a:pPr>
            <a:r>
              <a:rPr lang="pl-PL" sz="1800" dirty="0" smtClean="0">
                <a:solidFill>
                  <a:schemeClr val="bg2">
                    <a:lumMod val="25000"/>
                  </a:schemeClr>
                </a:solidFill>
                <a:latin typeface="Calibri" pitchFamily="34" charset="0"/>
                <a:cs typeface="Calibri" pitchFamily="34" charset="0"/>
              </a:rPr>
              <a:t>W ramach konkursu wsparcie mogą uzyskać następujące typy projektów:</a:t>
            </a:r>
          </a:p>
          <a:p>
            <a:pPr>
              <a:buNone/>
            </a:pPr>
            <a:endParaRPr lang="pl-PL" sz="1800" dirty="0" smtClean="0">
              <a:solidFill>
                <a:schemeClr val="accent5">
                  <a:lumMod val="75000"/>
                </a:schemeClr>
              </a:solidFill>
              <a:latin typeface="Calibri" pitchFamily="34" charset="0"/>
              <a:cs typeface="Calibri" pitchFamily="34" charset="0"/>
            </a:endParaRPr>
          </a:p>
          <a:p>
            <a:pPr lvl="1">
              <a:spcBef>
                <a:spcPts val="1200"/>
              </a:spcBef>
              <a:buFont typeface="Wingdings" pitchFamily="2" charset="2"/>
              <a:buChar char="v"/>
            </a:pPr>
            <a:r>
              <a:rPr lang="pl-PL" sz="1800" dirty="0" smtClean="0">
                <a:solidFill>
                  <a:srgbClr val="FF0000"/>
                </a:solidFill>
                <a:latin typeface="Calibri" pitchFamily="34" charset="0"/>
                <a:cs typeface="Calibri" pitchFamily="34" charset="0"/>
              </a:rPr>
              <a:t>Głęboka termomodernizacja</a:t>
            </a:r>
            <a:r>
              <a:rPr lang="pl-PL" sz="1800" baseline="30000" dirty="0" smtClean="0">
                <a:solidFill>
                  <a:srgbClr val="FF0000"/>
                </a:solidFill>
                <a:latin typeface="Calibri" pitchFamily="34" charset="0"/>
                <a:cs typeface="Calibri" pitchFamily="34" charset="0"/>
              </a:rPr>
              <a:t>  </a:t>
            </a:r>
            <a:r>
              <a:rPr lang="pl-PL" sz="1800" dirty="0" smtClean="0">
                <a:solidFill>
                  <a:srgbClr val="FF0000"/>
                </a:solidFill>
                <a:latin typeface="Calibri" pitchFamily="34" charset="0"/>
                <a:cs typeface="Calibri" pitchFamily="34" charset="0"/>
              </a:rPr>
              <a:t> wielorodzinnych budynków mieszkalnych</a:t>
            </a:r>
            <a:r>
              <a:rPr lang="pl-PL" sz="1800" dirty="0" smtClean="0">
                <a:solidFill>
                  <a:srgbClr val="FF0000"/>
                </a:solidFill>
                <a:latin typeface="Calibri" pitchFamily="34" charset="0"/>
                <a:cs typeface="Calibri" pitchFamily="34" charset="0"/>
              </a:rPr>
              <a:t>,</a:t>
            </a:r>
          </a:p>
          <a:p>
            <a:pPr lvl="1">
              <a:spcBef>
                <a:spcPts val="1200"/>
              </a:spcBef>
              <a:buFont typeface="Wingdings" pitchFamily="2" charset="2"/>
              <a:buChar char="v"/>
            </a:pPr>
            <a:endParaRPr lang="pl-PL" sz="1800" dirty="0" smtClean="0">
              <a:solidFill>
                <a:srgbClr val="FF0000"/>
              </a:solidFill>
              <a:latin typeface="Calibri" pitchFamily="34" charset="0"/>
              <a:cs typeface="Calibri" pitchFamily="34" charset="0"/>
            </a:endParaRPr>
          </a:p>
          <a:p>
            <a:pPr lvl="1">
              <a:spcBef>
                <a:spcPts val="1200"/>
              </a:spcBef>
              <a:buFont typeface="Wingdings" pitchFamily="2" charset="2"/>
              <a:buChar char="v"/>
            </a:pPr>
            <a:r>
              <a:rPr lang="pl-PL" sz="1800" dirty="0" smtClean="0">
                <a:solidFill>
                  <a:srgbClr val="FF0000"/>
                </a:solidFill>
                <a:latin typeface="Calibri" pitchFamily="34" charset="0"/>
                <a:cs typeface="Calibri" pitchFamily="34" charset="0"/>
              </a:rPr>
              <a:t>Zmiana wyposażania obiektów w urządzenia o najwyższej, uzasadnionej ekonomicznie, klasie efektywności energetycznej (np. ocieplenie obiektów, wymiana drzwi i okien, modernizacja systemów grzewczych wraz z wymianą źródła ciepła), modernizacja systemów wentylacji, klimatyzacji), włącznie z systemami zarządzania energią</a:t>
            </a:r>
            <a:r>
              <a:rPr lang="pl-PL" sz="1800" dirty="0" smtClean="0">
                <a:solidFill>
                  <a:srgbClr val="FF0000"/>
                </a:solidFill>
                <a:latin typeface="Calibri" pitchFamily="34" charset="0"/>
                <a:cs typeface="Calibri" pitchFamily="34" charset="0"/>
              </a:rPr>
              <a:t>,</a:t>
            </a:r>
          </a:p>
          <a:p>
            <a:pPr lvl="1">
              <a:spcBef>
                <a:spcPts val="1200"/>
              </a:spcBef>
              <a:buFont typeface="Wingdings" pitchFamily="2" charset="2"/>
              <a:buChar char="v"/>
            </a:pPr>
            <a:endParaRPr lang="pl-PL" sz="1800" dirty="0" smtClean="0">
              <a:solidFill>
                <a:srgbClr val="FF0000"/>
              </a:solidFill>
              <a:latin typeface="Calibri" pitchFamily="34" charset="0"/>
              <a:cs typeface="Calibri" pitchFamily="34" charset="0"/>
            </a:endParaRPr>
          </a:p>
          <a:p>
            <a:pPr lvl="1">
              <a:spcBef>
                <a:spcPts val="1200"/>
              </a:spcBef>
              <a:buFont typeface="Wingdings" pitchFamily="2" charset="2"/>
              <a:buChar char="v"/>
            </a:pPr>
            <a:r>
              <a:rPr lang="pl-PL" sz="1800" dirty="0" smtClean="0">
                <a:solidFill>
                  <a:srgbClr val="FF0000"/>
                </a:solidFill>
                <a:latin typeface="Calibri" pitchFamily="34" charset="0"/>
                <a:cs typeface="Calibri" pitchFamily="34" charset="0"/>
              </a:rPr>
              <a:t>Generacja rozproszona, poprawiająca sprawność wytwarzania ciepła przez zmianę źródeł ciepła m.in. na jednostki wysokosprawnej </a:t>
            </a:r>
            <a:r>
              <a:rPr lang="pl-PL" sz="1800" dirty="0" err="1" smtClean="0">
                <a:solidFill>
                  <a:srgbClr val="FF0000"/>
                </a:solidFill>
                <a:latin typeface="Calibri" pitchFamily="34" charset="0"/>
                <a:cs typeface="Calibri" pitchFamily="34" charset="0"/>
              </a:rPr>
              <a:t>kogeneracji</a:t>
            </a:r>
            <a:r>
              <a:rPr lang="pl-PL" sz="1800" dirty="0" smtClean="0">
                <a:solidFill>
                  <a:srgbClr val="FF0000"/>
                </a:solidFill>
                <a:latin typeface="Calibri" pitchFamily="34" charset="0"/>
                <a:cs typeface="Calibri" pitchFamily="34" charset="0"/>
              </a:rPr>
              <a:t> (w ramach kompleksowej głębokiej termomodernizacji budynków).</a:t>
            </a:r>
          </a:p>
          <a:p>
            <a:pPr lvl="0"/>
            <a:endParaRPr lang="pl-PL" sz="1800" dirty="0" smtClean="0"/>
          </a:p>
          <a:p>
            <a:pPr algn="ctr">
              <a:buNone/>
            </a:pPr>
            <a:endParaRPr lang="pl-PL" sz="2400" b="1" i="1" u="sng" dirty="0">
              <a:solidFill>
                <a:schemeClr val="accent1">
                  <a:lumMod val="75000"/>
                </a:schemeClr>
              </a:solidFill>
              <a:latin typeface="Calibri" pitchFamily="34" charset="0"/>
              <a:cs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lvl="0"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12. Harmonogram rzeczowo-finansowy realizacji projektu. </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p:txBody>
          <a:bodyPr>
            <a:normAutofit/>
          </a:bodyPr>
          <a:lstStyle/>
          <a:p>
            <a:pPr algn="just">
              <a:buNone/>
            </a:pPr>
            <a:r>
              <a:rPr lang="pl-PL" sz="1800" dirty="0" smtClean="0">
                <a:solidFill>
                  <a:schemeClr val="bg2">
                    <a:lumMod val="25000"/>
                  </a:schemeClr>
                </a:solidFill>
                <a:latin typeface="Calibri" pitchFamily="34" charset="0"/>
                <a:cs typeface="Calibri" pitchFamily="34" charset="0"/>
              </a:rPr>
              <a:t>	Harmonogram rzeczowo-finansowy projektu określa rzeczowy zakres projektu oraz wydatki ponoszone przez Wnioskodawcę na rzecz wykonawcy/dostawcy. Harmonogram rzeczowo-finansowy projektu określa, które zadania zakresu rzeczowego projektu oraz w jakiej wysokości będą realizowane przez wykonawcę/dostawcę w poszczególnych kwartałach. Przyjmuje się, ze względu na różnice w terminach płatności na rzecz wykonawców/dostawców w poszczególnych projektach, podstawą do wpisania wartości w poszczególne kwartały jest data wystawienia faktury (lub innego dokumentu finansowego) przez wykonawcę/dostawcę na rzecz zamawiającego/wnioskodawcy. W załączniku należy wpisać wszystkie zadania projektu, które po zsumowaniu dadzą całkowitą wartość projektu</a:t>
            </a:r>
            <a:r>
              <a:rPr lang="pl-PL" sz="1800" i="1" dirty="0" smtClean="0">
                <a:solidFill>
                  <a:schemeClr val="bg2">
                    <a:lumMod val="25000"/>
                  </a:schemeClr>
                </a:solidFill>
                <a:latin typeface="Calibri" pitchFamily="34" charset="0"/>
                <a:cs typeface="Calibri" pitchFamily="34" charset="0"/>
              </a:rPr>
              <a:t>.</a:t>
            </a:r>
            <a:r>
              <a:rPr lang="pl-PL" sz="1800" b="1" i="1" dirty="0" smtClean="0">
                <a:solidFill>
                  <a:schemeClr val="bg2">
                    <a:lumMod val="25000"/>
                  </a:schemeClr>
                </a:solidFill>
                <a:latin typeface="Calibri" pitchFamily="34" charset="0"/>
                <a:cs typeface="Calibri" pitchFamily="34" charset="0"/>
              </a:rPr>
              <a:t> </a:t>
            </a:r>
            <a:endParaRPr lang="pl-PL" sz="1800" dirty="0" smtClean="0">
              <a:solidFill>
                <a:schemeClr val="bg2">
                  <a:lumMod val="25000"/>
                </a:schemeClr>
              </a:solidFill>
              <a:latin typeface="Calibri" pitchFamily="34" charset="0"/>
              <a:cs typeface="Calibri" pitchFamily="34" charset="0"/>
            </a:endParaRPr>
          </a:p>
          <a:p>
            <a:pPr>
              <a:buNone/>
            </a:pPr>
            <a:endParaRPr lang="pl-PL"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8219256" cy="2964944"/>
          </a:xfrm>
        </p:spPr>
        <p:txBody>
          <a:bodyPr>
            <a:noAutofit/>
          </a:bodyPr>
          <a:lstStyle/>
          <a:p>
            <a:pPr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13. Pisemne upoważnienie / pełnomocnictwo do podpisania wniosku w przypadku gdy wniosek jest podpisany przez osobę/ osoby inne niż prawnie upoważnione do reprezentowania wnioskodawcy.</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147248" cy="732696"/>
          </a:xfrm>
        </p:spPr>
        <p:txBody>
          <a:bodyPr>
            <a:normAutofit/>
          </a:bodyPr>
          <a:lstStyle/>
          <a:p>
            <a:pPr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14. Inne niezbędne załączniki</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457200" y="980728"/>
            <a:ext cx="8147248" cy="5475008"/>
          </a:xfrm>
        </p:spPr>
        <p:txBody>
          <a:bodyPr>
            <a:normAutofit fontScale="92500" lnSpcReduction="20000"/>
          </a:bodyPr>
          <a:lstStyle/>
          <a:p>
            <a:pPr algn="just">
              <a:buNone/>
            </a:pPr>
            <a:r>
              <a:rPr lang="pl-PL" sz="1900" dirty="0" smtClean="0">
                <a:solidFill>
                  <a:schemeClr val="bg2">
                    <a:lumMod val="25000"/>
                  </a:schemeClr>
                </a:solidFill>
                <a:latin typeface="Calibri" pitchFamily="34" charset="0"/>
                <a:cs typeface="Calibri" pitchFamily="34" charset="0"/>
              </a:rPr>
              <a:t>	Wnioskodawca jest zobowiązany dołączyć wszelkie inne załączniki, wymagane prawem lub kategorią projektu, niezbędne przy ocenie przedstawionego wniosku. W szczególności są to dokumenty uzasadniające przyjęcie rozwiązań odmiennych niż typowe, korzystanie ze zwolnień lub innych środków prawnych niż typowe. Dokumentami takimi są w szczególności</a:t>
            </a:r>
            <a:r>
              <a:rPr lang="pl-PL" sz="1900" dirty="0" smtClean="0">
                <a:solidFill>
                  <a:schemeClr val="bg2">
                    <a:lumMod val="25000"/>
                  </a:schemeClr>
                </a:solidFill>
                <a:latin typeface="Calibri" pitchFamily="34" charset="0"/>
                <a:cs typeface="Calibri" pitchFamily="34" charset="0"/>
              </a:rPr>
              <a:t>:</a:t>
            </a:r>
          </a:p>
          <a:p>
            <a:pPr algn="just">
              <a:buNone/>
            </a:pPr>
            <a:endParaRPr lang="pl-PL" sz="1900" dirty="0" smtClean="0">
              <a:solidFill>
                <a:schemeClr val="bg2">
                  <a:lumMod val="25000"/>
                </a:schemeClr>
              </a:solidFill>
              <a:latin typeface="Calibri" pitchFamily="34" charset="0"/>
              <a:cs typeface="Calibri" pitchFamily="34" charset="0"/>
            </a:endParaRPr>
          </a:p>
          <a:p>
            <a:pPr lvl="1" algn="just"/>
            <a:r>
              <a:rPr lang="pl-PL" sz="1900" dirty="0" smtClean="0">
                <a:solidFill>
                  <a:schemeClr val="bg2">
                    <a:lumMod val="25000"/>
                  </a:schemeClr>
                </a:solidFill>
                <a:latin typeface="Calibri" pitchFamily="34" charset="0"/>
                <a:cs typeface="Calibri" pitchFamily="34" charset="0"/>
              </a:rPr>
              <a:t>W przypadku projektów realizowanych w obiektach lub na obszarach objętych nadzorem konserwatorskim – </a:t>
            </a:r>
            <a:r>
              <a:rPr lang="pl-PL" sz="1900" b="1" dirty="0" smtClean="0">
                <a:solidFill>
                  <a:schemeClr val="bg2">
                    <a:lumMod val="25000"/>
                  </a:schemeClr>
                </a:solidFill>
                <a:latin typeface="Calibri" pitchFamily="34" charset="0"/>
                <a:cs typeface="Calibri" pitchFamily="34" charset="0"/>
              </a:rPr>
              <a:t>zgoda właściwego konserwatora zabytków na prowadzenie prac</a:t>
            </a:r>
            <a:r>
              <a:rPr lang="pl-PL" sz="1900" dirty="0" smtClean="0">
                <a:solidFill>
                  <a:schemeClr val="bg2">
                    <a:lumMod val="25000"/>
                  </a:schemeClr>
                </a:solidFill>
                <a:latin typeface="Calibri" pitchFamily="34" charset="0"/>
                <a:cs typeface="Calibri" pitchFamily="34" charset="0"/>
              </a:rPr>
              <a:t>, w zakresie jaki opisany jest dokumentacją projektową. W przypadku, gdy z uwagi na brak dokumentacji technicznej nie jest możliwe wydanie ostatecznej zgody właściwego konserwatora zabytków, należy przedłożyć warunkową zgodę ww. organu. </a:t>
            </a:r>
          </a:p>
          <a:p>
            <a:pPr lvl="1" algn="just"/>
            <a:endParaRPr lang="pl-PL" sz="1900" dirty="0" smtClean="0">
              <a:solidFill>
                <a:schemeClr val="bg2">
                  <a:lumMod val="25000"/>
                </a:schemeClr>
              </a:solidFill>
              <a:latin typeface="Calibri" pitchFamily="34" charset="0"/>
              <a:cs typeface="Calibri" pitchFamily="34" charset="0"/>
            </a:endParaRPr>
          </a:p>
          <a:p>
            <a:pPr lvl="1" algn="just"/>
            <a:r>
              <a:rPr lang="pl-PL" sz="1900" dirty="0" smtClean="0">
                <a:solidFill>
                  <a:schemeClr val="bg2">
                    <a:lumMod val="25000"/>
                  </a:schemeClr>
                </a:solidFill>
                <a:latin typeface="Calibri" pitchFamily="34" charset="0"/>
                <a:cs typeface="Calibri" pitchFamily="34" charset="0"/>
              </a:rPr>
              <a:t>Oświadczenie o świadomości skutków niezachowania wskazanej formy komunikacji </a:t>
            </a:r>
          </a:p>
          <a:p>
            <a:pPr lvl="1" algn="just"/>
            <a:endParaRPr lang="pl-PL" sz="1900" dirty="0" smtClean="0">
              <a:solidFill>
                <a:schemeClr val="bg2">
                  <a:lumMod val="25000"/>
                </a:schemeClr>
              </a:solidFill>
              <a:latin typeface="Calibri" pitchFamily="34" charset="0"/>
              <a:cs typeface="Calibri" pitchFamily="34" charset="0"/>
            </a:endParaRPr>
          </a:p>
          <a:p>
            <a:pPr lvl="1" algn="just"/>
            <a:r>
              <a:rPr lang="pl-PL" sz="1900" dirty="0" smtClean="0">
                <a:solidFill>
                  <a:schemeClr val="bg2">
                    <a:lumMod val="25000"/>
                  </a:schemeClr>
                </a:solidFill>
                <a:latin typeface="Calibri" pitchFamily="34" charset="0"/>
                <a:cs typeface="Calibri" pitchFamily="34" charset="0"/>
              </a:rPr>
              <a:t>Oświadczenie realizacji projektu na obszarze </a:t>
            </a:r>
            <a:r>
              <a:rPr lang="pl-PL" sz="1900" dirty="0" err="1" smtClean="0">
                <a:solidFill>
                  <a:schemeClr val="bg2">
                    <a:lumMod val="25000"/>
                  </a:schemeClr>
                </a:solidFill>
                <a:latin typeface="Calibri" pitchFamily="34" charset="0"/>
                <a:cs typeface="Calibri" pitchFamily="34" charset="0"/>
              </a:rPr>
              <a:t>rewitalizowanym</a:t>
            </a:r>
            <a:r>
              <a:rPr lang="pl-PL" sz="1900" dirty="0" smtClean="0">
                <a:solidFill>
                  <a:schemeClr val="bg2">
                    <a:lumMod val="25000"/>
                  </a:schemeClr>
                </a:solidFill>
                <a:latin typeface="Calibri" pitchFamily="34" charset="0"/>
                <a:cs typeface="Calibri" pitchFamily="34" charset="0"/>
              </a:rPr>
              <a:t> lub objęcie przygotowywanym Lokalnym Programem Rewitalizacji (LPR).</a:t>
            </a:r>
          </a:p>
          <a:p>
            <a:pPr lvl="1" algn="just"/>
            <a:endParaRPr lang="pl-PL" sz="1900" dirty="0" smtClean="0">
              <a:solidFill>
                <a:schemeClr val="bg2">
                  <a:lumMod val="25000"/>
                </a:schemeClr>
              </a:solidFill>
              <a:latin typeface="Calibri" pitchFamily="34" charset="0"/>
              <a:cs typeface="Calibri" pitchFamily="34" charset="0"/>
            </a:endParaRPr>
          </a:p>
          <a:p>
            <a:pPr lvl="1" algn="just"/>
            <a:r>
              <a:rPr lang="pl-PL" sz="1900" dirty="0" smtClean="0">
                <a:solidFill>
                  <a:schemeClr val="bg2">
                    <a:lumMod val="25000"/>
                  </a:schemeClr>
                </a:solidFill>
                <a:latin typeface="Calibri" pitchFamily="34" charset="0"/>
                <a:cs typeface="Calibri" pitchFamily="34" charset="0"/>
              </a:rPr>
              <a:t>Statut spółdzielni/wspólnoty mieszkaniowej</a:t>
            </a:r>
          </a:p>
          <a:p>
            <a:pPr lvl="1" algn="just"/>
            <a:endParaRPr lang="pl-PL" sz="1900" dirty="0" smtClean="0">
              <a:solidFill>
                <a:schemeClr val="bg2">
                  <a:lumMod val="25000"/>
                </a:schemeClr>
              </a:solidFill>
              <a:latin typeface="Calibri" pitchFamily="34" charset="0"/>
              <a:cs typeface="Calibri" pitchFamily="34" charset="0"/>
            </a:endParaRPr>
          </a:p>
          <a:p>
            <a:pPr lvl="1" algn="just"/>
            <a:r>
              <a:rPr lang="pl-PL" sz="1900" dirty="0" smtClean="0">
                <a:solidFill>
                  <a:schemeClr val="bg2">
                    <a:lumMod val="25000"/>
                  </a:schemeClr>
                </a:solidFill>
                <a:latin typeface="Calibri" pitchFamily="34" charset="0"/>
                <a:cs typeface="Calibri" pitchFamily="34" charset="0"/>
              </a:rPr>
              <a:t>Oświadczenie o korzystaniu/niekorzystaniu z premii </a:t>
            </a:r>
            <a:r>
              <a:rPr lang="pl-PL" sz="1900" dirty="0" err="1" smtClean="0">
                <a:solidFill>
                  <a:schemeClr val="bg2">
                    <a:lumMod val="25000"/>
                  </a:schemeClr>
                </a:solidFill>
                <a:latin typeface="Calibri" pitchFamily="34" charset="0"/>
                <a:cs typeface="Calibri" pitchFamily="34" charset="0"/>
              </a:rPr>
              <a:t>termomodernizacyjnej</a:t>
            </a:r>
            <a:r>
              <a:rPr lang="pl-PL" sz="1900" dirty="0" smtClean="0">
                <a:solidFill>
                  <a:schemeClr val="bg2">
                    <a:lumMod val="25000"/>
                  </a:schemeClr>
                </a:solidFill>
                <a:latin typeface="Calibri" pitchFamily="34" charset="0"/>
                <a:cs typeface="Calibri" pitchFamily="34" charset="0"/>
              </a:rPr>
              <a:t>, na podstawie ustawy z dnia 21 listopada 2008 r. o wspieraniu termomodernizacji i remontów (DZ.U. 2014 poz. 712). (wypełnione na wzorze 4.21 do Instrukcji wypełnienia załączników).</a:t>
            </a:r>
          </a:p>
          <a:p>
            <a:pPr lvl="1" algn="just"/>
            <a:endParaRPr lang="pl-PL" sz="1900" dirty="0" smtClean="0">
              <a:solidFill>
                <a:schemeClr val="bg2">
                  <a:lumMod val="25000"/>
                </a:schemeClr>
              </a:solidFill>
              <a:latin typeface="Calibri" pitchFamily="34" charset="0"/>
              <a:cs typeface="Calibri" pitchFamily="34" charset="0"/>
            </a:endParaRPr>
          </a:p>
          <a:p>
            <a:pPr lvl="1" algn="just"/>
            <a:endParaRPr lang="pl-PL" sz="1600" dirty="0" smtClean="0">
              <a:solidFill>
                <a:schemeClr val="accent5">
                  <a:lumMod val="75000"/>
                </a:schemeClr>
              </a:solidFill>
              <a:latin typeface="Calibri" pitchFamily="34" charset="0"/>
              <a:cs typeface="Calibri" pitchFamily="34" charset="0"/>
            </a:endParaRPr>
          </a:p>
          <a:p>
            <a:pPr lvl="1" algn="just"/>
            <a:endParaRPr lang="pl-PL" sz="1600" dirty="0" smtClean="0">
              <a:solidFill>
                <a:schemeClr val="bg2">
                  <a:lumMod val="50000"/>
                </a:schemeClr>
              </a:solidFill>
              <a:latin typeface="Calibri" pitchFamily="34" charset="0"/>
              <a:cs typeface="Calibri" pitchFamily="34" charset="0"/>
            </a:endParaRPr>
          </a:p>
          <a:p>
            <a:pPr lvl="1" algn="just"/>
            <a:endParaRPr lang="pl-PL" sz="1600" dirty="0" smtClean="0">
              <a:solidFill>
                <a:schemeClr val="bg2">
                  <a:lumMod val="50000"/>
                </a:schemeClr>
              </a:solidFill>
              <a:latin typeface="Calibri" pitchFamily="34" charset="0"/>
              <a:cs typeface="Calibri" pitchFamily="34" charset="0"/>
            </a:endParaRPr>
          </a:p>
          <a:p>
            <a:pPr lvl="1" algn="just">
              <a:buNone/>
            </a:pPr>
            <a:endParaRPr lang="pl-PL" sz="1600" dirty="0" smtClean="0">
              <a:solidFill>
                <a:schemeClr val="bg2">
                  <a:lumMod val="50000"/>
                </a:schemeClr>
              </a:solidFill>
              <a:latin typeface="Calibri" pitchFamily="34" charset="0"/>
              <a:cs typeface="Calibri" pitchFamily="34" charset="0"/>
            </a:endParaRPr>
          </a:p>
          <a:p>
            <a:pPr lvl="1" algn="just"/>
            <a:endParaRPr lang="pl-PL" sz="1600" dirty="0" smtClean="0">
              <a:solidFill>
                <a:schemeClr val="bg2">
                  <a:lumMod val="50000"/>
                </a:schemeClr>
              </a:solidFill>
              <a:latin typeface="Calibri" pitchFamily="34" charset="0"/>
              <a:cs typeface="Calibri" pitchFamily="34" charset="0"/>
            </a:endParaRPr>
          </a:p>
          <a:p>
            <a:pPr lvl="1" algn="just"/>
            <a:endParaRPr lang="pl-PL" sz="1600" dirty="0" smtClean="0">
              <a:solidFill>
                <a:schemeClr val="bg2">
                  <a:lumMod val="50000"/>
                </a:schemeClr>
              </a:solidFill>
              <a:latin typeface="Calibri" pitchFamily="34" charset="0"/>
              <a:cs typeface="Calibri" pitchFamily="34" charset="0"/>
            </a:endParaRPr>
          </a:p>
          <a:p>
            <a:pPr lvl="1" algn="just"/>
            <a:endParaRPr lang="pl-PL" sz="1300" dirty="0" smtClean="0">
              <a:solidFill>
                <a:schemeClr val="bg2">
                  <a:lumMod val="50000"/>
                </a:schemeClr>
              </a:solidFill>
              <a:latin typeface="Calibri" pitchFamily="34" charset="0"/>
              <a:cs typeface="Calibri" pitchFamily="34" charset="0"/>
            </a:endParaRPr>
          </a:p>
          <a:p>
            <a:pPr lvl="0" algn="just"/>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9064"/>
          </a:xfrm>
        </p:spPr>
        <p:txBody>
          <a:bodyPr>
            <a:normAutofit fontScale="92500" lnSpcReduction="20000"/>
          </a:bodyPr>
          <a:lstStyle/>
          <a:p>
            <a:pPr lvl="0" algn="just"/>
            <a:r>
              <a:rPr lang="pl-PL" sz="1900" dirty="0" smtClean="0">
                <a:solidFill>
                  <a:schemeClr val="bg2">
                    <a:lumMod val="25000"/>
                  </a:schemeClr>
                </a:solidFill>
                <a:latin typeface="Calibri" pitchFamily="34" charset="0"/>
                <a:cs typeface="Calibri" pitchFamily="34" charset="0"/>
              </a:rPr>
              <a:t>Dokumenty potwierdzające podstawę lokalizacji projektu, tj. wypis i wyrys z miejscowego planu zagospodarowania przestrzennego (MPZP) (Dz.U.2017 poz.1073) zawierający potwierdzenie zgodności lokalizacji przedsięwzięcia z MPZP, decyzja o warunkach zabudowy lub decyzja o ustaleniu lokalizacji inwestycji celu publicznego. W przypadku braku obowiązującego MPZP oraz gdy zakres prac nie wymaga uzyskania decyzji o warunkach zabudowy lub decyzji o ustaleniu lokalizacji celu publicznego należy załączyć wyjaśnienie właściwego organu. </a:t>
            </a:r>
          </a:p>
          <a:p>
            <a:pPr lvl="0" algn="just"/>
            <a:endParaRPr lang="pl-PL" sz="1900" dirty="0" smtClean="0">
              <a:solidFill>
                <a:schemeClr val="bg2">
                  <a:lumMod val="25000"/>
                </a:schemeClr>
              </a:solidFill>
              <a:latin typeface="Calibri" pitchFamily="34" charset="0"/>
              <a:cs typeface="Calibri" pitchFamily="34" charset="0"/>
            </a:endParaRPr>
          </a:p>
          <a:p>
            <a:pPr lvl="0" algn="just"/>
            <a:r>
              <a:rPr lang="pl-PL" sz="1900" dirty="0" smtClean="0">
                <a:solidFill>
                  <a:schemeClr val="bg2">
                    <a:lumMod val="25000"/>
                  </a:schemeClr>
                </a:solidFill>
                <a:latin typeface="Calibri" pitchFamily="34" charset="0"/>
                <a:cs typeface="Calibri" pitchFamily="34" charset="0"/>
              </a:rPr>
              <a:t>Oświadczenie/zaświadczenie odpowiedniego organu, iż na danym obszarze objętym projektem podłączenie do sieci ciepłowniczej nie jest planowane lub rozwój sieci ciepłowniczej na danym obszarze został zaplanowany po okresie realizacji Programu, czyli po 2023 r./ Analiza finansowa potwierdzająca, że podłączenie do sieci ciepłowniczej na danym obszarze jest nie jest racjonalne pod względem ekonomicznym. </a:t>
            </a:r>
          </a:p>
          <a:p>
            <a:pPr lvl="0" algn="just"/>
            <a:endParaRPr lang="pl-PL" sz="1900" dirty="0" smtClean="0">
              <a:solidFill>
                <a:schemeClr val="bg2">
                  <a:lumMod val="25000"/>
                </a:schemeClr>
              </a:solidFill>
              <a:latin typeface="Calibri" pitchFamily="34" charset="0"/>
              <a:cs typeface="Calibri" pitchFamily="34" charset="0"/>
            </a:endParaRPr>
          </a:p>
          <a:p>
            <a:pPr lvl="0" algn="just"/>
            <a:r>
              <a:rPr lang="pl-PL" sz="1900" dirty="0" smtClean="0">
                <a:solidFill>
                  <a:schemeClr val="bg2">
                    <a:lumMod val="25000"/>
                  </a:schemeClr>
                </a:solidFill>
                <a:latin typeface="Calibri" pitchFamily="34" charset="0"/>
                <a:cs typeface="Calibri" pitchFamily="34" charset="0"/>
              </a:rPr>
              <a:t>Oświadczenie o dostarczeniu przed podpisaniem umowy o dofinansowanie promesy koncesji</a:t>
            </a:r>
          </a:p>
          <a:p>
            <a:pPr lvl="0" algn="just">
              <a:buNone/>
            </a:pPr>
            <a:r>
              <a:rPr lang="pl-PL" sz="1900" dirty="0" smtClean="0">
                <a:solidFill>
                  <a:schemeClr val="bg2">
                    <a:lumMod val="25000"/>
                  </a:schemeClr>
                </a:solidFill>
                <a:latin typeface="Calibri" pitchFamily="34" charset="0"/>
                <a:cs typeface="Calibri" pitchFamily="34" charset="0"/>
              </a:rPr>
              <a:t> </a:t>
            </a:r>
          </a:p>
          <a:p>
            <a:pPr algn="just"/>
            <a:r>
              <a:rPr lang="pl-PL" sz="1900" dirty="0" smtClean="0">
                <a:solidFill>
                  <a:schemeClr val="bg2">
                    <a:lumMod val="25000"/>
                  </a:schemeClr>
                </a:solidFill>
                <a:latin typeface="Calibri" pitchFamily="34" charset="0"/>
                <a:cs typeface="Calibri" pitchFamily="34" charset="0"/>
              </a:rPr>
              <a:t>Dokumenty poświadczające szacowanie wartości ofert wykonania zadań wyodrębnionych w projekcie zgodnie z zasadą konkurencyjności w rozumieniu Wytycznych w zakresie </a:t>
            </a:r>
            <a:r>
              <a:rPr lang="pl-PL" sz="1900" dirty="0" err="1" smtClean="0">
                <a:solidFill>
                  <a:schemeClr val="bg2">
                    <a:lumMod val="25000"/>
                  </a:schemeClr>
                </a:solidFill>
                <a:latin typeface="Calibri" pitchFamily="34" charset="0"/>
                <a:cs typeface="Calibri" pitchFamily="34" charset="0"/>
              </a:rPr>
              <a:t>kwalifikowalności</a:t>
            </a:r>
            <a:r>
              <a:rPr lang="pl-PL" sz="1900" dirty="0" smtClean="0">
                <a:solidFill>
                  <a:schemeClr val="bg2">
                    <a:lumMod val="25000"/>
                  </a:schemeClr>
                </a:solidFill>
                <a:latin typeface="Calibri" pitchFamily="34" charset="0"/>
                <a:cs typeface="Calibri" pitchFamily="34" charset="0"/>
              </a:rPr>
              <a:t> wydatków w ramach Europejskiego Funduszu Rozwoju Regionalnego, Europejskiego Funduszu Społecznego oraz Funduszu Spójności na lata 2014- 2020 oraz dokumenty potwierdzające zachowanie ww. zasady. </a:t>
            </a:r>
            <a:endParaRPr lang="pl-PL" sz="1900" dirty="0" smtClean="0">
              <a:solidFill>
                <a:schemeClr val="bg2">
                  <a:lumMod val="25000"/>
                </a:schemeClr>
              </a:solidFill>
              <a:latin typeface="Calibri" pitchFamily="34" charset="0"/>
              <a:cs typeface="Calibri" pitchFamily="34" charset="0"/>
            </a:endParaRPr>
          </a:p>
          <a:p>
            <a:pPr algn="just"/>
            <a:endParaRPr lang="pl-PL" sz="1600" dirty="0" smtClean="0">
              <a:solidFill>
                <a:schemeClr val="accent5">
                  <a:lumMod val="75000"/>
                </a:schemeClr>
              </a:solidFill>
              <a:latin typeface="Calibri" pitchFamily="34" charset="0"/>
              <a:cs typeface="Calibri" pitchFamily="34" charset="0"/>
            </a:endParaRPr>
          </a:p>
          <a:p>
            <a:pPr marL="96439" lvl="1" algn="just">
              <a:spcBef>
                <a:spcPts val="422"/>
              </a:spcBef>
            </a:pPr>
            <a:r>
              <a:rPr lang="pl-PL" sz="1900" dirty="0" smtClean="0">
                <a:solidFill>
                  <a:schemeClr val="bg2">
                    <a:lumMod val="25000"/>
                  </a:schemeClr>
                </a:solidFill>
                <a:latin typeface="Calibri" pitchFamily="34" charset="0"/>
                <a:cs typeface="Calibri" pitchFamily="34" charset="0"/>
              </a:rPr>
              <a:t>Akt założycielski spółki. </a:t>
            </a:r>
          </a:p>
          <a:p>
            <a:pPr algn="just"/>
            <a:endParaRPr lang="pl-PL" sz="1600" dirty="0" smtClean="0">
              <a:solidFill>
                <a:schemeClr val="accent5">
                  <a:lumMod val="75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endParaRPr lang="pl-PL" sz="1600" dirty="0" smtClean="0">
              <a:solidFill>
                <a:schemeClr val="bg2">
                  <a:lumMod val="50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363272" cy="5760640"/>
          </a:xfrm>
        </p:spPr>
        <p:txBody>
          <a:bodyPr>
            <a:normAutofit/>
          </a:bodyPr>
          <a:lstStyle/>
          <a:p>
            <a:pPr lvl="0" algn="just"/>
            <a:r>
              <a:rPr lang="pl-PL" sz="1800" dirty="0" smtClean="0">
                <a:solidFill>
                  <a:schemeClr val="bg2">
                    <a:lumMod val="25000"/>
                  </a:schemeClr>
                </a:solidFill>
                <a:latin typeface="Calibri" pitchFamily="34" charset="0"/>
                <a:cs typeface="Calibri" pitchFamily="34" charset="0"/>
              </a:rPr>
              <a:t>W przypadku nowych instalacji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a:t>
            </a:r>
          </a:p>
          <a:p>
            <a:pPr lvl="0" algn="just"/>
            <a:endParaRPr lang="pl-PL" sz="1800" dirty="0" smtClean="0">
              <a:solidFill>
                <a:schemeClr val="bg2">
                  <a:lumMod val="25000"/>
                </a:schemeClr>
              </a:solidFill>
              <a:latin typeface="Calibri" pitchFamily="34" charset="0"/>
              <a:cs typeface="Calibri" pitchFamily="34" charset="0"/>
            </a:endParaRPr>
          </a:p>
          <a:p>
            <a:pPr lvl="1" algn="just"/>
            <a:r>
              <a:rPr lang="pl-PL" sz="1800" dirty="0" smtClean="0">
                <a:solidFill>
                  <a:schemeClr val="bg2">
                    <a:lumMod val="25000"/>
                  </a:schemeClr>
                </a:solidFill>
                <a:latin typeface="Calibri" pitchFamily="34" charset="0"/>
                <a:cs typeface="Calibri" pitchFamily="34" charset="0"/>
              </a:rPr>
              <a:t>Analiza emisji CO2 oraz innych zanieczyszczeń powietrza tj. dwutlenku siarki, tlenków azotu, pyłów węglowych, pyłów zawieszonych, w szczególności PM 10 oraz analiza uzysku efektywności energetycznej w porównaniu do rozdzielonej produkcji energii cieplnej  i elektrycznej przy zastosowaniu najlepszych dostępnych technologii. </a:t>
            </a:r>
          </a:p>
          <a:p>
            <a:pPr lvl="1" algn="just"/>
            <a:endParaRPr lang="pl-PL" sz="1800" dirty="0" smtClean="0">
              <a:solidFill>
                <a:schemeClr val="bg2">
                  <a:lumMod val="25000"/>
                </a:schemeClr>
              </a:solidFill>
              <a:latin typeface="Calibri" pitchFamily="34" charset="0"/>
              <a:cs typeface="Calibri" pitchFamily="34" charset="0"/>
            </a:endParaRPr>
          </a:p>
          <a:p>
            <a:pPr lvl="1" algn="just"/>
            <a:r>
              <a:rPr lang="pl-PL" sz="1800" dirty="0" smtClean="0">
                <a:solidFill>
                  <a:schemeClr val="bg2">
                    <a:lumMod val="25000"/>
                  </a:schemeClr>
                </a:solidFill>
                <a:latin typeface="Calibri" pitchFamily="34" charset="0"/>
                <a:cs typeface="Calibri" pitchFamily="34" charset="0"/>
              </a:rPr>
              <a:t>W przypadku przebudowy istniejących instalacji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Analiza redukcji CO2 w porównaniu do istniejących instalacji </a:t>
            </a:r>
          </a:p>
          <a:p>
            <a:pPr lvl="1" algn="just"/>
            <a:endParaRPr lang="pl-PL" sz="1600" dirty="0" smtClean="0">
              <a:solidFill>
                <a:schemeClr val="accent5">
                  <a:lumMod val="7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przypadku wspólnot mieszkaniowych należy przedłożyć zgodnie z art. 22 ustawy z dnia 24 czerwca 1994 roku (Dz. U z 2015 r. poz. 1892, z 2017 r. poz. 1529) o własności lokali, uchwałę, w której wspólnota mieszkaniowa wyraża zgodę  na dokonanie przez zarząd czynności przekraczających zakres zwykłego zarządu, polegających na zawarciu z Województwem Lubelskiem umowy o dofinansowanie. W przypadku gdy zarząd jest kilkuosobowy oświadczenia woli za wspólnotę mieszkaniową składają przynajmniej dwaj jego członkowie (zgodnie z art. 21 </a:t>
            </a:r>
            <a:r>
              <a:rPr lang="pl-PL" sz="1800" dirty="0" err="1" smtClean="0">
                <a:solidFill>
                  <a:schemeClr val="bg2">
                    <a:lumMod val="25000"/>
                  </a:schemeClr>
                </a:solidFill>
                <a:latin typeface="Calibri" pitchFamily="34" charset="0"/>
                <a:cs typeface="Calibri" pitchFamily="34" charset="0"/>
              </a:rPr>
              <a:t>pkt</a:t>
            </a:r>
            <a:r>
              <a:rPr lang="pl-PL" sz="1800" dirty="0" smtClean="0">
                <a:solidFill>
                  <a:schemeClr val="bg2">
                    <a:lumMod val="25000"/>
                  </a:schemeClr>
                </a:solidFill>
                <a:latin typeface="Calibri" pitchFamily="34" charset="0"/>
                <a:cs typeface="Calibri" pitchFamily="34" charset="0"/>
              </a:rPr>
              <a:t> 2 ww. ustawy).</a:t>
            </a:r>
          </a:p>
          <a:p>
            <a:pPr algn="just"/>
            <a:endParaRPr lang="pl-PL" sz="1800" dirty="0" smtClean="0">
              <a:solidFill>
                <a:schemeClr val="bg2">
                  <a:lumMod val="25000"/>
                </a:schemeClr>
              </a:solidFill>
              <a:latin typeface="Calibri" pitchFamily="34" charset="0"/>
              <a:cs typeface="Calibri" pitchFamily="34" charset="0"/>
            </a:endParaRPr>
          </a:p>
          <a:p>
            <a:pPr algn="just"/>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sz="1800" dirty="0" smtClean="0">
                <a:solidFill>
                  <a:schemeClr val="bg2">
                    <a:lumMod val="25000"/>
                  </a:schemeClr>
                </a:solidFill>
                <a:latin typeface="Calibri" pitchFamily="34" charset="0"/>
                <a:cs typeface="Calibri" pitchFamily="34" charset="0"/>
              </a:rPr>
              <a:t>	Powyższa </a:t>
            </a:r>
            <a:r>
              <a:rPr lang="pl-PL" sz="1800" dirty="0" smtClean="0">
                <a:solidFill>
                  <a:schemeClr val="bg2">
                    <a:lumMod val="25000"/>
                  </a:schemeClr>
                </a:solidFill>
                <a:latin typeface="Calibri" pitchFamily="34" charset="0"/>
                <a:cs typeface="Calibri" pitchFamily="34" charset="0"/>
              </a:rPr>
              <a:t>lista nie stanowi katalogu zamkniętego. W razie powstania uzasadnionej wątpliwości co do prawdziwości lub rzetelności złożonych przez Wnioskodawcę dokumentów lub oświadczeń IZ RPO może zwrócić się do Wnioskodawcy z żądaniem przedłożenia innych dokumentów niezbędnych do weryfikacji prawdziwości lub rzetelności tych dokumentów lub oświadczeń w celu dokonania prawidłowej oceny projektu w oparciu o kryteria przyjęte przez Komitet Monitorujący RPO WL.</a:t>
            </a:r>
          </a:p>
          <a:p>
            <a:endParaRPr lang="pl-PL"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691680" y="1268760"/>
            <a:ext cx="5688632" cy="2862322"/>
          </a:xfrm>
          <a:prstGeom prst="rect">
            <a:avLst/>
          </a:prstGeom>
          <a:noFill/>
        </p:spPr>
        <p:txBody>
          <a:bodyPr wrap="square" rtlCol="0">
            <a:spAutoFit/>
          </a:bodyPr>
          <a:lstStyle/>
          <a:p>
            <a:pPr lvl="0" algn="ctr"/>
            <a:r>
              <a:rPr lang="pl-PL" sz="2400" b="1" dirty="0">
                <a:solidFill>
                  <a:prstClr val="black"/>
                </a:solidFill>
                <a:latin typeface="Ubuntu" panose="020B0504030602030204" pitchFamily="34" charset="0"/>
              </a:rPr>
              <a:t>Departament Wdrażania EFRR</a:t>
            </a:r>
          </a:p>
          <a:p>
            <a:pPr lvl="0" algn="ctr"/>
            <a:r>
              <a:rPr lang="pl-PL" sz="2400" b="1" dirty="0">
                <a:solidFill>
                  <a:prstClr val="black"/>
                </a:solidFill>
                <a:latin typeface="Ubuntu" panose="020B0504030602030204" pitchFamily="34" charset="0"/>
              </a:rPr>
              <a:t>ul. Stefczyka 3b, 20-151 Lublin</a:t>
            </a:r>
          </a:p>
          <a:p>
            <a:pPr lvl="0" algn="ctr"/>
            <a:r>
              <a:rPr lang="pl-PL" sz="2400" b="1" dirty="0">
                <a:solidFill>
                  <a:prstClr val="black"/>
                </a:solidFill>
                <a:latin typeface="Ubuntu" panose="020B0504030602030204" pitchFamily="34" charset="0"/>
              </a:rPr>
              <a:t>tel. (81) 44 16 575, </a:t>
            </a:r>
            <a:r>
              <a:rPr lang="pl-PL" sz="2400" b="1" dirty="0" err="1">
                <a:solidFill>
                  <a:prstClr val="black"/>
                </a:solidFill>
                <a:latin typeface="Ubuntu" panose="020B0504030602030204" pitchFamily="34" charset="0"/>
              </a:rPr>
              <a:t>fax</a:t>
            </a:r>
            <a:r>
              <a:rPr lang="pl-PL" sz="2400" b="1" dirty="0">
                <a:solidFill>
                  <a:prstClr val="black"/>
                </a:solidFill>
                <a:latin typeface="Ubuntu" panose="020B0504030602030204" pitchFamily="34" charset="0"/>
              </a:rPr>
              <a:t> (81) 44 16 576</a:t>
            </a:r>
          </a:p>
          <a:p>
            <a:pPr lvl="0" algn="ctr"/>
            <a:r>
              <a:rPr lang="pl-PL" sz="2400" b="1" dirty="0">
                <a:solidFill>
                  <a:prstClr val="black"/>
                </a:solidFill>
                <a:latin typeface="Ubuntu" panose="020B0504030602030204" pitchFamily="34" charset="0"/>
              </a:rPr>
              <a:t>e-mail: </a:t>
            </a:r>
            <a:r>
              <a:rPr lang="pl-PL" sz="2400" b="1" dirty="0" err="1" smtClean="0">
                <a:solidFill>
                  <a:prstClr val="black"/>
                </a:solidFill>
                <a:latin typeface="Ubuntu" panose="020B0504030602030204" pitchFamily="34" charset="0"/>
                <a:hlinkClick r:id="rId2"/>
              </a:rPr>
              <a:t>defrr@lubelskie.pl</a:t>
            </a:r>
            <a:endParaRPr lang="pl-PL" sz="2400" b="1" dirty="0" smtClean="0">
              <a:solidFill>
                <a:prstClr val="black"/>
              </a:solidFill>
              <a:latin typeface="Ubuntu" panose="020B0504030602030204" pitchFamily="34" charset="0"/>
            </a:endParaRPr>
          </a:p>
          <a:p>
            <a:pPr lvl="0" algn="ctr"/>
            <a:endParaRPr lang="pl-PL" sz="2400" b="1" dirty="0" smtClean="0">
              <a:solidFill>
                <a:prstClr val="black"/>
              </a:solidFill>
              <a:latin typeface="Ubuntu" panose="020B0504030602030204" pitchFamily="34" charset="0"/>
            </a:endParaRPr>
          </a:p>
          <a:p>
            <a:pPr lvl="0" algn="ctr"/>
            <a:r>
              <a:rPr lang="pl-PL" b="1" dirty="0" smtClean="0">
                <a:solidFill>
                  <a:prstClr val="black"/>
                </a:solidFill>
                <a:latin typeface="Ubuntu" panose="020B0504030602030204" pitchFamily="34" charset="0"/>
              </a:rPr>
              <a:t>Informacje o konkursie: (81) 47 81 399</a:t>
            </a:r>
          </a:p>
          <a:p>
            <a:pPr lvl="0" algn="ctr"/>
            <a:r>
              <a:rPr lang="pl-PL" sz="1600" b="1" dirty="0" smtClean="0">
                <a:solidFill>
                  <a:prstClr val="black"/>
                </a:solidFill>
                <a:latin typeface="Ubuntu" panose="020B0504030602030204" pitchFamily="34" charset="0"/>
              </a:rPr>
              <a:t>Informacje na temat pomocy publicznej: </a:t>
            </a:r>
            <a:r>
              <a:rPr lang="pl-PL" b="1" dirty="0" smtClean="0">
                <a:solidFill>
                  <a:prstClr val="black"/>
                </a:solidFill>
                <a:latin typeface="Ubuntu" panose="020B0504030602030204" pitchFamily="34" charset="0"/>
              </a:rPr>
              <a:t>(81) 47 81 398</a:t>
            </a:r>
            <a:endParaRPr lang="pl-PL" b="1" dirty="0" smtClean="0">
              <a:solidFill>
                <a:prstClr val="black"/>
              </a:solidFill>
              <a:latin typeface="Ubuntu" panose="020B0504030602030204" pitchFamily="34" charset="0"/>
            </a:endParaRPr>
          </a:p>
          <a:p>
            <a:pPr lvl="0" algn="ctr"/>
            <a:endParaRPr lang="pl-PL" sz="2400" dirty="0">
              <a:solidFill>
                <a:prstClr val="black"/>
              </a:solidFill>
              <a:latin typeface="Ubuntu" panose="020B0504030602030204" pitchFamily="34" charset="0"/>
            </a:endParaRPr>
          </a:p>
        </p:txBody>
      </p:sp>
      <p:pic>
        <p:nvPicPr>
          <p:cNvPr id="3" name="Obraz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7532" y="4077072"/>
            <a:ext cx="7488936" cy="1432560"/>
          </a:xfrm>
          <a:prstGeom prst="rect">
            <a:avLst/>
          </a:prstGeom>
        </p:spPr>
      </p:pic>
    </p:spTree>
    <p:extLst>
      <p:ext uri="{BB962C8B-B14F-4D97-AF65-F5344CB8AC3E}">
        <p14:creationId xmlns="" xmlns:p14="http://schemas.microsoft.com/office/powerpoint/2010/main" val="184028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19256" cy="6048672"/>
          </a:xfrm>
        </p:spPr>
        <p:txBody>
          <a:bodyPr>
            <a:normAutofit fontScale="25000" lnSpcReduction="20000"/>
          </a:bodyPr>
          <a:lstStyle/>
          <a:p>
            <a:endParaRPr lang="pl-PL" sz="6400" dirty="0" smtClean="0">
              <a:solidFill>
                <a:schemeClr val="bg2">
                  <a:lumMod val="50000"/>
                </a:schemeClr>
              </a:solidFill>
              <a:latin typeface="Calibri" pitchFamily="34" charset="0"/>
              <a:cs typeface="Calibri" pitchFamily="34" charset="0"/>
            </a:endParaRPr>
          </a:p>
          <a:p>
            <a:pPr algn="ctr">
              <a:buNone/>
            </a:pPr>
            <a:r>
              <a:rPr lang="pl-PL" sz="8000" b="1" i="1" dirty="0" smtClean="0">
                <a:solidFill>
                  <a:schemeClr val="bg2">
                    <a:lumMod val="25000"/>
                  </a:schemeClr>
                </a:solidFill>
                <a:latin typeface="Calibri" pitchFamily="34" charset="0"/>
                <a:cs typeface="Calibri" pitchFamily="34" charset="0"/>
              </a:rPr>
              <a:t>	</a:t>
            </a:r>
            <a:r>
              <a:rPr lang="pl-PL" sz="8000" b="1" i="1" u="sng" dirty="0" smtClean="0">
                <a:solidFill>
                  <a:schemeClr val="bg2">
                    <a:lumMod val="25000"/>
                  </a:schemeClr>
                </a:solidFill>
                <a:latin typeface="Calibri" pitchFamily="34" charset="0"/>
                <a:cs typeface="Calibri" pitchFamily="34" charset="0"/>
              </a:rPr>
              <a:t>Definicja głębokiej termomodernizacji</a:t>
            </a:r>
          </a:p>
          <a:p>
            <a:endParaRPr lang="pl-PL" sz="7200" dirty="0" smtClean="0">
              <a:solidFill>
                <a:schemeClr val="bg2">
                  <a:lumMod val="25000"/>
                </a:schemeClr>
              </a:solidFill>
              <a:latin typeface="Calibri" pitchFamily="34" charset="0"/>
              <a:cs typeface="Calibri" pitchFamily="34" charset="0"/>
            </a:endParaRPr>
          </a:p>
          <a:p>
            <a:pPr algn="just">
              <a:lnSpc>
                <a:spcPct val="120000"/>
              </a:lnSpc>
              <a:spcBef>
                <a:spcPts val="600"/>
              </a:spcBef>
              <a:buNone/>
            </a:pPr>
            <a:r>
              <a:rPr lang="pl-PL" sz="7200" dirty="0" smtClean="0">
                <a:solidFill>
                  <a:schemeClr val="bg2">
                    <a:lumMod val="25000"/>
                  </a:schemeClr>
                </a:solidFill>
                <a:latin typeface="Calibri" pitchFamily="34" charset="0"/>
                <a:cs typeface="Calibri" pitchFamily="34" charset="0"/>
              </a:rPr>
              <a:t>	Głęboka kompleksowa modernizacja energetyczna budynku, rozumiana jako kompleksowa termomodernizacja, zgodnie z art. 2 </a:t>
            </a:r>
            <a:r>
              <a:rPr lang="pl-PL" sz="7200" dirty="0" err="1" smtClean="0">
                <a:solidFill>
                  <a:schemeClr val="bg2">
                    <a:lumMod val="25000"/>
                  </a:schemeClr>
                </a:solidFill>
                <a:latin typeface="Calibri" pitchFamily="34" charset="0"/>
                <a:cs typeface="Calibri" pitchFamily="34" charset="0"/>
              </a:rPr>
              <a:t>pkt</a:t>
            </a:r>
            <a:r>
              <a:rPr lang="pl-PL" sz="7200" dirty="0" smtClean="0">
                <a:solidFill>
                  <a:schemeClr val="bg2">
                    <a:lumMod val="25000"/>
                  </a:schemeClr>
                </a:solidFill>
                <a:latin typeface="Calibri" pitchFamily="34" charset="0"/>
                <a:cs typeface="Calibri" pitchFamily="34" charset="0"/>
              </a:rPr>
              <a:t> 2 ustawy z dnia 21 listopada 2008 r. o wspieraniu termomodernizacji i remontów (Dz. U z 2018 r., poz. 966), oznacza przedsięwzięcie wpływające na poprawę efektywności energetycznej budynku, którego przedmiotem jest: </a:t>
            </a:r>
            <a:endParaRPr lang="pl-PL" sz="7200" dirty="0" smtClean="0">
              <a:solidFill>
                <a:schemeClr val="bg2">
                  <a:lumMod val="25000"/>
                </a:schemeClr>
              </a:solidFill>
              <a:latin typeface="Calibri" pitchFamily="34" charset="0"/>
              <a:cs typeface="Calibri" pitchFamily="34" charset="0"/>
            </a:endParaRPr>
          </a:p>
          <a:p>
            <a:pPr algn="just">
              <a:lnSpc>
                <a:spcPct val="120000"/>
              </a:lnSpc>
              <a:spcBef>
                <a:spcPts val="600"/>
              </a:spcBef>
              <a:buNone/>
            </a:pPr>
            <a:endParaRPr lang="pl-PL" sz="7200" dirty="0" smtClean="0">
              <a:solidFill>
                <a:schemeClr val="accent5">
                  <a:lumMod val="75000"/>
                </a:schemeClr>
              </a:solidFill>
              <a:latin typeface="Calibri" pitchFamily="34" charset="0"/>
              <a:cs typeface="Calibri" pitchFamily="34" charset="0"/>
            </a:endParaRPr>
          </a:p>
          <a:p>
            <a:pPr lvl="2" algn="just">
              <a:lnSpc>
                <a:spcPct val="120000"/>
              </a:lnSpc>
              <a:spcBef>
                <a:spcPts val="600"/>
              </a:spcBef>
            </a:pPr>
            <a:r>
              <a:rPr lang="pl-PL" sz="7200" dirty="0" smtClean="0">
                <a:solidFill>
                  <a:srgbClr val="FF0000"/>
                </a:solidFill>
                <a:latin typeface="Calibri" pitchFamily="34" charset="0"/>
                <a:cs typeface="Calibri" pitchFamily="34" charset="0"/>
              </a:rPr>
              <a:t>ulepszenie w wyniku, którego następuje zmniejszenie zapotrzebowania na energię końcową dostarczaną do budynku na potrzeby ogrzewania i przygotowania ciepłej wody użytkowej, </a:t>
            </a:r>
            <a:endParaRPr lang="pl-PL" sz="7200" dirty="0" smtClean="0">
              <a:solidFill>
                <a:srgbClr val="FF0000"/>
              </a:solidFill>
              <a:latin typeface="Calibri" pitchFamily="34" charset="0"/>
              <a:cs typeface="Calibri" pitchFamily="34" charset="0"/>
            </a:endParaRPr>
          </a:p>
          <a:p>
            <a:pPr lvl="2" algn="just">
              <a:lnSpc>
                <a:spcPct val="120000"/>
              </a:lnSpc>
              <a:spcBef>
                <a:spcPts val="600"/>
              </a:spcBef>
            </a:pPr>
            <a:endParaRPr lang="pl-PL" sz="7200" dirty="0" smtClean="0">
              <a:solidFill>
                <a:srgbClr val="FF0000"/>
              </a:solidFill>
              <a:latin typeface="Calibri" pitchFamily="34" charset="0"/>
              <a:cs typeface="Calibri" pitchFamily="34" charset="0"/>
            </a:endParaRPr>
          </a:p>
          <a:p>
            <a:pPr lvl="2" algn="just">
              <a:lnSpc>
                <a:spcPct val="120000"/>
              </a:lnSpc>
              <a:spcBef>
                <a:spcPts val="600"/>
              </a:spcBef>
            </a:pPr>
            <a:r>
              <a:rPr lang="pl-PL" sz="7200" dirty="0" smtClean="0">
                <a:solidFill>
                  <a:srgbClr val="FF0000"/>
                </a:solidFill>
                <a:latin typeface="Calibri" pitchFamily="34" charset="0"/>
                <a:cs typeface="Calibri" pitchFamily="34" charset="0"/>
              </a:rPr>
              <a:t>ulepszenie w wyniku, którego następuje zmniejszenie strat energii pierwotnej w lokalnych sieciach ciepłowniczych oraz zasilających je lokalnych źródłach ciepła, jeżeli budynki do których dostarczana jest z tych sieci energia, spełniają wymagania w zakresie oszczędności energii i izolacyjności cieplnej, określone w przepisach techniczno-budowlanych, lub zostały podjęte działania mające na celu zmniejszenie zużycia energii dostarczanej do tych budynków, </a:t>
            </a:r>
          </a:p>
          <a:p>
            <a:pPr>
              <a:lnSpc>
                <a:spcPct val="120000"/>
              </a:lnSpc>
              <a:spcBef>
                <a:spcPts val="600"/>
              </a:spcBef>
              <a:buNone/>
            </a:pPr>
            <a:r>
              <a:rPr lang="pl-PL" sz="6400" dirty="0" smtClean="0">
                <a:solidFill>
                  <a:schemeClr val="bg2">
                    <a:lumMod val="50000"/>
                  </a:schemeClr>
                </a:solidFill>
                <a:latin typeface="Calibri" pitchFamily="34" charset="0"/>
                <a:cs typeface="Calibri" pitchFamily="34" charset="0"/>
              </a:rPr>
              <a:t>	</a:t>
            </a:r>
          </a:p>
          <a:p>
            <a:pPr>
              <a:buNone/>
            </a:pPr>
            <a:r>
              <a:rPr lang="pl-PL" sz="6400" dirty="0" smtClean="0">
                <a:solidFill>
                  <a:schemeClr val="bg2">
                    <a:lumMod val="50000"/>
                  </a:schemeClr>
                </a:solidFill>
                <a:latin typeface="Calibri" pitchFamily="34" charset="0"/>
                <a:cs typeface="Calibri" pitchFamily="34" charset="0"/>
              </a:rPr>
              <a:t>	</a:t>
            </a:r>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3528" y="365129"/>
            <a:ext cx="8191822" cy="975639"/>
          </a:xfrm>
        </p:spPr>
        <p:txBody>
          <a:bodyPr>
            <a:normAutofit/>
          </a:bodyPr>
          <a:lstStyle/>
          <a:p>
            <a:r>
              <a:rPr lang="pl-PL" sz="1800" b="1" i="1" u="sng" dirty="0" smtClean="0">
                <a:solidFill>
                  <a:schemeClr val="bg2">
                    <a:lumMod val="25000"/>
                  </a:schemeClr>
                </a:solidFill>
                <a:latin typeface="Calibri" pitchFamily="34" charset="0"/>
                <a:cs typeface="Calibri" pitchFamily="34" charset="0"/>
              </a:rPr>
              <a:t>Cd. Definicja </a:t>
            </a:r>
            <a:r>
              <a:rPr lang="pl-PL" sz="1800" b="1" i="1" u="sng" dirty="0" smtClean="0">
                <a:solidFill>
                  <a:schemeClr val="bg2">
                    <a:lumMod val="25000"/>
                  </a:schemeClr>
                </a:solidFill>
                <a:latin typeface="Calibri" pitchFamily="34" charset="0"/>
                <a:cs typeface="Calibri" pitchFamily="34" charset="0"/>
              </a:rPr>
              <a:t>głębokiej termomodernizacji</a:t>
            </a:r>
            <a:endParaRPr lang="pl-PL" sz="1800" dirty="0">
              <a:solidFill>
                <a:schemeClr val="bg2">
                  <a:lumMod val="25000"/>
                </a:schemeClr>
              </a:solidFill>
            </a:endParaRPr>
          </a:p>
        </p:txBody>
      </p:sp>
      <p:sp>
        <p:nvSpPr>
          <p:cNvPr id="3" name="Symbol zastępczy zawartości 2"/>
          <p:cNvSpPr>
            <a:spLocks noGrp="1"/>
          </p:cNvSpPr>
          <p:nvPr>
            <p:ph idx="1"/>
          </p:nvPr>
        </p:nvSpPr>
        <p:spPr/>
        <p:txBody>
          <a:bodyPr>
            <a:normAutofit/>
          </a:bodyPr>
          <a:lstStyle/>
          <a:p>
            <a:pPr lvl="2" algn="just">
              <a:lnSpc>
                <a:spcPct val="120000"/>
              </a:lnSpc>
              <a:spcBef>
                <a:spcPts val="600"/>
              </a:spcBef>
            </a:pPr>
            <a:r>
              <a:rPr lang="pl-PL" sz="1800" dirty="0" smtClean="0">
                <a:solidFill>
                  <a:srgbClr val="FF0000"/>
                </a:solidFill>
                <a:latin typeface="Calibri" pitchFamily="34" charset="0"/>
                <a:cs typeface="Calibri" pitchFamily="34" charset="0"/>
              </a:rPr>
              <a:t>wykonanie przyłącza technicznego do scentralizowanego źródła ciepła, w związku z likwidacją lokalnego źródła ciepła, w wyniku czego następuje zmniejszenie kosztów pozyskania ciepła dostarczanego do budynku, </a:t>
            </a:r>
            <a:endParaRPr lang="pl-PL" sz="1800" dirty="0" smtClean="0">
              <a:solidFill>
                <a:srgbClr val="FF0000"/>
              </a:solidFill>
              <a:latin typeface="Calibri" pitchFamily="34" charset="0"/>
              <a:cs typeface="Calibri" pitchFamily="34" charset="0"/>
            </a:endParaRPr>
          </a:p>
          <a:p>
            <a:pPr lvl="2" algn="just">
              <a:lnSpc>
                <a:spcPct val="120000"/>
              </a:lnSpc>
              <a:spcBef>
                <a:spcPts val="600"/>
              </a:spcBef>
              <a:buNone/>
            </a:pPr>
            <a:endParaRPr lang="pl-PL" sz="1800" dirty="0" smtClean="0">
              <a:solidFill>
                <a:srgbClr val="FF0000"/>
              </a:solidFill>
              <a:latin typeface="Calibri" pitchFamily="34" charset="0"/>
              <a:cs typeface="Calibri" pitchFamily="34" charset="0"/>
            </a:endParaRPr>
          </a:p>
          <a:p>
            <a:pPr lvl="2" algn="just">
              <a:lnSpc>
                <a:spcPct val="120000"/>
              </a:lnSpc>
              <a:spcBef>
                <a:spcPts val="600"/>
              </a:spcBef>
            </a:pPr>
            <a:r>
              <a:rPr lang="pl-PL" sz="1800" dirty="0" smtClean="0">
                <a:solidFill>
                  <a:srgbClr val="FF0000"/>
                </a:solidFill>
                <a:latin typeface="Calibri" pitchFamily="34" charset="0"/>
                <a:cs typeface="Calibri" pitchFamily="34" charset="0"/>
              </a:rPr>
              <a:t>całkowita lub częściowa zamiana źródeł energii na źródła odnawialne lub zastosowanie wysokosprawnej </a:t>
            </a:r>
            <a:r>
              <a:rPr lang="pl-PL" sz="1800" dirty="0" err="1" smtClean="0">
                <a:solidFill>
                  <a:srgbClr val="FF0000"/>
                </a:solidFill>
                <a:latin typeface="Calibri" pitchFamily="34" charset="0"/>
                <a:cs typeface="Calibri" pitchFamily="34" charset="0"/>
              </a:rPr>
              <a:t>kogeneracji</a:t>
            </a:r>
            <a:r>
              <a:rPr lang="pl-PL" sz="1800" dirty="0" smtClean="0">
                <a:solidFill>
                  <a:srgbClr val="FF0000"/>
                </a:solidFill>
                <a:latin typeface="Calibri" pitchFamily="34" charset="0"/>
                <a:cs typeface="Calibri" pitchFamily="34" charset="0"/>
              </a:rPr>
              <a:t>. </a:t>
            </a:r>
          </a:p>
          <a:p>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908720"/>
            <a:ext cx="8064896" cy="4896544"/>
          </a:xfrm>
        </p:spPr>
        <p:txBody>
          <a:bodyPr>
            <a:normAutofit/>
          </a:bodyPr>
          <a:lstStyle/>
          <a:p>
            <a:pPr algn="just">
              <a:lnSpc>
                <a:spcPct val="100000"/>
              </a:lnSpc>
              <a:spcBef>
                <a:spcPts val="600"/>
              </a:spcBef>
              <a:buNone/>
            </a:pPr>
            <a:endParaRPr lang="pl-PL" sz="1600" dirty="0" smtClean="0">
              <a:solidFill>
                <a:schemeClr val="accent5">
                  <a:lumMod val="75000"/>
                </a:schemeClr>
              </a:solidFill>
              <a:latin typeface="Calibri" pitchFamily="34" charset="0"/>
              <a:cs typeface="Calibri" pitchFamily="34" charset="0"/>
            </a:endParaRPr>
          </a:p>
          <a:p>
            <a:pPr algn="just">
              <a:lnSpc>
                <a:spcPct val="100000"/>
              </a:lnSpc>
              <a:spcBef>
                <a:spcPts val="600"/>
              </a:spcBef>
              <a:buNone/>
            </a:pPr>
            <a:endParaRPr lang="pl-PL" sz="1800" dirty="0" smtClean="0">
              <a:solidFill>
                <a:schemeClr val="accent5">
                  <a:lumMod val="75000"/>
                </a:schemeClr>
              </a:solidFill>
              <a:latin typeface="Calibri" pitchFamily="34" charset="0"/>
              <a:cs typeface="Calibri" pitchFamily="34" charset="0"/>
            </a:endParaRPr>
          </a:p>
          <a:p>
            <a:pPr algn="just">
              <a:lnSpc>
                <a:spcPct val="100000"/>
              </a:lnSpc>
              <a:spcBef>
                <a:spcPts val="600"/>
              </a:spcBef>
            </a:pPr>
            <a:r>
              <a:rPr lang="pl-PL" sz="1800" dirty="0" smtClean="0">
                <a:solidFill>
                  <a:schemeClr val="bg2">
                    <a:lumMod val="25000"/>
                  </a:schemeClr>
                </a:solidFill>
                <a:latin typeface="Calibri" pitchFamily="34" charset="0"/>
                <a:cs typeface="Calibri" pitchFamily="34" charset="0"/>
              </a:rPr>
              <a:t>W przypadku tzw. </a:t>
            </a:r>
            <a:r>
              <a:rPr lang="pl-PL" sz="1800" u="sng" dirty="0" smtClean="0">
                <a:solidFill>
                  <a:srgbClr val="FF0000"/>
                </a:solidFill>
                <a:latin typeface="Calibri" pitchFamily="34" charset="0"/>
                <a:cs typeface="Calibri" pitchFamily="34" charset="0"/>
              </a:rPr>
              <a:t>głębokiej kompleksowej modernizacji energetycznej budynku przedsiębiorstwa</a:t>
            </a:r>
            <a:r>
              <a:rPr lang="pl-PL" sz="1800" dirty="0" smtClean="0">
                <a:solidFill>
                  <a:srgbClr val="FF0000"/>
                </a:solidFill>
                <a:latin typeface="Calibri" pitchFamily="34" charset="0"/>
                <a:cs typeface="Calibri" pitchFamily="34" charset="0"/>
              </a:rPr>
              <a:t> </a:t>
            </a:r>
            <a:r>
              <a:rPr lang="pl-PL" sz="1800" b="1" dirty="0" smtClean="0">
                <a:solidFill>
                  <a:schemeClr val="bg2">
                    <a:lumMod val="25000"/>
                  </a:schemeClr>
                </a:solidFill>
                <a:latin typeface="Calibri" pitchFamily="34" charset="0"/>
                <a:cs typeface="Calibri" pitchFamily="34" charset="0"/>
              </a:rPr>
              <a:t>obligatoryjnym elementem projektu jest założenie licznika ciepła, chłodu, ciepłej wody użytkowej. Stanowi to koszt kwalifikowany, a także termostatów i zaworów </a:t>
            </a:r>
            <a:r>
              <a:rPr lang="pl-PL" sz="1800" b="1" dirty="0" err="1" smtClean="0">
                <a:solidFill>
                  <a:schemeClr val="bg2">
                    <a:lumMod val="25000"/>
                  </a:schemeClr>
                </a:solidFill>
                <a:latin typeface="Calibri" pitchFamily="34" charset="0"/>
                <a:cs typeface="Calibri" pitchFamily="34" charset="0"/>
              </a:rPr>
              <a:t>podpionowych</a:t>
            </a:r>
            <a:r>
              <a:rPr lang="pl-PL" sz="1800" b="1" dirty="0" smtClean="0">
                <a:solidFill>
                  <a:schemeClr val="bg2">
                    <a:lumMod val="25000"/>
                  </a:schemeClr>
                </a:solidFill>
                <a:latin typeface="Calibri" pitchFamily="34" charset="0"/>
                <a:cs typeface="Calibri" pitchFamily="34" charset="0"/>
              </a:rPr>
              <a:t>, które również stanowią koszt kwalifikowany</a:t>
            </a:r>
            <a:r>
              <a:rPr lang="pl-PL" sz="1800" dirty="0" smtClean="0">
                <a:solidFill>
                  <a:schemeClr val="bg2">
                    <a:lumMod val="25000"/>
                  </a:schemeClr>
                </a:solidFill>
                <a:latin typeface="Calibri" pitchFamily="34" charset="0"/>
                <a:cs typeface="Calibri" pitchFamily="34" charset="0"/>
              </a:rPr>
              <a:t>.</a:t>
            </a:r>
          </a:p>
          <a:p>
            <a:pPr algn="just">
              <a:lnSpc>
                <a:spcPct val="100000"/>
              </a:lnSpc>
              <a:spcBef>
                <a:spcPts val="600"/>
              </a:spcBef>
            </a:pPr>
            <a:endParaRPr lang="pl-PL" sz="1600" dirty="0" smtClean="0">
              <a:solidFill>
                <a:schemeClr val="accent5">
                  <a:lumMod val="75000"/>
                </a:schemeClr>
              </a:solidFill>
              <a:latin typeface="Calibri" pitchFamily="34" charset="0"/>
              <a:cs typeface="Calibri" pitchFamily="34" charset="0"/>
            </a:endParaRPr>
          </a:p>
          <a:p>
            <a:pPr algn="just">
              <a:lnSpc>
                <a:spcPct val="100000"/>
              </a:lnSpc>
              <a:spcBef>
                <a:spcPts val="600"/>
              </a:spcBef>
            </a:pPr>
            <a:r>
              <a:rPr lang="pl-PL" sz="1800" dirty="0" smtClean="0">
                <a:solidFill>
                  <a:schemeClr val="bg2">
                    <a:lumMod val="25000"/>
                  </a:schemeClr>
                </a:solidFill>
                <a:latin typeface="Calibri" pitchFamily="34" charset="0"/>
                <a:cs typeface="Calibri" pitchFamily="34" charset="0"/>
              </a:rPr>
              <a:t>Przez </a:t>
            </a:r>
            <a:r>
              <a:rPr lang="pl-PL" sz="1800" u="sng" dirty="0" smtClean="0">
                <a:solidFill>
                  <a:srgbClr val="FF0000"/>
                </a:solidFill>
                <a:latin typeface="Calibri" pitchFamily="34" charset="0"/>
                <a:cs typeface="Calibri" pitchFamily="34" charset="0"/>
              </a:rPr>
              <a:t>budynek mieszkalny</a:t>
            </a:r>
            <a:r>
              <a:rPr lang="pl-PL" sz="1800" dirty="0" smtClean="0">
                <a:solidFill>
                  <a:srgbClr val="FF0000"/>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należy rozumieć budynek przeznaczony na cele mieszkalne zajęty przez lokale mieszkalne.</a:t>
            </a:r>
          </a:p>
          <a:p>
            <a:pPr algn="just">
              <a:buNone/>
            </a:pPr>
            <a:endParaRPr lang="pl-PL" sz="1600" dirty="0" smtClean="0">
              <a:solidFill>
                <a:schemeClr val="bg2">
                  <a:lumMod val="50000"/>
                </a:schemeClr>
              </a:solidFill>
              <a:latin typeface="Calibri" pitchFamily="34" charset="0"/>
              <a:cs typeface="Calibri" pitchFamily="34" charset="0"/>
            </a:endParaRPr>
          </a:p>
          <a:p>
            <a:pPr>
              <a:buNone/>
            </a:pPr>
            <a:endParaRPr lang="pl-PL" dirty="0" smtClean="0"/>
          </a:p>
          <a:p>
            <a:pPr>
              <a:buNone/>
            </a:pP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236752"/>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Szczegółowe warunki </a:t>
            </a:r>
            <a:r>
              <a:rPr lang="pl-PL" sz="2800" b="1" i="1" cap="all" dirty="0" err="1"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kwalifikowalności</a:t>
            </a: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 projektu</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457200" y="1484784"/>
            <a:ext cx="8219256" cy="4680520"/>
          </a:xfrm>
        </p:spPr>
        <p:txBody>
          <a:bodyPr>
            <a:normAutofit lnSpcReduction="10000"/>
          </a:bodyPr>
          <a:lstStyle/>
          <a:p>
            <a:pPr algn="ctr">
              <a:buFont typeface="Wingdings" pitchFamily="2" charset="2"/>
              <a:buChar char="Ø"/>
            </a:pPr>
            <a:endParaRPr lang="pl-PL" sz="2400" b="1" i="1" u="sng" dirty="0" smtClean="0">
              <a:solidFill>
                <a:schemeClr val="bg2">
                  <a:lumMod val="50000"/>
                </a:schemeClr>
              </a:solidFill>
              <a:latin typeface="Calibri" pitchFamily="34" charset="0"/>
              <a:cs typeface="Calibri" pitchFamily="34" charset="0"/>
            </a:endParaRPr>
          </a:p>
          <a:p>
            <a:pPr algn="just">
              <a:buFont typeface="Wingdings" pitchFamily="2" charset="2"/>
              <a:buChar char="Ø"/>
            </a:pPr>
            <a:r>
              <a:rPr lang="pl-PL" sz="1800" b="1" dirty="0" smtClean="0">
                <a:solidFill>
                  <a:schemeClr val="bg2">
                    <a:lumMod val="25000"/>
                  </a:schemeClr>
                </a:solidFill>
                <a:latin typeface="Calibri" pitchFamily="34" charset="0"/>
                <a:cs typeface="Calibri" pitchFamily="34" charset="0"/>
              </a:rPr>
              <a:t>Identyfikacja optymalnego zestawu działań zwiększających efektywność energetyczną w danym budynku dokonywana będzie na podstawie audytu energetycznego lub audytu efektywności energetycznej </a:t>
            </a:r>
            <a:r>
              <a:rPr lang="pl-PL" sz="1800" dirty="0" smtClean="0">
                <a:solidFill>
                  <a:schemeClr val="bg2">
                    <a:lumMod val="25000"/>
                  </a:schemeClr>
                </a:solidFill>
                <a:latin typeface="Calibri" pitchFamily="34" charset="0"/>
                <a:cs typeface="Calibri" pitchFamily="34" charset="0"/>
              </a:rPr>
              <a:t>(stanowiącego kluczowy element projektu). Wszystkie projekty uzyskujące wsparcie będą musiały wykazać efektywność energetyczną. Działania będą musiały wynikać z audytów energetycznych lub audytów efektywności energetycznej oraz być zgodne z zaleceniami KE z „Przewodnika technicznego finansowania modernizacji energetycznej budynków finansowanych w ramach Polityki Spójności”.</a:t>
            </a:r>
          </a:p>
          <a:p>
            <a:pPr algn="just">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algn="just">
              <a:buFont typeface="Wingdings" pitchFamily="2" charset="2"/>
              <a:buChar char="Ø"/>
            </a:pPr>
            <a:r>
              <a:rPr lang="pl-PL" sz="1800" u="sng" dirty="0" smtClean="0">
                <a:solidFill>
                  <a:schemeClr val="bg2">
                    <a:lumMod val="25000"/>
                  </a:schemeClr>
                </a:solidFill>
                <a:latin typeface="Calibri" pitchFamily="34" charset="0"/>
                <a:cs typeface="Calibri" pitchFamily="34" charset="0"/>
              </a:rPr>
              <a:t>Audyt energetyczny</a:t>
            </a:r>
            <a:r>
              <a:rPr lang="pl-PL" sz="1800" dirty="0" smtClean="0">
                <a:solidFill>
                  <a:schemeClr val="bg2">
                    <a:lumMod val="25000"/>
                  </a:schemeClr>
                </a:solidFill>
                <a:latin typeface="Calibri" pitchFamily="34" charset="0"/>
                <a:cs typeface="Calibri" pitchFamily="34" charset="0"/>
              </a:rPr>
              <a:t> przygotowany zgodnie z Rozporządzeniem Ministra Infrastruktury z dnia 17 marca 2009 r. w sprawie szczegółowego zakresu i form audytu energetycznego oraz części audytu remontowego, wzorów kart audytów, a także algorytmu oceny opłacalności przedsięwzięcia </a:t>
            </a:r>
            <a:r>
              <a:rPr lang="pl-PL" sz="1800" dirty="0" err="1" smtClean="0">
                <a:solidFill>
                  <a:schemeClr val="bg2">
                    <a:lumMod val="25000"/>
                  </a:schemeClr>
                </a:solidFill>
                <a:latin typeface="Calibri" pitchFamily="34" charset="0"/>
                <a:cs typeface="Calibri" pitchFamily="34" charset="0"/>
              </a:rPr>
              <a:t>termomodernizacyjnego</a:t>
            </a:r>
            <a:r>
              <a:rPr lang="pl-PL" sz="1800" dirty="0" smtClean="0">
                <a:solidFill>
                  <a:schemeClr val="bg2">
                    <a:lumMod val="25000"/>
                  </a:schemeClr>
                </a:solidFill>
                <a:latin typeface="Calibri" pitchFamily="34" charset="0"/>
                <a:cs typeface="Calibri" pitchFamily="34" charset="0"/>
              </a:rPr>
              <a:t> (z późniejszymi zmianami).	</a:t>
            </a:r>
          </a:p>
          <a:p>
            <a:pPr algn="just">
              <a:buFont typeface="Wingdings" pitchFamily="2" charset="2"/>
              <a:buChar char="Ø"/>
            </a:pPr>
            <a:r>
              <a:rPr lang="pl-PL" sz="1800" u="sng" dirty="0" smtClean="0">
                <a:solidFill>
                  <a:schemeClr val="bg2">
                    <a:lumMod val="25000"/>
                  </a:schemeClr>
                </a:solidFill>
                <a:latin typeface="Calibri" pitchFamily="34" charset="0"/>
                <a:cs typeface="Calibri" pitchFamily="34" charset="0"/>
              </a:rPr>
              <a:t>Audyt </a:t>
            </a:r>
            <a:r>
              <a:rPr lang="pl-PL" sz="1800" u="sng" dirty="0" smtClean="0">
                <a:solidFill>
                  <a:schemeClr val="bg2">
                    <a:lumMod val="25000"/>
                  </a:schemeClr>
                </a:solidFill>
                <a:latin typeface="Calibri" pitchFamily="34" charset="0"/>
                <a:cs typeface="Calibri" pitchFamily="34" charset="0"/>
              </a:rPr>
              <a:t>efektywności energetycznej</a:t>
            </a:r>
            <a:r>
              <a:rPr lang="pl-PL" sz="1800" dirty="0" smtClean="0">
                <a:solidFill>
                  <a:schemeClr val="bg2">
                    <a:lumMod val="25000"/>
                  </a:schemeClr>
                </a:solidFill>
                <a:latin typeface="Calibri" pitchFamily="34" charset="0"/>
                <a:cs typeface="Calibri" pitchFamily="34" charset="0"/>
              </a:rPr>
              <a:t> przygotowany zgodnie z Rozporządzeniem Ministra Energii z dnia 5 października 2017 r. w sprawie szczegółowego zakresu i sposobu sporządzania audytu efektywności energetycznej oraz metod obliczania oszczędności energii  (</a:t>
            </a:r>
            <a:r>
              <a:rPr lang="pl-PL" sz="1800" dirty="0" err="1" smtClean="0">
                <a:solidFill>
                  <a:schemeClr val="bg2">
                    <a:lumMod val="25000"/>
                  </a:schemeClr>
                </a:solidFill>
                <a:latin typeface="Calibri" pitchFamily="34" charset="0"/>
                <a:cs typeface="Calibri" pitchFamily="34" charset="0"/>
              </a:rPr>
              <a:t>Dz.U</a:t>
            </a:r>
            <a:r>
              <a:rPr lang="pl-PL" sz="1800" dirty="0" smtClean="0">
                <a:solidFill>
                  <a:schemeClr val="bg2">
                    <a:lumMod val="25000"/>
                  </a:schemeClr>
                </a:solidFill>
                <a:latin typeface="Calibri" pitchFamily="34" charset="0"/>
                <a:cs typeface="Calibri" pitchFamily="34" charset="0"/>
              </a:rPr>
              <a:t>. z 2017 r. poz. 1912).</a:t>
            </a:r>
            <a:endParaRPr lang="pl-PL" sz="1800" b="1" i="1" u="sng" dirty="0">
              <a:solidFill>
                <a:schemeClr val="bg2">
                  <a:lumMod val="25000"/>
                </a:schemeClr>
              </a:solidFill>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147248" cy="5688632"/>
          </a:xfrm>
        </p:spPr>
        <p:txBody>
          <a:bodyPr>
            <a:normAutofit lnSpcReduction="10000"/>
          </a:bodyPr>
          <a:lstStyle/>
          <a:p>
            <a:pPr lvl="1" algn="just">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Wszystkie projekty będą musiały wykazać </a:t>
            </a:r>
            <a:r>
              <a:rPr lang="pl-PL" sz="1800" b="1" dirty="0" smtClean="0">
                <a:solidFill>
                  <a:schemeClr val="bg2">
                    <a:lumMod val="25000"/>
                  </a:schemeClr>
                </a:solidFill>
                <a:latin typeface="Calibri" pitchFamily="34" charset="0"/>
                <a:cs typeface="Calibri" pitchFamily="34" charset="0"/>
              </a:rPr>
              <a:t>wyraźny pozytywny wpływ na środowisko</a:t>
            </a:r>
            <a:r>
              <a:rPr lang="pl-PL" sz="1800" dirty="0" smtClean="0">
                <a:solidFill>
                  <a:schemeClr val="bg2">
                    <a:lumMod val="25000"/>
                  </a:schemeClr>
                </a:solidFill>
                <a:latin typeface="Calibri" pitchFamily="34" charset="0"/>
                <a:cs typeface="Calibri" pitchFamily="34" charset="0"/>
              </a:rPr>
              <a:t>, przedstawiony w formie oszczędności energii, </a:t>
            </a:r>
            <a:r>
              <a:rPr lang="pl-PL" sz="1800" b="1" dirty="0" smtClean="0">
                <a:solidFill>
                  <a:schemeClr val="bg2">
                    <a:lumMod val="25000"/>
                  </a:schemeClr>
                </a:solidFill>
                <a:latin typeface="Calibri" pitchFamily="34" charset="0"/>
                <a:cs typeface="Calibri" pitchFamily="34" charset="0"/>
              </a:rPr>
              <a:t>obniżonej emisji CO2 i pyłu PM 10 </a:t>
            </a:r>
            <a:r>
              <a:rPr lang="pl-PL" sz="1800" dirty="0" smtClean="0">
                <a:solidFill>
                  <a:schemeClr val="bg2">
                    <a:lumMod val="25000"/>
                  </a:schemeClr>
                </a:solidFill>
                <a:latin typeface="Calibri" pitchFamily="34" charset="0"/>
                <a:cs typeface="Calibri" pitchFamily="34" charset="0"/>
              </a:rPr>
              <a:t>(w zakresie energetycznego wykorzystania biomasy), zgodnie z zapisami Dyrektywy 2008/50/EC, do atmosfery lub wzrostu wykorzystania odnawialnych źródeł energii z preferencją dla tych źródeł.</a:t>
            </a:r>
          </a:p>
          <a:p>
            <a:pPr lvl="1" algn="just">
              <a:buSzPct val="73000"/>
              <a:buFont typeface="Wingdings" pitchFamily="2" charset="2"/>
              <a:buChar char="Ø"/>
            </a:pPr>
            <a:endParaRPr lang="pl-PL" sz="1800" dirty="0" smtClean="0">
              <a:solidFill>
                <a:schemeClr val="accent5">
                  <a:lumMod val="75000"/>
                </a:schemeClr>
              </a:solidFill>
              <a:latin typeface="Calibri" pitchFamily="34" charset="0"/>
              <a:cs typeface="Calibri" pitchFamily="34" charset="0"/>
            </a:endParaRPr>
          </a:p>
          <a:p>
            <a:pPr lvl="1" algn="just">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Wsparcie dla wielorodzinnych budynków mieszkalnych skierowane będzie na tzw. głęboką kompleksową modernizację energetyczną budynków mieszkalnych.</a:t>
            </a:r>
          </a:p>
          <a:p>
            <a:pPr lvl="1" algn="just">
              <a:buSzPct val="73000"/>
              <a:buFont typeface="Wingdings" pitchFamily="2" charset="2"/>
              <a:buChar char="Ø"/>
            </a:pPr>
            <a:endParaRPr lang="pl-PL" sz="1800" dirty="0" smtClean="0">
              <a:solidFill>
                <a:schemeClr val="accent5">
                  <a:lumMod val="75000"/>
                </a:schemeClr>
              </a:solidFill>
              <a:latin typeface="Calibri" pitchFamily="34" charset="0"/>
              <a:cs typeface="Calibri" pitchFamily="34" charset="0"/>
            </a:endParaRPr>
          </a:p>
          <a:p>
            <a:pPr lvl="1" algn="just">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 przypadku budynków wielorodzinnych należy przyjąć normy w zakresie zastosowanych rozwiązań energooszczędnych obowiązujące od </a:t>
            </a:r>
            <a:r>
              <a:rPr lang="pl-PL" sz="1800" b="1" dirty="0" smtClean="0">
                <a:solidFill>
                  <a:srgbClr val="FF0000"/>
                </a:solidFill>
                <a:latin typeface="Calibri" pitchFamily="34" charset="0"/>
                <a:cs typeface="Calibri" pitchFamily="34" charset="0"/>
              </a:rPr>
              <a:t>31 grudnia 2020 </a:t>
            </a:r>
            <a:r>
              <a:rPr lang="pl-PL" sz="1800" dirty="0" smtClean="0">
                <a:solidFill>
                  <a:srgbClr val="FF0000"/>
                </a:solidFill>
                <a:latin typeface="Calibri" pitchFamily="34" charset="0"/>
                <a:cs typeface="Calibri" pitchFamily="34" charset="0"/>
              </a:rPr>
              <a:t>roku</a:t>
            </a:r>
            <a:r>
              <a:rPr lang="pl-PL" sz="1800" dirty="0" smtClean="0">
                <a:solidFill>
                  <a:schemeClr val="bg2">
                    <a:lumMod val="25000"/>
                  </a:schemeClr>
                </a:solidFill>
                <a:latin typeface="Calibri" pitchFamily="34" charset="0"/>
                <a:cs typeface="Calibri" pitchFamily="34" charset="0"/>
              </a:rPr>
              <a:t>, zgodnie z rozporządzeniem Ministra Infrastruktury z dnia 12 kwietnia 2002 r. w sprawie warunków technicznych, jakim powinny odpowiadać budynki oraz ich usytuowanie (</a:t>
            </a:r>
            <a:r>
              <a:rPr lang="pl-PL" sz="1800" dirty="0" err="1" smtClean="0">
                <a:solidFill>
                  <a:schemeClr val="bg2">
                    <a:lumMod val="25000"/>
                  </a:schemeClr>
                </a:solidFill>
                <a:latin typeface="Calibri" pitchFamily="34" charset="0"/>
                <a:cs typeface="Calibri" pitchFamily="34" charset="0"/>
              </a:rPr>
              <a:t>Dz.U</a:t>
            </a:r>
            <a:r>
              <a:rPr lang="pl-PL" sz="1800" dirty="0" smtClean="0">
                <a:solidFill>
                  <a:schemeClr val="bg2">
                    <a:lumMod val="25000"/>
                  </a:schemeClr>
                </a:solidFill>
                <a:latin typeface="Calibri" pitchFamily="34" charset="0"/>
                <a:cs typeface="Calibri" pitchFamily="34" charset="0"/>
              </a:rPr>
              <a:t>. z 2015 r. poz. 1422 z </a:t>
            </a:r>
            <a:r>
              <a:rPr lang="pl-PL" sz="1800" dirty="0" err="1" smtClean="0">
                <a:solidFill>
                  <a:schemeClr val="bg2">
                    <a:lumMod val="25000"/>
                  </a:schemeClr>
                </a:solidFill>
                <a:latin typeface="Calibri" pitchFamily="34" charset="0"/>
                <a:cs typeface="Calibri" pitchFamily="34" charset="0"/>
              </a:rPr>
              <a:t>późn</a:t>
            </a:r>
            <a:r>
              <a:rPr lang="pl-PL" sz="1800" dirty="0" smtClean="0">
                <a:solidFill>
                  <a:schemeClr val="bg2">
                    <a:lumMod val="25000"/>
                  </a:schemeClr>
                </a:solidFill>
                <a:latin typeface="Calibri" pitchFamily="34" charset="0"/>
                <a:cs typeface="Calibri" pitchFamily="34" charset="0"/>
              </a:rPr>
              <a:t>. zm.).</a:t>
            </a:r>
          </a:p>
          <a:p>
            <a:pPr lvl="1" algn="just">
              <a:buSzPct val="73000"/>
              <a:buFont typeface="Wingdings" pitchFamily="2" charset="2"/>
              <a:buChar char="Ø"/>
            </a:pPr>
            <a:endParaRPr lang="pl-PL" sz="1800" dirty="0" smtClean="0">
              <a:solidFill>
                <a:schemeClr val="accent5">
                  <a:lumMod val="75000"/>
                </a:schemeClr>
              </a:solidFill>
              <a:latin typeface="Calibri" pitchFamily="34" charset="0"/>
              <a:cs typeface="Calibri" pitchFamily="34" charset="0"/>
            </a:endParaRPr>
          </a:p>
          <a:p>
            <a:pPr lvl="1" algn="just">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Dofinansowanie działań mających na celu poprawę efektywności energetycznej będzie opierało się o założenia wynikające z dokumentu rządowego pt. „</a:t>
            </a:r>
            <a:r>
              <a:rPr lang="pl-PL" sz="1800" b="1" dirty="0" smtClean="0">
                <a:solidFill>
                  <a:schemeClr val="bg2">
                    <a:lumMod val="25000"/>
                  </a:schemeClr>
                </a:solidFill>
                <a:latin typeface="Calibri" pitchFamily="34" charset="0"/>
                <a:cs typeface="Calibri" pitchFamily="34" charset="0"/>
              </a:rPr>
              <a:t>Wspieranie Inwestycji w modernizację budynków</a:t>
            </a:r>
            <a:r>
              <a:rPr lang="pl-PL" sz="1800" dirty="0" smtClean="0">
                <a:solidFill>
                  <a:schemeClr val="bg2">
                    <a:lumMod val="25000"/>
                  </a:schemeClr>
                </a:solidFill>
                <a:latin typeface="Calibri" pitchFamily="34" charset="0"/>
                <a:cs typeface="Calibri" pitchFamily="34" charset="0"/>
              </a:rPr>
              <a:t>”, czyli „</a:t>
            </a:r>
            <a:r>
              <a:rPr lang="pl-PL" sz="1800" b="1" dirty="0" smtClean="0">
                <a:solidFill>
                  <a:schemeClr val="bg2">
                    <a:lumMod val="25000"/>
                  </a:schemeClr>
                </a:solidFill>
                <a:latin typeface="Calibri" pitchFamily="34" charset="0"/>
                <a:cs typeface="Calibri" pitchFamily="34" charset="0"/>
              </a:rPr>
              <a:t>długoterminowej strategii wspierania inwestycji w renowację krajowych zasobów budynków mieszkaniowych i użytkowych, zarówno publicznych, jak i prywatnych</a:t>
            </a:r>
            <a:r>
              <a:rPr lang="pl-PL" sz="1800" dirty="0" smtClean="0">
                <a:solidFill>
                  <a:schemeClr val="bg2">
                    <a:lumMod val="25000"/>
                  </a:schemeClr>
                </a:solidFill>
                <a:latin typeface="Calibri" pitchFamily="34" charset="0"/>
                <a:cs typeface="Calibri" pitchFamily="34" charset="0"/>
              </a:rPr>
              <a:t>” w związku z art. 4 Dyrektywy 2012/27/UE w sprawie efektywności energetycznej oraz Krajowego Planu Działań mającego na celu zwiększenie liczby budynków o niskim zużyciu energii, w związku z art. 9 Dyrektywy 2010/31/UE. </a:t>
            </a:r>
          </a:p>
          <a:p>
            <a:pPr marL="274320" lvl="3" indent="-274320" algn="just">
              <a:spcBef>
                <a:spcPts val="600"/>
              </a:spcBef>
              <a:buClr>
                <a:schemeClr val="tx2"/>
              </a:buClr>
              <a:buSzPct val="73000"/>
              <a:buFont typeface="Wingdings 2"/>
              <a:buChar char=""/>
            </a:pPr>
            <a:endParaRPr lang="pl-PL" sz="1600" dirty="0" smtClean="0">
              <a:solidFill>
                <a:schemeClr val="bg2">
                  <a:lumMod val="50000"/>
                </a:schemeClr>
              </a:solidFill>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dirty="0" smtClean="0"/>
          </a:p>
          <a:p>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764704"/>
            <a:ext cx="8219256" cy="5184576"/>
          </a:xfrm>
        </p:spPr>
        <p:txBody>
          <a:bodyPr>
            <a:normAutofit/>
          </a:bodyPr>
          <a:lstStyle/>
          <a:p>
            <a:pPr marL="274320" lvl="3" indent="-274320" algn="just">
              <a:spcBef>
                <a:spcPts val="600"/>
              </a:spcBef>
              <a:buClr>
                <a:schemeClr val="tx2"/>
              </a:buClr>
              <a:buSzPct val="73000"/>
              <a:buFont typeface="Wingdings" pitchFamily="2" charset="2"/>
              <a:buChar char="v"/>
            </a:pPr>
            <a:endParaRPr lang="pl-PL" sz="18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 przypadku realizacji projektów z zakresu głębokiej termomodernizacji konieczne będzie spełnienie warunków </a:t>
            </a:r>
            <a:r>
              <a:rPr lang="pl-PL" sz="1800" dirty="0" err="1" smtClean="0">
                <a:solidFill>
                  <a:schemeClr val="bg2">
                    <a:lumMod val="25000"/>
                  </a:schemeClr>
                </a:solidFill>
                <a:latin typeface="Calibri" pitchFamily="34" charset="0"/>
                <a:cs typeface="Calibri" pitchFamily="34" charset="0"/>
              </a:rPr>
              <a:t>ex-ante</a:t>
            </a:r>
            <a:r>
              <a:rPr lang="pl-PL" sz="1800" dirty="0" smtClean="0">
                <a:solidFill>
                  <a:schemeClr val="bg2">
                    <a:lumMod val="25000"/>
                  </a:schemeClr>
                </a:solidFill>
                <a:latin typeface="Calibri" pitchFamily="34" charset="0"/>
                <a:cs typeface="Calibri" pitchFamily="34" charset="0"/>
              </a:rPr>
              <a:t> z Dyrektywy 2006/32/EC, w szczególności odnoszących się do </a:t>
            </a:r>
            <a:r>
              <a:rPr lang="pl-PL" sz="1800" b="1" dirty="0" smtClean="0">
                <a:solidFill>
                  <a:schemeClr val="bg2">
                    <a:lumMod val="25000"/>
                  </a:schemeClr>
                </a:solidFill>
                <a:latin typeface="Calibri" pitchFamily="34" charset="0"/>
                <a:cs typeface="Calibri" pitchFamily="34" charset="0"/>
              </a:rPr>
              <a:t>instalacji indywidualnych liczników ciepła w budynkach wielorodzinnych</a:t>
            </a:r>
            <a:r>
              <a:rPr lang="pl-PL" sz="1800" dirty="0" smtClean="0">
                <a:solidFill>
                  <a:schemeClr val="bg2">
                    <a:lumMod val="25000"/>
                  </a:schemeClr>
                </a:solidFill>
                <a:latin typeface="Calibri" pitchFamily="34" charset="0"/>
                <a:cs typeface="Calibri" pitchFamily="34" charset="0"/>
              </a:rPr>
              <a:t>, podłączonych do ogrzewania sieciowego i poddawanych renowacji oraz nową Dyrektywą Energy </a:t>
            </a:r>
            <a:r>
              <a:rPr lang="pl-PL" sz="1800" dirty="0" err="1" smtClean="0">
                <a:solidFill>
                  <a:schemeClr val="bg2">
                    <a:lumMod val="25000"/>
                  </a:schemeClr>
                </a:solidFill>
                <a:latin typeface="Calibri" pitchFamily="34" charset="0"/>
                <a:cs typeface="Calibri" pitchFamily="34" charset="0"/>
              </a:rPr>
              <a:t>Efficiency</a:t>
            </a:r>
            <a:r>
              <a:rPr lang="pl-PL" sz="1800" dirty="0" smtClean="0">
                <a:solidFill>
                  <a:schemeClr val="bg2">
                    <a:lumMod val="25000"/>
                  </a:schemeClr>
                </a:solidFill>
                <a:latin typeface="Calibri" pitchFamily="34" charset="0"/>
                <a:cs typeface="Calibri" pitchFamily="34" charset="0"/>
              </a:rPr>
              <a:t> 2012/27/EU, w której kontynuowane są wymogi Dyrektywy 2006/32/EC w sprawie indywidualnego pomiaru ciepła. Dopuszcza się zastosowanie </a:t>
            </a:r>
            <a:r>
              <a:rPr lang="pl-PL" sz="1800" b="1" dirty="0" smtClean="0">
                <a:solidFill>
                  <a:schemeClr val="bg2">
                    <a:lumMod val="25000"/>
                  </a:schemeClr>
                </a:solidFill>
                <a:latin typeface="Calibri" pitchFamily="34" charset="0"/>
                <a:cs typeface="Calibri" pitchFamily="34" charset="0"/>
              </a:rPr>
              <a:t>podzielników kosztów ogrzewania zamontowanych na każdym grzejniku </a:t>
            </a:r>
            <a:r>
              <a:rPr lang="pl-PL" sz="1800" dirty="0" smtClean="0">
                <a:solidFill>
                  <a:schemeClr val="bg2">
                    <a:lumMod val="25000"/>
                  </a:schemeClr>
                </a:solidFill>
                <a:latin typeface="Calibri" pitchFamily="34" charset="0"/>
                <a:cs typeface="Calibri" pitchFamily="34" charset="0"/>
              </a:rPr>
              <a:t>w przypadkach wymienionych w Dyrektywie 2012/27/EU. Wprowadzenie indywidualnego pomiaru ciepła powinno mieć miejsce zawsze w połączeniu z wprowadzeniem zaworów termostatycznych w budynkach, w których nie zostały one jeszcze zamontowane.</a:t>
            </a:r>
          </a:p>
          <a:p>
            <a:pPr marL="274320" lvl="3" indent="-274320" algn="just">
              <a:spcBef>
                <a:spcPts val="600"/>
              </a:spcBef>
              <a:buClr>
                <a:schemeClr val="tx2"/>
              </a:buClr>
              <a:buSzPct val="73000"/>
              <a:buFont typeface="Wingdings" pitchFamily="2" charset="2"/>
              <a:buChar char="Ø"/>
            </a:pPr>
            <a:endParaRPr lang="pl-PL" sz="18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Preferowane będą projekty z zakresu głębokiej kompleksowej modernizacji energetycznej zwiększające efektywność energetyczną </a:t>
            </a:r>
            <a:r>
              <a:rPr lang="pl-PL" sz="1800" b="1" dirty="0" smtClean="0">
                <a:solidFill>
                  <a:srgbClr val="FF0000"/>
                </a:solidFill>
                <a:latin typeface="Calibri" pitchFamily="34" charset="0"/>
                <a:cs typeface="Calibri" pitchFamily="34" charset="0"/>
              </a:rPr>
              <a:t>powyżej 60%</a:t>
            </a:r>
            <a:r>
              <a:rPr lang="pl-PL" sz="1800" dirty="0" smtClean="0">
                <a:solidFill>
                  <a:srgbClr val="FF0000"/>
                </a:solidFill>
                <a:latin typeface="Calibri" pitchFamily="34" charset="0"/>
                <a:cs typeface="Calibri" pitchFamily="34" charset="0"/>
              </a:rPr>
              <a:t>,</a:t>
            </a:r>
            <a:r>
              <a:rPr lang="pl-PL" sz="1800" b="1" dirty="0" smtClean="0">
                <a:solidFill>
                  <a:srgbClr val="FF0000"/>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natomiast projekty zwiększające efektywność energetyczną</a:t>
            </a:r>
            <a:r>
              <a:rPr lang="pl-PL" sz="1800" b="1" dirty="0" smtClean="0">
                <a:solidFill>
                  <a:schemeClr val="bg2">
                    <a:lumMod val="25000"/>
                  </a:schemeClr>
                </a:solidFill>
                <a:latin typeface="Calibri" pitchFamily="34" charset="0"/>
                <a:cs typeface="Calibri" pitchFamily="34" charset="0"/>
              </a:rPr>
              <a:t> </a:t>
            </a:r>
            <a:r>
              <a:rPr lang="pl-PL" sz="1800" b="1" dirty="0" smtClean="0">
                <a:solidFill>
                  <a:srgbClr val="FF0000"/>
                </a:solidFill>
                <a:latin typeface="Calibri" pitchFamily="34" charset="0"/>
                <a:cs typeface="Calibri" pitchFamily="34" charset="0"/>
              </a:rPr>
              <a:t>poniżej 25% </a:t>
            </a:r>
            <a:r>
              <a:rPr lang="pl-PL" sz="1800" dirty="0" smtClean="0">
                <a:solidFill>
                  <a:schemeClr val="bg2">
                    <a:lumMod val="25000"/>
                  </a:schemeClr>
                </a:solidFill>
                <a:latin typeface="Calibri" pitchFamily="34" charset="0"/>
                <a:cs typeface="Calibri" pitchFamily="34" charset="0"/>
              </a:rPr>
              <a:t>nie będą kwalifikowały się do dofinansowania.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260648"/>
            <a:ext cx="8291264" cy="5688632"/>
          </a:xfrm>
        </p:spPr>
        <p:txBody>
          <a:bodyPr>
            <a:noAutofit/>
          </a:bodyPr>
          <a:lstStyle/>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 zakresie</a:t>
            </a:r>
            <a:r>
              <a:rPr lang="pl-PL" sz="1800" b="1" dirty="0" smtClean="0">
                <a:solidFill>
                  <a:schemeClr val="bg2">
                    <a:lumMod val="25000"/>
                  </a:schemeClr>
                </a:solidFill>
                <a:latin typeface="Calibri" pitchFamily="34" charset="0"/>
                <a:cs typeface="Calibri" pitchFamily="34" charset="0"/>
              </a:rPr>
              <a:t> </a:t>
            </a:r>
            <a:r>
              <a:rPr lang="pl-PL" sz="1800" b="1" dirty="0" err="1" smtClean="0">
                <a:solidFill>
                  <a:schemeClr val="bg2">
                    <a:lumMod val="25000"/>
                  </a:schemeClr>
                </a:solidFill>
                <a:latin typeface="Calibri" pitchFamily="34" charset="0"/>
                <a:cs typeface="Calibri" pitchFamily="34" charset="0"/>
              </a:rPr>
              <a:t>kogeneracji</a:t>
            </a:r>
            <a:r>
              <a:rPr lang="pl-PL" sz="1800" b="1"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 ramach Programu wsparte mogą zostać jedynie projekty dotyczące</a:t>
            </a:r>
            <a:r>
              <a:rPr lang="pl-PL" sz="1800" b="1" dirty="0" smtClean="0">
                <a:solidFill>
                  <a:schemeClr val="bg2">
                    <a:lumMod val="25000"/>
                  </a:schemeClr>
                </a:solidFill>
                <a:latin typeface="Calibri" pitchFamily="34" charset="0"/>
                <a:cs typeface="Calibri" pitchFamily="34" charset="0"/>
              </a:rPr>
              <a:t> budowy, uzasadnionych pod względem ekonomicznym, nowych instalacji wysokosprawnej </a:t>
            </a:r>
            <a:r>
              <a:rPr lang="pl-PL" sz="1800" b="1" dirty="0" err="1" smtClean="0">
                <a:solidFill>
                  <a:schemeClr val="bg2">
                    <a:lumMod val="25000"/>
                  </a:schemeClr>
                </a:solidFill>
                <a:latin typeface="Calibri" pitchFamily="34" charset="0"/>
                <a:cs typeface="Calibri" pitchFamily="34" charset="0"/>
              </a:rPr>
              <a:t>kogeneracji</a:t>
            </a:r>
            <a:r>
              <a:rPr lang="pl-PL" sz="1800" b="1" dirty="0" smtClean="0">
                <a:solidFill>
                  <a:schemeClr val="bg2">
                    <a:lumMod val="25000"/>
                  </a:schemeClr>
                </a:solidFill>
                <a:latin typeface="Calibri" pitchFamily="34" charset="0"/>
                <a:cs typeface="Calibri" pitchFamily="34" charset="0"/>
              </a:rPr>
              <a:t> </a:t>
            </a:r>
            <a:r>
              <a:rPr lang="pl-PL" sz="1800" b="1" dirty="0" smtClean="0">
                <a:solidFill>
                  <a:srgbClr val="FF0000"/>
                </a:solidFill>
                <a:latin typeface="Calibri" pitchFamily="34" charset="0"/>
                <a:cs typeface="Calibri" pitchFamily="34" charset="0"/>
              </a:rPr>
              <a:t>(poniżej 20MW) </a:t>
            </a:r>
            <a:r>
              <a:rPr lang="pl-PL" sz="1800" dirty="0" smtClean="0">
                <a:solidFill>
                  <a:schemeClr val="bg2">
                    <a:lumMod val="25000"/>
                  </a:schemeClr>
                </a:solidFill>
                <a:latin typeface="Calibri" pitchFamily="34" charset="0"/>
                <a:cs typeface="Calibri" pitchFamily="34" charset="0"/>
              </a:rPr>
              <a:t>oraz innych małych obiektów i urządzeń energetycznych spalania (tj. lokalne kotłownie) o jak najmniejszej z </a:t>
            </a:r>
            <a:r>
              <a:rPr lang="pl-PL" sz="1800" b="1" dirty="0" smtClean="0">
                <a:solidFill>
                  <a:schemeClr val="bg2">
                    <a:lumMod val="25000"/>
                  </a:schemeClr>
                </a:solidFill>
                <a:latin typeface="Calibri" pitchFamily="34" charset="0"/>
                <a:cs typeface="Calibri" pitchFamily="34" charset="0"/>
              </a:rPr>
              <a:t>możliwych emisji CO2 oraz innych zanieczyszczeń </a:t>
            </a:r>
            <a:r>
              <a:rPr lang="pl-PL" sz="1800" b="1" dirty="0" smtClean="0">
                <a:solidFill>
                  <a:schemeClr val="bg2">
                    <a:lumMod val="25000"/>
                  </a:schemeClr>
                </a:solidFill>
                <a:latin typeface="Calibri" pitchFamily="34" charset="0"/>
                <a:cs typeface="Calibri" pitchFamily="34" charset="0"/>
              </a:rPr>
              <a:t>powietrza, </a:t>
            </a:r>
            <a:r>
              <a:rPr lang="pl-PL" sz="1800" b="1" dirty="0" smtClean="0">
                <a:solidFill>
                  <a:schemeClr val="bg2">
                    <a:lumMod val="25000"/>
                  </a:schemeClr>
                </a:solidFill>
                <a:latin typeface="Calibri" pitchFamily="34" charset="0"/>
                <a:cs typeface="Calibri" pitchFamily="34" charset="0"/>
              </a:rPr>
              <a:t>a w szczególności PM 10</a:t>
            </a:r>
            <a:r>
              <a:rPr lang="pl-PL" sz="1800" dirty="0" smtClean="0">
                <a:solidFill>
                  <a:schemeClr val="bg2">
                    <a:lumMod val="25000"/>
                  </a:schemeClr>
                </a:solidFill>
                <a:latin typeface="Calibri" pitchFamily="34" charset="0"/>
                <a:cs typeface="Calibri" pitchFamily="34" charset="0"/>
              </a:rPr>
              <a:t>. Dodatkowo wszelka przebudowa istniejących instalacji na wysokosprawną </a:t>
            </a:r>
            <a:r>
              <a:rPr lang="pl-PL" sz="1800" dirty="0" err="1" smtClean="0">
                <a:solidFill>
                  <a:schemeClr val="bg2">
                    <a:lumMod val="25000"/>
                  </a:schemeClr>
                </a:solidFill>
                <a:latin typeface="Calibri" pitchFamily="34" charset="0"/>
                <a:cs typeface="Calibri" pitchFamily="34" charset="0"/>
              </a:rPr>
              <a:t>kogenerację</a:t>
            </a:r>
            <a:r>
              <a:rPr lang="pl-PL" sz="1800" dirty="0" smtClean="0">
                <a:solidFill>
                  <a:schemeClr val="bg2">
                    <a:lumMod val="25000"/>
                  </a:schemeClr>
                </a:solidFill>
                <a:latin typeface="Calibri" pitchFamily="34" charset="0"/>
                <a:cs typeface="Calibri" pitchFamily="34" charset="0"/>
              </a:rPr>
              <a:t> oraz innych małych obiektów i urządzeń energetycznego spalania/wymiany źródła ciepła musi skutkować </a:t>
            </a:r>
            <a:r>
              <a:rPr lang="pl-PL" sz="1800" b="1" dirty="0" smtClean="0">
                <a:solidFill>
                  <a:schemeClr val="bg2">
                    <a:lumMod val="25000"/>
                  </a:schemeClr>
                </a:solidFill>
                <a:latin typeface="Calibri" pitchFamily="34" charset="0"/>
                <a:cs typeface="Calibri" pitchFamily="34" charset="0"/>
              </a:rPr>
              <a:t>redukcją CO2 o co najmniej 30% w porównaniu do istniejących instalacji oraz zwiększeniem efektywności energetycznej.</a:t>
            </a:r>
          </a:p>
          <a:p>
            <a:pPr marL="274320" lvl="3" indent="-274320" algn="just">
              <a:spcBef>
                <a:spcPts val="600"/>
              </a:spcBef>
              <a:buClr>
                <a:schemeClr val="tx2"/>
              </a:buClr>
              <a:buSzPct val="73000"/>
              <a:buFont typeface="Wingdings" pitchFamily="2" charset="2"/>
              <a:buChar char="Ø"/>
            </a:pPr>
            <a:endParaRPr lang="pl-PL" sz="18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b="1" dirty="0" smtClean="0">
                <a:solidFill>
                  <a:schemeClr val="bg2">
                    <a:lumMod val="25000"/>
                  </a:schemeClr>
                </a:solidFill>
                <a:latin typeface="Calibri" pitchFamily="34" charset="0"/>
                <a:cs typeface="Calibri" pitchFamily="34" charset="0"/>
              </a:rPr>
              <a:t>Priorytetowo będą wspierane projekty </a:t>
            </a:r>
            <a:r>
              <a:rPr lang="pl-PL" sz="1800" b="1" dirty="0" err="1" smtClean="0">
                <a:solidFill>
                  <a:schemeClr val="bg2">
                    <a:lumMod val="25000"/>
                  </a:schemeClr>
                </a:solidFill>
                <a:latin typeface="Calibri" pitchFamily="34" charset="0"/>
                <a:cs typeface="Calibri" pitchFamily="34" charset="0"/>
              </a:rPr>
              <a:t>kogeneracyjne</a:t>
            </a:r>
            <a:r>
              <a:rPr lang="pl-PL" sz="1800" b="1" dirty="0" smtClean="0">
                <a:solidFill>
                  <a:schemeClr val="bg2">
                    <a:lumMod val="25000"/>
                  </a:schemeClr>
                </a:solidFill>
                <a:latin typeface="Calibri" pitchFamily="34" charset="0"/>
                <a:cs typeface="Calibri" pitchFamily="34" charset="0"/>
              </a:rPr>
              <a:t> wykorzystujące odnawialne źródła energii. Wymiana/modernizacja innych małych obiektów i urządzeń energetycznego spalania będzie ograniczona do wparcia instalacji do spalania paliw OZE. </a:t>
            </a:r>
            <a:r>
              <a:rPr lang="pl-PL" sz="1800" dirty="0" smtClean="0">
                <a:solidFill>
                  <a:srgbClr val="FF0000"/>
                </a:solidFill>
                <a:latin typeface="Calibri" pitchFamily="34" charset="0"/>
                <a:cs typeface="Calibri" pitchFamily="34" charset="0"/>
              </a:rPr>
              <a:t>W odniesieniu do budynków mieszkalnych jednorodzinnych dopuszcza się wymianę źródła ciepła na źródło zasilane paliwem gazowym</a:t>
            </a:r>
            <a:r>
              <a:rPr lang="pl-PL" sz="1800" b="1" dirty="0" smtClean="0">
                <a:solidFill>
                  <a:srgbClr val="FF0000"/>
                </a:solidFill>
                <a:latin typeface="Calibri" pitchFamily="34" charset="0"/>
                <a:cs typeface="Calibri" pitchFamily="34" charset="0"/>
              </a:rPr>
              <a:t>. </a:t>
            </a:r>
          </a:p>
          <a:p>
            <a:pPr marL="274320" lvl="3" indent="-274320" algn="just">
              <a:spcBef>
                <a:spcPts val="600"/>
              </a:spcBef>
              <a:buClr>
                <a:schemeClr val="tx2"/>
              </a:buClr>
              <a:buSzPct val="73000"/>
              <a:buFont typeface="Wingdings" pitchFamily="2" charset="2"/>
              <a:buChar char="Ø"/>
            </a:pPr>
            <a:endParaRPr lang="pl-PL" sz="1800" dirty="0" smtClean="0">
              <a:solidFill>
                <a:schemeClr val="accent5">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352928" cy="6120680"/>
          </a:xfrm>
        </p:spPr>
        <p:txBody>
          <a:bodyPr>
            <a:normAutofit fontScale="92500" lnSpcReduction="20000"/>
          </a:bodyPr>
          <a:lstStyle/>
          <a:p>
            <a:pPr marL="274320" lvl="3" indent="-274320" algn="just">
              <a:spcBef>
                <a:spcPts val="600"/>
              </a:spcBef>
              <a:buClr>
                <a:schemeClr val="tx2"/>
              </a:buClr>
              <a:buSzPct val="73000"/>
              <a:buFont typeface="Wingdings" pitchFamily="2" charset="2"/>
              <a:buChar char="Ø"/>
            </a:pPr>
            <a:r>
              <a:rPr lang="pl-PL" sz="1900" b="1" dirty="0" smtClean="0">
                <a:solidFill>
                  <a:schemeClr val="bg2">
                    <a:lumMod val="25000"/>
                  </a:schemeClr>
                </a:solidFill>
                <a:latin typeface="Calibri" pitchFamily="34" charset="0"/>
                <a:cs typeface="Calibri" pitchFamily="34" charset="0"/>
              </a:rPr>
              <a:t>W przypadku wsparcia indywidualnych urządzeń do ogrzewania wspierane urządzenia do ogrzewania powinny od początku okresu programowania charakteryzować się obowiązującym od końca 2020r. minimalnym poziomem efektywności energetycznej i normami emisji zanieczyszczeń, </a:t>
            </a:r>
            <a:r>
              <a:rPr lang="pl-PL" sz="1900" dirty="0" smtClean="0">
                <a:solidFill>
                  <a:schemeClr val="bg2">
                    <a:lumMod val="25000"/>
                  </a:schemeClr>
                </a:solidFill>
                <a:latin typeface="Calibri" pitchFamily="34" charset="0"/>
                <a:cs typeface="Calibri" pitchFamily="34" charset="0"/>
              </a:rPr>
              <a:t>które zostały określone w środkach wykonawczych do Dyrektywy 2009/125/WE z dnia 21 października 2009 r. ustanawiającej ogólne zasady ustalania wymogów dotyczących </a:t>
            </a:r>
            <a:r>
              <a:rPr lang="pl-PL" sz="1900" dirty="0" err="1" smtClean="0">
                <a:solidFill>
                  <a:schemeClr val="bg2">
                    <a:lumMod val="25000"/>
                  </a:schemeClr>
                </a:solidFill>
                <a:latin typeface="Calibri" pitchFamily="34" charset="0"/>
                <a:cs typeface="Calibri" pitchFamily="34" charset="0"/>
              </a:rPr>
              <a:t>ekoprojektu</a:t>
            </a:r>
            <a:r>
              <a:rPr lang="pl-PL" sz="1900" dirty="0" smtClean="0">
                <a:solidFill>
                  <a:schemeClr val="bg2">
                    <a:lumMod val="25000"/>
                  </a:schemeClr>
                </a:solidFill>
                <a:latin typeface="Calibri" pitchFamily="34" charset="0"/>
                <a:cs typeface="Calibri" pitchFamily="34" charset="0"/>
              </a:rPr>
              <a:t> dla produktów związanych z energią.</a:t>
            </a:r>
          </a:p>
          <a:p>
            <a:pPr marL="274320" lvl="3" indent="-274320" algn="just">
              <a:spcBef>
                <a:spcPts val="600"/>
              </a:spcBef>
              <a:buClr>
                <a:schemeClr val="tx2"/>
              </a:buClr>
              <a:buSzPct val="73000"/>
              <a:buFont typeface="Wingdings" pitchFamily="2" charset="2"/>
              <a:buChar char="Ø"/>
            </a:pPr>
            <a:endParaRPr lang="pl-PL" sz="19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900" dirty="0" smtClean="0">
                <a:solidFill>
                  <a:schemeClr val="bg2">
                    <a:lumMod val="25000"/>
                  </a:schemeClr>
                </a:solidFill>
                <a:latin typeface="Calibri" pitchFamily="34" charset="0"/>
                <a:cs typeface="Calibri" pitchFamily="34" charset="0"/>
              </a:rPr>
              <a:t>W </a:t>
            </a:r>
            <a:r>
              <a:rPr lang="pl-PL" sz="1900" dirty="0" smtClean="0">
                <a:solidFill>
                  <a:schemeClr val="bg2">
                    <a:lumMod val="25000"/>
                  </a:schemeClr>
                </a:solidFill>
                <a:latin typeface="Calibri" pitchFamily="34" charset="0"/>
                <a:cs typeface="Calibri" pitchFamily="34" charset="0"/>
              </a:rPr>
              <a:t>budynkach mogą być stosowane </a:t>
            </a:r>
            <a:r>
              <a:rPr lang="pl-PL" sz="1900" b="1" dirty="0" smtClean="0">
                <a:solidFill>
                  <a:schemeClr val="bg2">
                    <a:lumMod val="25000"/>
                  </a:schemeClr>
                </a:solidFill>
                <a:latin typeface="Calibri" pitchFamily="34" charset="0"/>
                <a:cs typeface="Calibri" pitchFamily="34" charset="0"/>
              </a:rPr>
              <a:t>instalacje OZE </a:t>
            </a:r>
            <a:r>
              <a:rPr lang="pl-PL" sz="1900" dirty="0" smtClean="0">
                <a:solidFill>
                  <a:schemeClr val="bg2">
                    <a:lumMod val="25000"/>
                  </a:schemeClr>
                </a:solidFill>
                <a:latin typeface="Calibri" pitchFamily="34" charset="0"/>
                <a:cs typeface="Calibri" pitchFamily="34" charset="0"/>
              </a:rPr>
              <a:t>(o ile konieczność ich zastosowania wynika z uprzednio przygotowanego audytu energetycznego/audytu efektywności energetycznej), które będą zapewniały przynajmniej częściowe pokrycie zapotrzebowania na energię w tych budynkach. W ramach realizowanych projektów</a:t>
            </a:r>
            <a:r>
              <a:rPr lang="pl-PL" sz="1900" b="1" dirty="0" smtClean="0">
                <a:solidFill>
                  <a:schemeClr val="bg2">
                    <a:lumMod val="25000"/>
                  </a:schemeClr>
                </a:solidFill>
                <a:latin typeface="Calibri" pitchFamily="34" charset="0"/>
                <a:cs typeface="Calibri" pitchFamily="34" charset="0"/>
              </a:rPr>
              <a:t> </a:t>
            </a:r>
            <a:r>
              <a:rPr lang="pl-PL" sz="1900" b="1" dirty="0" smtClean="0">
                <a:solidFill>
                  <a:srgbClr val="FF0000"/>
                </a:solidFill>
                <a:latin typeface="Calibri" pitchFamily="34" charset="0"/>
                <a:cs typeface="Calibri" pitchFamily="34" charset="0"/>
              </a:rPr>
              <a:t>instalacja OZE budowana na/przy budynkach musi być w pełni dedykowana potrzebom energetycznym obiektu</a:t>
            </a:r>
            <a:r>
              <a:rPr lang="pl-PL" sz="1900" dirty="0" smtClean="0">
                <a:solidFill>
                  <a:srgbClr val="FF0000"/>
                </a:solidFill>
                <a:latin typeface="Calibri" pitchFamily="34" charset="0"/>
                <a:cs typeface="Calibri" pitchFamily="34" charset="0"/>
              </a:rPr>
              <a:t>, </a:t>
            </a:r>
            <a:r>
              <a:rPr lang="pl-PL" sz="1900" dirty="0" smtClean="0">
                <a:solidFill>
                  <a:schemeClr val="bg2">
                    <a:lumMod val="25000"/>
                  </a:schemeClr>
                </a:solidFill>
                <a:latin typeface="Calibri" pitchFamily="34" charset="0"/>
                <a:cs typeface="Calibri" pitchFamily="34" charset="0"/>
              </a:rPr>
              <a:t>a jedynie niewykorzystana część energii elektrycznej może być oddawana do sieci dystrybucyjnej.</a:t>
            </a:r>
          </a:p>
          <a:p>
            <a:pPr>
              <a:buFont typeface="Wingdings" pitchFamily="2" charset="2"/>
              <a:buChar char="Ø"/>
            </a:pPr>
            <a:endParaRPr lang="pl-PL" sz="19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900" dirty="0" smtClean="0">
                <a:solidFill>
                  <a:schemeClr val="bg2">
                    <a:lumMod val="25000"/>
                  </a:schemeClr>
                </a:solidFill>
                <a:latin typeface="Calibri" pitchFamily="34" charset="0"/>
                <a:cs typeface="Calibri" pitchFamily="34" charset="0"/>
              </a:rPr>
              <a:t>Działania z zakresu </a:t>
            </a:r>
            <a:r>
              <a:rPr lang="pl-PL" sz="1900" b="1" dirty="0" smtClean="0">
                <a:solidFill>
                  <a:schemeClr val="bg2">
                    <a:lumMod val="25000"/>
                  </a:schemeClr>
                </a:solidFill>
                <a:latin typeface="Calibri" pitchFamily="34" charset="0"/>
                <a:cs typeface="Calibri" pitchFamily="34" charset="0"/>
              </a:rPr>
              <a:t>energetycznego wykorzystania biomasy </a:t>
            </a:r>
            <a:r>
              <a:rPr lang="pl-PL" sz="1900" dirty="0" smtClean="0">
                <a:solidFill>
                  <a:schemeClr val="bg2">
                    <a:lumMod val="25000"/>
                  </a:schemeClr>
                </a:solidFill>
                <a:latin typeface="Calibri" pitchFamily="34" charset="0"/>
                <a:cs typeface="Calibri" pitchFamily="34" charset="0"/>
              </a:rPr>
              <a:t>muszą skutkować </a:t>
            </a:r>
            <a:r>
              <a:rPr lang="pl-PL" sz="1900" b="1" dirty="0" smtClean="0">
                <a:solidFill>
                  <a:schemeClr val="bg2">
                    <a:lumMod val="25000"/>
                  </a:schemeClr>
                </a:solidFill>
                <a:latin typeface="Calibri" pitchFamily="34" charset="0"/>
                <a:cs typeface="Calibri" pitchFamily="34" charset="0"/>
              </a:rPr>
              <a:t>redukcją emisji pyłu PM10 </a:t>
            </a:r>
            <a:r>
              <a:rPr lang="pl-PL" sz="1900" dirty="0" smtClean="0">
                <a:solidFill>
                  <a:schemeClr val="bg2">
                    <a:lumMod val="25000"/>
                  </a:schemeClr>
                </a:solidFill>
                <a:latin typeface="Calibri" pitchFamily="34" charset="0"/>
                <a:cs typeface="Calibri" pitchFamily="34" charset="0"/>
              </a:rPr>
              <a:t>o co najmniej</a:t>
            </a:r>
            <a:r>
              <a:rPr lang="pl-PL" sz="1900" dirty="0" smtClean="0">
                <a:solidFill>
                  <a:schemeClr val="accent5">
                    <a:lumMod val="75000"/>
                  </a:schemeClr>
                </a:solidFill>
                <a:latin typeface="Calibri" pitchFamily="34" charset="0"/>
                <a:cs typeface="Calibri" pitchFamily="34" charset="0"/>
              </a:rPr>
              <a:t> </a:t>
            </a:r>
            <a:r>
              <a:rPr lang="pl-PL" sz="1900" b="1" dirty="0" smtClean="0">
                <a:solidFill>
                  <a:srgbClr val="FF0000"/>
                </a:solidFill>
                <a:latin typeface="Calibri" pitchFamily="34" charset="0"/>
                <a:cs typeface="Calibri" pitchFamily="34" charset="0"/>
              </a:rPr>
              <a:t>10% </a:t>
            </a:r>
            <a:r>
              <a:rPr lang="pl-PL" sz="1900" dirty="0" smtClean="0">
                <a:solidFill>
                  <a:schemeClr val="bg2">
                    <a:lumMod val="25000"/>
                  </a:schemeClr>
                </a:solidFill>
                <a:latin typeface="Calibri" pitchFamily="34" charset="0"/>
                <a:cs typeface="Calibri" pitchFamily="34" charset="0"/>
              </a:rPr>
              <a:t>w odniesieniu do stanu istniejącego.</a:t>
            </a:r>
          </a:p>
          <a:p>
            <a:pPr>
              <a:buFont typeface="Wingdings" pitchFamily="2" charset="2"/>
              <a:buChar char="Ø"/>
            </a:pPr>
            <a:endParaRPr lang="pl-PL" sz="1900" dirty="0" smtClean="0">
              <a:solidFill>
                <a:schemeClr val="accent5">
                  <a:lumMod val="7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900" b="1" dirty="0" smtClean="0">
                <a:solidFill>
                  <a:schemeClr val="bg2">
                    <a:lumMod val="25000"/>
                  </a:schemeClr>
                </a:solidFill>
                <a:latin typeface="Calibri" pitchFamily="34" charset="0"/>
                <a:cs typeface="Calibri" pitchFamily="34" charset="0"/>
              </a:rPr>
              <a:t>Projekty dotyczące modernizacji energetycznej budynków muszą być zgodne z rozporządzeniem Ministra Infrastruktury z dnia 12 kwietnia 2002 r., </a:t>
            </a:r>
            <a:r>
              <a:rPr lang="pl-PL" sz="1900" dirty="0" smtClean="0">
                <a:solidFill>
                  <a:schemeClr val="bg2">
                    <a:lumMod val="25000"/>
                  </a:schemeClr>
                </a:solidFill>
                <a:latin typeface="Calibri" pitchFamily="34" charset="0"/>
                <a:cs typeface="Calibri" pitchFamily="34" charset="0"/>
              </a:rPr>
              <a:t>w sprawie warunków technicznych, jakim powinny odpowiadać budynki oraz ich usytuowanie, którego nowelizacja, przewidująca zwiększenie wymagań w zakresie efektywności energetycznej, weszła w życie 1 stycznia 2014 r. oraz rozporządzeniem Ministra Infrastruktury i Rozwoju z dnia 27 lutego 2015 r. w sprawie metodologii wyznaczania charakterystyki energetycznej budynku części budynku lub świadectw charakterystyki energetycznej (</a:t>
            </a:r>
            <a:r>
              <a:rPr lang="pl-PL" sz="1900" dirty="0" err="1" smtClean="0">
                <a:solidFill>
                  <a:schemeClr val="bg2">
                    <a:lumMod val="25000"/>
                  </a:schemeClr>
                </a:solidFill>
                <a:latin typeface="Calibri" pitchFamily="34" charset="0"/>
                <a:cs typeface="Calibri" pitchFamily="34" charset="0"/>
              </a:rPr>
              <a:t>Dz.U</a:t>
            </a:r>
            <a:r>
              <a:rPr lang="pl-PL" sz="1900" dirty="0" smtClean="0">
                <a:solidFill>
                  <a:schemeClr val="bg2">
                    <a:lumMod val="25000"/>
                  </a:schemeClr>
                </a:solidFill>
                <a:latin typeface="Calibri" pitchFamily="34" charset="0"/>
                <a:cs typeface="Calibri" pitchFamily="34" charset="0"/>
              </a:rPr>
              <a:t>. z 2015 r., poz. 376 z </a:t>
            </a:r>
            <a:r>
              <a:rPr lang="pl-PL" sz="1900" dirty="0" err="1" smtClean="0">
                <a:solidFill>
                  <a:schemeClr val="bg2">
                    <a:lumMod val="25000"/>
                  </a:schemeClr>
                </a:solidFill>
                <a:latin typeface="Calibri" pitchFamily="34" charset="0"/>
                <a:cs typeface="Calibri" pitchFamily="34" charset="0"/>
              </a:rPr>
              <a:t>późn</a:t>
            </a:r>
            <a:r>
              <a:rPr lang="pl-PL" sz="1900" dirty="0" smtClean="0">
                <a:solidFill>
                  <a:schemeClr val="bg2">
                    <a:lumMod val="25000"/>
                  </a:schemeClr>
                </a:solidFill>
                <a:latin typeface="Calibri" pitchFamily="34" charset="0"/>
                <a:cs typeface="Calibri" pitchFamily="34" charset="0"/>
              </a:rPr>
              <a:t>. zm.).</a:t>
            </a:r>
          </a:p>
          <a:p>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620688"/>
            <a:ext cx="8219256" cy="5472608"/>
          </a:xfrm>
        </p:spPr>
        <p:txBody>
          <a:bodyPr>
            <a:normAutofit/>
          </a:bodyPr>
          <a:lstStyle/>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Wsparcie w ramach Działania musi być </a:t>
            </a:r>
            <a:r>
              <a:rPr lang="pl-PL" sz="1800" b="1" dirty="0" smtClean="0">
                <a:solidFill>
                  <a:schemeClr val="bg2">
                    <a:lumMod val="25000"/>
                  </a:schemeClr>
                </a:solidFill>
                <a:latin typeface="Calibri" pitchFamily="34" charset="0"/>
                <a:cs typeface="Calibri" pitchFamily="34" charset="0"/>
              </a:rPr>
              <a:t>zgodne z Wytycznymi w zakresie realizacji zasady równości szans i niedyskryminacji</a:t>
            </a:r>
            <a:r>
              <a:rPr lang="pl-PL" sz="1800" dirty="0" smtClean="0">
                <a:solidFill>
                  <a:schemeClr val="bg2">
                    <a:lumMod val="25000"/>
                  </a:schemeClr>
                </a:solidFill>
                <a:latin typeface="Calibri" pitchFamily="34" charset="0"/>
                <a:cs typeface="Calibri" pitchFamily="34" charset="0"/>
              </a:rPr>
              <a:t>, w tym </a:t>
            </a:r>
            <a:r>
              <a:rPr lang="pl-PL" sz="1800" b="1" dirty="0" smtClean="0">
                <a:solidFill>
                  <a:schemeClr val="bg2">
                    <a:lumMod val="25000"/>
                  </a:schemeClr>
                </a:solidFill>
                <a:latin typeface="Calibri" pitchFamily="34" charset="0"/>
                <a:cs typeface="Calibri" pitchFamily="34" charset="0"/>
              </a:rPr>
              <a:t>dostępności dla osób z </a:t>
            </a:r>
            <a:r>
              <a:rPr lang="pl-PL" sz="1800" b="1" dirty="0" err="1" smtClean="0">
                <a:solidFill>
                  <a:schemeClr val="bg2">
                    <a:lumMod val="25000"/>
                  </a:schemeClr>
                </a:solidFill>
                <a:latin typeface="Calibri" pitchFamily="34" charset="0"/>
                <a:cs typeface="Calibri" pitchFamily="34" charset="0"/>
              </a:rPr>
              <a:t>niepełnosprawnościami</a:t>
            </a:r>
            <a:r>
              <a:rPr lang="pl-PL" sz="1800" b="1"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i </a:t>
            </a:r>
            <a:r>
              <a:rPr lang="pl-PL" sz="1800" b="1" dirty="0" smtClean="0">
                <a:solidFill>
                  <a:schemeClr val="bg2">
                    <a:lumMod val="25000"/>
                  </a:schemeClr>
                </a:solidFill>
                <a:latin typeface="Calibri" pitchFamily="34" charset="0"/>
                <a:cs typeface="Calibri" pitchFamily="34" charset="0"/>
              </a:rPr>
              <a:t>zasady równości szans kobiet i mężczyzn </a:t>
            </a:r>
            <a:r>
              <a:rPr lang="pl-PL" sz="1800" dirty="0" smtClean="0">
                <a:solidFill>
                  <a:schemeClr val="bg2">
                    <a:lumMod val="25000"/>
                  </a:schemeClr>
                </a:solidFill>
                <a:latin typeface="Calibri" pitchFamily="34" charset="0"/>
                <a:cs typeface="Calibri" pitchFamily="34" charset="0"/>
              </a:rPr>
              <a:t>w ramach funduszy unijnych na lata 2014-2020, w szczególności wsparcie jest udzielone projektom uwzględniającym koncepcję uniwersalnego projektowania, zgodnie z ww. Wytycznymi.</a:t>
            </a:r>
          </a:p>
          <a:p>
            <a:pPr marL="274320" lvl="3" indent="-274320" algn="just">
              <a:spcBef>
                <a:spcPts val="600"/>
              </a:spcBef>
              <a:buClr>
                <a:schemeClr val="tx2"/>
              </a:buClr>
              <a:buSzPct val="73000"/>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 przypadku </a:t>
            </a:r>
            <a:r>
              <a:rPr lang="pl-PL" sz="1800" b="1" dirty="0" smtClean="0">
                <a:solidFill>
                  <a:srgbClr val="FF0000"/>
                </a:solidFill>
                <a:latin typeface="Calibri" pitchFamily="34" charset="0"/>
                <a:cs typeface="Calibri" pitchFamily="34" charset="0"/>
              </a:rPr>
              <a:t>budynków jednorodzinnych można uzyskać wsparcie wyłącznie na wymianę źródła ciepła</a:t>
            </a:r>
            <a:r>
              <a:rPr lang="pl-PL" sz="1800" dirty="0" smtClean="0">
                <a:solidFill>
                  <a:srgbClr val="FF0000"/>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Wsparcie to możliwe jest wyłącznie w przypadku, gdy termomodernizacja budynku została już wykonana. Za wykonaną termomodernizację uważane jest osiągnięcie poziomu zapotrzebowania na nieodnawialną energię pierwotną na potrzeby ogrzewania, wentylacji oraz przygotowania ciepłej wody użytkowej określonego w audycie energetycznym wyrażonego wskaźnikiem </a:t>
            </a:r>
            <a:r>
              <a:rPr lang="pl-PL" sz="1800" dirty="0" err="1" smtClean="0">
                <a:solidFill>
                  <a:schemeClr val="bg2">
                    <a:lumMod val="25000"/>
                  </a:schemeClr>
                </a:solidFill>
                <a:latin typeface="Calibri" pitchFamily="34" charset="0"/>
                <a:cs typeface="Calibri" pitchFamily="34" charset="0"/>
              </a:rPr>
              <a:t>EPh+w</a:t>
            </a:r>
            <a:r>
              <a:rPr lang="pl-PL" sz="1800" dirty="0" smtClean="0">
                <a:solidFill>
                  <a:schemeClr val="bg2">
                    <a:lumMod val="25000"/>
                  </a:schemeClr>
                </a:solidFill>
                <a:latin typeface="Calibri" pitchFamily="34" charset="0"/>
                <a:cs typeface="Calibri" pitchFamily="34" charset="0"/>
              </a:rPr>
              <a:t> dla budynków mieszkalnych jednorodzinnych </a:t>
            </a:r>
            <a:r>
              <a:rPr lang="pl-PL" sz="1800" dirty="0" err="1" smtClean="0">
                <a:solidFill>
                  <a:schemeClr val="bg2">
                    <a:lumMod val="25000"/>
                  </a:schemeClr>
                </a:solidFill>
                <a:latin typeface="Calibri" pitchFamily="34" charset="0"/>
                <a:cs typeface="Calibri" pitchFamily="34" charset="0"/>
              </a:rPr>
              <a:t>EPh+w</a:t>
            </a:r>
            <a:r>
              <a:rPr lang="pl-PL" sz="1800" dirty="0" smtClean="0">
                <a:solidFill>
                  <a:schemeClr val="bg2">
                    <a:lumMod val="25000"/>
                  </a:schemeClr>
                </a:solidFill>
                <a:latin typeface="Calibri" pitchFamily="34" charset="0"/>
                <a:cs typeface="Calibri" pitchFamily="34" charset="0"/>
              </a:rPr>
              <a:t> = 120 </a:t>
            </a:r>
            <a:r>
              <a:rPr lang="pl-PL" sz="1800" dirty="0" err="1" smtClean="0">
                <a:solidFill>
                  <a:schemeClr val="bg2">
                    <a:lumMod val="25000"/>
                  </a:schemeClr>
                </a:solidFill>
                <a:latin typeface="Calibri" pitchFamily="34" charset="0"/>
                <a:cs typeface="Calibri" pitchFamily="34" charset="0"/>
              </a:rPr>
              <a:t>kWh</a:t>
            </a:r>
            <a:r>
              <a:rPr lang="pl-PL" sz="1800" dirty="0" smtClean="0">
                <a:solidFill>
                  <a:schemeClr val="bg2">
                    <a:lumMod val="25000"/>
                  </a:schemeClr>
                </a:solidFill>
                <a:latin typeface="Calibri" pitchFamily="34" charset="0"/>
                <a:cs typeface="Calibri" pitchFamily="34" charset="0"/>
              </a:rPr>
              <a:t>/(m2xrok). W ramach konkursu koszt </a:t>
            </a:r>
            <a:r>
              <a:rPr lang="pl-PL" sz="1800" dirty="0" err="1" smtClean="0">
                <a:solidFill>
                  <a:schemeClr val="bg2">
                    <a:lumMod val="25000"/>
                  </a:schemeClr>
                </a:solidFill>
                <a:latin typeface="Calibri" pitchFamily="34" charset="0"/>
                <a:cs typeface="Calibri" pitchFamily="34" charset="0"/>
              </a:rPr>
              <a:t>kwalifikowalny</a:t>
            </a:r>
            <a:r>
              <a:rPr lang="pl-PL" sz="1800" dirty="0" smtClean="0">
                <a:solidFill>
                  <a:schemeClr val="bg2">
                    <a:lumMod val="25000"/>
                  </a:schemeClr>
                </a:solidFill>
                <a:latin typeface="Calibri" pitchFamily="34" charset="0"/>
                <a:cs typeface="Calibri" pitchFamily="34" charset="0"/>
              </a:rPr>
              <a:t> stanowi  wymiana starych źródeł ciepła wykorzystujących paliwa stałe w domach jednorodzinnych na  kotły, piece, urządzenia grzewcze wykorzystujące OZE  lub paliwa gazowe, przy czym koszt ten musi wynikać z przeprowadzonego audytu energetycznego budynku. Koszt </a:t>
            </a:r>
            <a:r>
              <a:rPr lang="pl-PL" sz="1800" dirty="0" err="1" smtClean="0">
                <a:solidFill>
                  <a:schemeClr val="bg2">
                    <a:lumMod val="25000"/>
                  </a:schemeClr>
                </a:solidFill>
                <a:latin typeface="Calibri" pitchFamily="34" charset="0"/>
                <a:cs typeface="Calibri" pitchFamily="34" charset="0"/>
              </a:rPr>
              <a:t>niekwalifikowalny</a:t>
            </a:r>
            <a:r>
              <a:rPr lang="pl-PL" sz="1800" dirty="0" smtClean="0">
                <a:solidFill>
                  <a:schemeClr val="bg2">
                    <a:lumMod val="25000"/>
                  </a:schemeClr>
                </a:solidFill>
                <a:latin typeface="Calibri" pitchFamily="34" charset="0"/>
                <a:cs typeface="Calibri" pitchFamily="34" charset="0"/>
              </a:rPr>
              <a:t> stanowi wymiana źródła ciepła na paliwa stałe (m.in. węgiel).</a:t>
            </a:r>
          </a:p>
          <a:p>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650" y="365129"/>
            <a:ext cx="7886700" cy="1047647"/>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Podstawowe informacje o konkursie</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628650" y="1124744"/>
            <a:ext cx="7886700" cy="4896545"/>
          </a:xfrm>
        </p:spPr>
        <p:txBody>
          <a:bodyPr>
            <a:normAutofit fontScale="92500" lnSpcReduction="10000"/>
          </a:bodyPr>
          <a:lstStyle/>
          <a:p>
            <a:pPr algn="ctr">
              <a:buNone/>
            </a:pPr>
            <a:r>
              <a:rPr lang="pl-PL" sz="3200" i="1" dirty="0" smtClean="0">
                <a:solidFill>
                  <a:schemeClr val="bg2">
                    <a:lumMod val="25000"/>
                  </a:schemeClr>
                </a:solidFill>
                <a:latin typeface="Calibri" pitchFamily="34" charset="0"/>
                <a:cs typeface="Calibri" pitchFamily="34" charset="0"/>
              </a:rPr>
              <a:t>	</a:t>
            </a:r>
            <a:r>
              <a:rPr lang="pl-PL" sz="2200" b="1" i="1" u="sng" dirty="0" smtClean="0">
                <a:solidFill>
                  <a:schemeClr val="bg2">
                    <a:lumMod val="25000"/>
                  </a:schemeClr>
                </a:solidFill>
                <a:latin typeface="Calibri" pitchFamily="34" charset="0"/>
                <a:cs typeface="Calibri" pitchFamily="34" charset="0"/>
              </a:rPr>
              <a:t>Cel konkursu:</a:t>
            </a:r>
          </a:p>
          <a:p>
            <a:pPr algn="just">
              <a:buNone/>
            </a:pPr>
            <a:r>
              <a:rPr lang="pl-PL" dirty="0" smtClean="0">
                <a:solidFill>
                  <a:schemeClr val="bg2">
                    <a:lumMod val="50000"/>
                  </a:schemeClr>
                </a:solidFill>
                <a:latin typeface="Calibri" pitchFamily="34" charset="0"/>
                <a:cs typeface="Calibri" pitchFamily="34" charset="0"/>
              </a:rPr>
              <a:t>	</a:t>
            </a:r>
          </a:p>
          <a:p>
            <a:pPr algn="just"/>
            <a:r>
              <a:rPr lang="pl-PL" sz="1900" dirty="0" smtClean="0">
                <a:solidFill>
                  <a:schemeClr val="bg2">
                    <a:lumMod val="25000"/>
                  </a:schemeClr>
                </a:solidFill>
                <a:latin typeface="Calibri" pitchFamily="34" charset="0"/>
                <a:cs typeface="Calibri" pitchFamily="34" charset="0"/>
              </a:rPr>
              <a:t>Celem </a:t>
            </a:r>
            <a:r>
              <a:rPr lang="pl-PL" sz="1900" dirty="0" smtClean="0">
                <a:solidFill>
                  <a:schemeClr val="bg2">
                    <a:lumMod val="25000"/>
                  </a:schemeClr>
                </a:solidFill>
                <a:latin typeface="Calibri" pitchFamily="34" charset="0"/>
                <a:cs typeface="Calibri" pitchFamily="34" charset="0"/>
              </a:rPr>
              <a:t>konkursu jest wyłonienie projektów do dofinansowania w ramach Osi Priorytetowej 5 </a:t>
            </a:r>
            <a:r>
              <a:rPr lang="pl-PL" sz="1900" i="1" dirty="0" smtClean="0">
                <a:solidFill>
                  <a:schemeClr val="bg2">
                    <a:lumMod val="25000"/>
                  </a:schemeClr>
                </a:solidFill>
                <a:latin typeface="Calibri" pitchFamily="34" charset="0"/>
                <a:cs typeface="Calibri" pitchFamily="34" charset="0"/>
              </a:rPr>
              <a:t>Efektywność energetyczna i gospodarka niskoemisyjna,</a:t>
            </a:r>
            <a:r>
              <a:rPr lang="pl-PL" sz="1900" dirty="0" smtClean="0">
                <a:solidFill>
                  <a:schemeClr val="bg2">
                    <a:lumMod val="25000"/>
                  </a:schemeClr>
                </a:solidFill>
                <a:latin typeface="Calibri" pitchFamily="34" charset="0"/>
                <a:cs typeface="Calibri" pitchFamily="34" charset="0"/>
              </a:rPr>
              <a:t> Działania 5.3  </a:t>
            </a:r>
            <a:r>
              <a:rPr lang="pl-PL" sz="1900" i="1" dirty="0" smtClean="0">
                <a:solidFill>
                  <a:schemeClr val="bg2">
                    <a:lumMod val="25000"/>
                  </a:schemeClr>
                </a:solidFill>
                <a:latin typeface="Calibri" pitchFamily="34" charset="0"/>
                <a:cs typeface="Calibri" pitchFamily="34" charset="0"/>
              </a:rPr>
              <a:t>Efektywność energetyczna sektora mieszkaniowego</a:t>
            </a:r>
            <a:r>
              <a:rPr lang="pl-PL" sz="1900" dirty="0" smtClean="0">
                <a:solidFill>
                  <a:schemeClr val="bg2">
                    <a:lumMod val="25000"/>
                  </a:schemeClr>
                </a:solidFill>
                <a:latin typeface="Calibri" pitchFamily="34" charset="0"/>
                <a:cs typeface="Calibri" pitchFamily="34" charset="0"/>
              </a:rPr>
              <a:t>  RPO WL.</a:t>
            </a:r>
          </a:p>
          <a:p>
            <a:pPr algn="just">
              <a:buNone/>
            </a:pPr>
            <a:endParaRPr lang="pl-PL" sz="1900" dirty="0" smtClean="0">
              <a:solidFill>
                <a:schemeClr val="bg2">
                  <a:lumMod val="25000"/>
                </a:schemeClr>
              </a:solidFill>
              <a:latin typeface="Calibri" pitchFamily="34" charset="0"/>
              <a:cs typeface="Calibri" pitchFamily="34" charset="0"/>
            </a:endParaRPr>
          </a:p>
          <a:p>
            <a:pPr algn="just"/>
            <a:r>
              <a:rPr lang="pl-PL" sz="1900" b="1" dirty="0" smtClean="0">
                <a:solidFill>
                  <a:schemeClr val="bg2">
                    <a:lumMod val="25000"/>
                  </a:schemeClr>
                </a:solidFill>
                <a:latin typeface="Calibri" pitchFamily="34" charset="0"/>
                <a:cs typeface="Calibri" pitchFamily="34" charset="0"/>
              </a:rPr>
              <a:t>Celem </a:t>
            </a:r>
            <a:r>
              <a:rPr lang="pl-PL" sz="1900" b="1" dirty="0" smtClean="0">
                <a:solidFill>
                  <a:schemeClr val="bg2">
                    <a:lumMod val="25000"/>
                  </a:schemeClr>
                </a:solidFill>
                <a:latin typeface="Calibri" pitchFamily="34" charset="0"/>
                <a:cs typeface="Calibri" pitchFamily="34" charset="0"/>
              </a:rPr>
              <a:t>Działania jest poprawa efektywności wykorzystania energii w sektorze budownictwa, w budynkach mieszkaniowych poprzez realizację wielokierunkowych i kompleksowych zadań w różnych dziedzinach, tj. ogrzewaniu, wentylacji, chłodzeniu, przygotowaniu ciepłej wody i oświetleniu pomieszczeń; jak również szersze wykorzystanie energii ze źródeł odnawialnych i niekonwencjonalnych. </a:t>
            </a:r>
          </a:p>
          <a:p>
            <a:pPr algn="just"/>
            <a:endParaRPr lang="pl-PL" sz="1900" dirty="0" smtClean="0">
              <a:solidFill>
                <a:schemeClr val="bg2">
                  <a:lumMod val="25000"/>
                </a:schemeClr>
              </a:solidFill>
              <a:latin typeface="Calibri" pitchFamily="34" charset="0"/>
              <a:cs typeface="Calibri" pitchFamily="34" charset="0"/>
            </a:endParaRPr>
          </a:p>
          <a:p>
            <a:pPr algn="just"/>
            <a:r>
              <a:rPr lang="pl-PL" sz="1900" dirty="0" smtClean="0">
                <a:solidFill>
                  <a:schemeClr val="bg2">
                    <a:lumMod val="25000"/>
                  </a:schemeClr>
                </a:solidFill>
                <a:latin typeface="Calibri" pitchFamily="34" charset="0"/>
                <a:cs typeface="Calibri" pitchFamily="34" charset="0"/>
              </a:rPr>
              <a:t>W </a:t>
            </a:r>
            <a:r>
              <a:rPr lang="pl-PL" sz="1900" dirty="0" smtClean="0">
                <a:solidFill>
                  <a:schemeClr val="bg2">
                    <a:lumMod val="25000"/>
                  </a:schemeClr>
                </a:solidFill>
                <a:latin typeface="Calibri" pitchFamily="34" charset="0"/>
                <a:cs typeface="Calibri" pitchFamily="34" charset="0"/>
              </a:rPr>
              <a:t>związku z powyższym działania związane z modernizacją energetyczną budynków (</a:t>
            </a:r>
            <a:r>
              <a:rPr lang="pl-PL" sz="1900" dirty="0" err="1" smtClean="0">
                <a:solidFill>
                  <a:schemeClr val="bg2">
                    <a:lumMod val="25000"/>
                  </a:schemeClr>
                </a:solidFill>
                <a:latin typeface="Calibri" pitchFamily="34" charset="0"/>
                <a:cs typeface="Calibri" pitchFamily="34" charset="0"/>
              </a:rPr>
              <a:t>budynków</a:t>
            </a:r>
            <a:r>
              <a:rPr lang="pl-PL" sz="1900" dirty="0" smtClean="0">
                <a:solidFill>
                  <a:schemeClr val="bg2">
                    <a:lumMod val="25000"/>
                  </a:schemeClr>
                </a:solidFill>
                <a:latin typeface="Calibri" pitchFamily="34" charset="0"/>
                <a:cs typeface="Calibri" pitchFamily="34" charset="0"/>
              </a:rPr>
              <a:t> mieszkalnych, w tym także będących w zasobie JST) będą promowały jej kompleksowy wymiar (tzw. głęboka kompleksowa modernizacja oparta o system monitorowania i zarządzania energią). </a:t>
            </a:r>
            <a:r>
              <a:rPr lang="pl-PL" sz="1900" b="1" dirty="0" smtClean="0">
                <a:solidFill>
                  <a:schemeClr val="bg2">
                    <a:lumMod val="25000"/>
                  </a:schemeClr>
                </a:solidFill>
                <a:latin typeface="Calibri" pitchFamily="34" charset="0"/>
                <a:cs typeface="Calibri" pitchFamily="34" charset="0"/>
              </a:rPr>
              <a:t>Identyfikacja optymalnego zestawu działań zwiększających efektywność energetyczną w danym budynku dokonywana na podstawie audytu energetycznego</a:t>
            </a:r>
            <a:r>
              <a:rPr lang="pl-PL" sz="1900" dirty="0" smtClean="0">
                <a:solidFill>
                  <a:schemeClr val="bg2">
                    <a:lumMod val="25000"/>
                  </a:schemeClr>
                </a:solidFill>
                <a:latin typeface="Calibri" pitchFamily="34" charset="0"/>
                <a:cs typeface="Calibri" pitchFamily="34" charset="0"/>
              </a:rPr>
              <a:t> (stanowiącego kluczowy element projektu).</a:t>
            </a:r>
          </a:p>
          <a:p>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616624"/>
          </a:xfrm>
        </p:spPr>
        <p:txBody>
          <a:bodyPr>
            <a:normAutofit lnSpcReduction="10000"/>
          </a:bodyPr>
          <a:lstStyle/>
          <a:p>
            <a:pPr marL="274320" lvl="3" indent="-274320" algn="just">
              <a:spcBef>
                <a:spcPts val="600"/>
              </a:spcBef>
              <a:buClr>
                <a:schemeClr val="tx2"/>
              </a:buClr>
              <a:buSzPct val="73000"/>
              <a:buFont typeface="Wingdings" pitchFamily="2" charset="2"/>
              <a:buChar char="Ø"/>
            </a:pPr>
            <a:r>
              <a:rPr lang="pl-PL" sz="1800" dirty="0" smtClean="0">
                <a:solidFill>
                  <a:srgbClr val="FF0000"/>
                </a:solidFill>
                <a:latin typeface="Calibri" pitchFamily="34" charset="0"/>
                <a:cs typeface="Calibri" pitchFamily="34" charset="0"/>
              </a:rPr>
              <a:t>Inwestycje w zakresie wsparcia budynków mieszkalnych jednorodzinnych mogą być realizowane wyłącznie jako projekty, w których podmiot uprawniony do ubiegania się o dofinansowanie (zgodny z typem Beneficjenta określonym w pkt. 4.1 Regulaminu konkursu) przygotowuje, zleca i koordynuje wykonanie wymiany indywidualnego źródła ciepła, z czego korzystać będą gospodarstwa domowe, będące użytkownikami końcowymi produktów projektu.</a:t>
            </a:r>
          </a:p>
          <a:p>
            <a:pPr marL="274320" lvl="3" indent="-274320" algn="just">
              <a:spcBef>
                <a:spcPts val="600"/>
              </a:spcBef>
              <a:buClr>
                <a:schemeClr val="tx2"/>
              </a:buClr>
              <a:buSzPct val="73000"/>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Wnioskodawca ma obowiązek </a:t>
            </a:r>
            <a:r>
              <a:rPr lang="pl-PL" sz="1800" b="1" dirty="0" smtClean="0">
                <a:solidFill>
                  <a:schemeClr val="bg2">
                    <a:lumMod val="25000"/>
                  </a:schemeClr>
                </a:solidFill>
                <a:latin typeface="Calibri" pitchFamily="34" charset="0"/>
                <a:cs typeface="Calibri" pitchFamily="34" charset="0"/>
              </a:rPr>
              <a:t>udzielać zamówień w Projekcie oraz realizować te zamówienia zgodnie z przepisami prawa powszechnie obowiązującego oraz zgodnie z zasadami określonymi w Wytycznych </a:t>
            </a:r>
            <a:r>
              <a:rPr lang="pl-PL" sz="1800" b="1"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 </a:t>
            </a: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err="1" smtClean="0">
                <a:solidFill>
                  <a:schemeClr val="bg2">
                    <a:lumMod val="25000"/>
                  </a:schemeClr>
                </a:solidFill>
                <a:latin typeface="Calibri" pitchFamily="34" charset="0"/>
                <a:cs typeface="Calibri" pitchFamily="34" charset="0"/>
              </a:rPr>
              <a:t>Kwalifikowalność</a:t>
            </a:r>
            <a:r>
              <a:rPr lang="pl-PL" sz="1800" dirty="0" smtClean="0">
                <a:solidFill>
                  <a:schemeClr val="bg2">
                    <a:lumMod val="25000"/>
                  </a:schemeClr>
                </a:solidFill>
                <a:latin typeface="Calibri" pitchFamily="34" charset="0"/>
                <a:cs typeface="Calibri" pitchFamily="34" charset="0"/>
              </a:rPr>
              <a:t> wydatków badana jest na każdym etapie projektu.</a:t>
            </a:r>
          </a:p>
          <a:p>
            <a:pPr marL="274320" lvl="3" indent="-274320" algn="just">
              <a:spcBef>
                <a:spcPts val="600"/>
              </a:spcBef>
              <a:buClr>
                <a:schemeClr val="tx2"/>
              </a:buClr>
              <a:buSzPct val="73000"/>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Ogólne zasady dotyczące </a:t>
            </a:r>
            <a:r>
              <a:rPr lang="pl-PL" sz="1800"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 wydatków zostały określone w Wytycznych </a:t>
            </a:r>
            <a:r>
              <a:rPr lang="pl-PL" sz="1800"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a:t>
            </a:r>
          </a:p>
          <a:p>
            <a:pPr marL="274320" lvl="3" indent="-274320" algn="just">
              <a:spcBef>
                <a:spcPts val="600"/>
              </a:spcBef>
              <a:buClr>
                <a:schemeClr val="tx2"/>
              </a:buClr>
              <a:buSzPct val="73000"/>
              <a:buNone/>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Ocena </a:t>
            </a:r>
            <a:r>
              <a:rPr lang="pl-PL" sz="1800"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 wydatku polega na analizie zgodności jego poniesienia z obowiązującymi przepisami prawa unijnego i prawa krajowego, umową o dofinansowanie i Wytycznymi oraz innymi dokumentami, do których stosowania beneficjent zobowiązał się w umowie o dofinansowanie. </a:t>
            </a:r>
          </a:p>
          <a:p>
            <a:pPr marL="274320" lvl="3" indent="-274320" algn="just">
              <a:spcBef>
                <a:spcPts val="600"/>
              </a:spcBef>
              <a:buClr>
                <a:schemeClr val="tx2"/>
              </a:buClr>
              <a:buSzPct val="73000"/>
              <a:buFont typeface="Wingdings 2"/>
              <a:buChar char=""/>
            </a:pPr>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328592"/>
          </a:xfrm>
        </p:spPr>
        <p:txBody>
          <a:bodyPr/>
          <a:lstStyle/>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Na etapie </a:t>
            </a:r>
            <a:r>
              <a:rPr lang="pl-PL" sz="1800" b="1" dirty="0" smtClean="0">
                <a:solidFill>
                  <a:schemeClr val="bg2">
                    <a:lumMod val="25000"/>
                  </a:schemeClr>
                </a:solidFill>
                <a:latin typeface="Calibri" pitchFamily="34" charset="0"/>
                <a:cs typeface="Calibri" pitchFamily="34" charset="0"/>
              </a:rPr>
              <a:t>oceny wniosku o dofinansowanie dokonywana jest ocena </a:t>
            </a:r>
            <a:r>
              <a:rPr lang="pl-PL" sz="1800" b="1" dirty="0" err="1" smtClean="0">
                <a:solidFill>
                  <a:schemeClr val="bg2">
                    <a:lumMod val="25000"/>
                  </a:schemeClr>
                </a:solidFill>
                <a:latin typeface="Calibri" pitchFamily="34" charset="0"/>
                <a:cs typeface="Calibri" pitchFamily="34" charset="0"/>
              </a:rPr>
              <a:t>kwalifikowalności</a:t>
            </a:r>
            <a:r>
              <a:rPr lang="pl-PL" sz="1800" b="1" dirty="0" smtClean="0">
                <a:solidFill>
                  <a:schemeClr val="bg2">
                    <a:lumMod val="25000"/>
                  </a:schemeClr>
                </a:solidFill>
                <a:latin typeface="Calibri" pitchFamily="34" charset="0"/>
                <a:cs typeface="Calibri" pitchFamily="34" charset="0"/>
              </a:rPr>
              <a:t> planowanych wydatków</a:t>
            </a:r>
            <a:r>
              <a:rPr lang="pl-PL" sz="1800" dirty="0" smtClean="0">
                <a:solidFill>
                  <a:schemeClr val="bg2">
                    <a:lumMod val="25000"/>
                  </a:schemeClr>
                </a:solidFill>
                <a:latin typeface="Calibri" pitchFamily="34" charset="0"/>
                <a:cs typeface="Calibri" pitchFamily="34" charset="0"/>
              </a:rPr>
              <a:t>. Przyjęcie danego projektu do realizacji i zawarcie Umowy o dofinansowanie projektu nie oznacza, że wszystkie wydatki które Wnioskodawca przedstawi we wniosku o płatność w trakcie realizacji projektu, zostaną poświadczone, zrefundowane lub rozliczone (w przypadku systemu zaliczkowego). </a:t>
            </a:r>
            <a:r>
              <a:rPr lang="pl-PL" sz="1800" b="1" dirty="0" smtClean="0">
                <a:solidFill>
                  <a:schemeClr val="bg2">
                    <a:lumMod val="25000"/>
                  </a:schemeClr>
                </a:solidFill>
                <a:latin typeface="Calibri" pitchFamily="34" charset="0"/>
                <a:cs typeface="Calibri" pitchFamily="34" charset="0"/>
              </a:rPr>
              <a:t>Ocena </a:t>
            </a:r>
            <a:r>
              <a:rPr lang="pl-PL" sz="1800" b="1" dirty="0" err="1" smtClean="0">
                <a:solidFill>
                  <a:schemeClr val="bg2">
                    <a:lumMod val="25000"/>
                  </a:schemeClr>
                </a:solidFill>
                <a:latin typeface="Calibri" pitchFamily="34" charset="0"/>
                <a:cs typeface="Calibri" pitchFamily="34" charset="0"/>
              </a:rPr>
              <a:t>kwalifikowalności</a:t>
            </a:r>
            <a:r>
              <a:rPr lang="pl-PL" sz="1800" b="1" dirty="0" smtClean="0">
                <a:solidFill>
                  <a:schemeClr val="bg2">
                    <a:lumMod val="25000"/>
                  </a:schemeClr>
                </a:solidFill>
                <a:latin typeface="Calibri" pitchFamily="34" charset="0"/>
                <a:cs typeface="Calibri" pitchFamily="34" charset="0"/>
              </a:rPr>
              <a:t> poniesionego wydatku dokonywana jest przede wszystkim w trakcie realizacji projektu poprzez weryfikację wniosków o płatność oraz w trakcie kontroli projektu</a:t>
            </a:r>
            <a:r>
              <a:rPr lang="pl-PL" sz="1800" dirty="0" smtClean="0">
                <a:solidFill>
                  <a:schemeClr val="bg2">
                    <a:lumMod val="25000"/>
                  </a:schemeClr>
                </a:solidFill>
                <a:latin typeface="Calibri" pitchFamily="34" charset="0"/>
                <a:cs typeface="Calibri" pitchFamily="34" charset="0"/>
              </a:rPr>
              <a:t>, w szczególności kontroli w miejscu realizacji projektu lub siedzibie beneficjenta. Ocena </a:t>
            </a:r>
            <a:r>
              <a:rPr lang="pl-PL" sz="1800"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 poniesionych wydatków jest prowadzona także po zakończeniu realizacji projektu w zakresie obowiązków nałożonych na beneficjenta Umową o dofinansowanie projektu oraz wynikających z przepisów prawa.</a:t>
            </a:r>
          </a:p>
          <a:p>
            <a:pPr marL="274320" lvl="3" indent="-274320" algn="just">
              <a:spcBef>
                <a:spcPts val="600"/>
              </a:spcBef>
              <a:buClr>
                <a:schemeClr val="tx2"/>
              </a:buClr>
              <a:buSzPct val="73000"/>
              <a:buFont typeface="Wingdings" pitchFamily="2" charset="2"/>
              <a:buChar char="Ø"/>
            </a:pPr>
            <a:endParaRPr lang="pl-PL" sz="1800" dirty="0" smtClean="0">
              <a:solidFill>
                <a:schemeClr val="bg2">
                  <a:lumMod val="25000"/>
                </a:schemeClr>
              </a:solidFill>
              <a:latin typeface="Calibri" pitchFamily="34" charset="0"/>
              <a:cs typeface="Calibri" pitchFamily="34" charset="0"/>
            </a:endParaRPr>
          </a:p>
          <a:p>
            <a:pPr marL="274320" lvl="3" indent="-274320" algn="just">
              <a:spcBef>
                <a:spcPts val="600"/>
              </a:spcBef>
              <a:buClr>
                <a:schemeClr val="tx2"/>
              </a:buClr>
              <a:buSzPct val="73000"/>
              <a:buFont typeface="Wingdings" pitchFamily="2" charset="2"/>
              <a:buChar char="Ø"/>
            </a:pPr>
            <a:r>
              <a:rPr lang="pl-PL" sz="1800" dirty="0" smtClean="0">
                <a:solidFill>
                  <a:schemeClr val="bg2">
                    <a:lumMod val="25000"/>
                  </a:schemeClr>
                </a:solidFill>
                <a:latin typeface="Calibri" pitchFamily="34" charset="0"/>
                <a:cs typeface="Calibri" pitchFamily="34" charset="0"/>
              </a:rPr>
              <a:t>Ocena </a:t>
            </a:r>
            <a:r>
              <a:rPr lang="pl-PL" sz="1800" dirty="0" err="1" smtClean="0">
                <a:solidFill>
                  <a:schemeClr val="bg2">
                    <a:lumMod val="25000"/>
                  </a:schemeClr>
                </a:solidFill>
                <a:latin typeface="Calibri" pitchFamily="34" charset="0"/>
                <a:cs typeface="Calibri" pitchFamily="34" charset="0"/>
              </a:rPr>
              <a:t>kwalifikowalności</a:t>
            </a:r>
            <a:r>
              <a:rPr lang="pl-PL" sz="1800" dirty="0" smtClean="0">
                <a:solidFill>
                  <a:schemeClr val="bg2">
                    <a:lumMod val="25000"/>
                  </a:schemeClr>
                </a:solidFill>
                <a:latin typeface="Calibri" pitchFamily="34" charset="0"/>
                <a:cs typeface="Calibri" pitchFamily="34" charset="0"/>
              </a:rPr>
              <a:t> wydatków w toku niniejszego konkursu odbywać się będzie zgodnie z zasadami określonymi w niniejszym Regulaminie oraz </a:t>
            </a:r>
            <a:r>
              <a:rPr lang="pl-PL" sz="1800" i="1" dirty="0" smtClean="0">
                <a:solidFill>
                  <a:schemeClr val="bg2">
                    <a:lumMod val="25000"/>
                  </a:schemeClr>
                </a:solidFill>
                <a:latin typeface="Calibri" pitchFamily="34" charset="0"/>
                <a:cs typeface="Calibri" pitchFamily="34" charset="0"/>
              </a:rPr>
              <a:t>Wytycznych</a:t>
            </a:r>
            <a:r>
              <a:rPr lang="pl-PL" sz="1800" dirty="0" smtClean="0">
                <a:solidFill>
                  <a:schemeClr val="bg2">
                    <a:lumMod val="25000"/>
                  </a:schemeClr>
                </a:solidFill>
                <a:latin typeface="Calibri" pitchFamily="34" charset="0"/>
                <a:cs typeface="Calibri" pitchFamily="34" charset="0"/>
              </a:rPr>
              <a:t>. IOK zastrzega, że </a:t>
            </a:r>
            <a:r>
              <a:rPr lang="pl-PL" sz="1800" b="1" dirty="0" smtClean="0">
                <a:solidFill>
                  <a:schemeClr val="bg2">
                    <a:lumMod val="25000"/>
                  </a:schemeClr>
                </a:solidFill>
                <a:latin typeface="Calibri" pitchFamily="34" charset="0"/>
                <a:cs typeface="Calibri" pitchFamily="34" charset="0"/>
              </a:rPr>
              <a:t>zasady </a:t>
            </a:r>
            <a:r>
              <a:rPr lang="pl-PL" sz="1800" b="1" dirty="0" err="1" smtClean="0">
                <a:solidFill>
                  <a:schemeClr val="bg2">
                    <a:lumMod val="25000"/>
                  </a:schemeClr>
                </a:solidFill>
                <a:latin typeface="Calibri" pitchFamily="34" charset="0"/>
                <a:cs typeface="Calibri" pitchFamily="34" charset="0"/>
              </a:rPr>
              <a:t>kwalifikowalności</a:t>
            </a:r>
            <a:r>
              <a:rPr lang="pl-PL" sz="1800" b="1" dirty="0" smtClean="0">
                <a:solidFill>
                  <a:schemeClr val="bg2">
                    <a:lumMod val="25000"/>
                  </a:schemeClr>
                </a:solidFill>
                <a:latin typeface="Calibri" pitchFamily="34" charset="0"/>
                <a:cs typeface="Calibri" pitchFamily="34" charset="0"/>
              </a:rPr>
              <a:t> wydatków mogą ulec zmianie w toku konkursu lub na etapie realizacji projektu, w związku ze zmianą przepisów prawa, zmianą niniejszego Regulaminu, zmianą Wytycznych lub w związku ze zmianą umowy o dofinansowanie.</a:t>
            </a:r>
          </a:p>
          <a:p>
            <a:pPr marL="274320" lvl="3" indent="-274320">
              <a:spcBef>
                <a:spcPts val="600"/>
              </a:spcBef>
              <a:buClr>
                <a:schemeClr val="tx2"/>
              </a:buClr>
              <a:buSzPct val="73000"/>
              <a:buFont typeface="Wingdings 2"/>
              <a:buChar char=""/>
            </a:pPr>
            <a:endParaRPr lang="pl-PL" sz="1600" dirty="0" smtClean="0">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smtClean="0">
              <a:solidFill>
                <a:schemeClr val="bg2">
                  <a:lumMod val="50000"/>
                </a:schemeClr>
              </a:solidFill>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smtClean="0">
              <a:latin typeface="Calibri" pitchFamily="34" charset="0"/>
              <a:cs typeface="Calibri" pitchFamily="34" charset="0"/>
            </a:endParaRPr>
          </a:p>
          <a:p>
            <a:pPr marL="274320" lvl="3" indent="-274320">
              <a:spcBef>
                <a:spcPts val="600"/>
              </a:spcBef>
              <a:buClr>
                <a:schemeClr val="tx2"/>
              </a:buClr>
              <a:buSzPct val="73000"/>
              <a:buFont typeface="Wingdings 2"/>
              <a:buChar char=""/>
            </a:pPr>
            <a:endParaRPr lang="pl-PL" sz="1600" dirty="0" smtClean="0"/>
          </a:p>
          <a:p>
            <a:endParaRPr lang="pl-PL" sz="1600" dirty="0" smtClean="0"/>
          </a:p>
          <a:p>
            <a:pPr>
              <a:buNone/>
            </a:pPr>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164744"/>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Przykłady kosztów </a:t>
            </a:r>
            <a:r>
              <a:rPr lang="pl-PL" sz="2800" b="1" i="1" cap="all" dirty="0" err="1"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kwalifikowalnych</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457200" y="1484784"/>
            <a:ext cx="8147248" cy="4320480"/>
          </a:xfrm>
        </p:spPr>
        <p:txBody>
          <a:bodyPr>
            <a:normAutofit/>
          </a:bodyPr>
          <a:lstStyle/>
          <a:p>
            <a:pPr algn="ctr">
              <a:buNone/>
            </a:pPr>
            <a:endParaRPr lang="pl-PL" sz="2400" b="1" i="1" u="sng" dirty="0" smtClean="0">
              <a:solidFill>
                <a:schemeClr val="bg2">
                  <a:lumMod val="50000"/>
                </a:schemeClr>
              </a:solidFill>
              <a:latin typeface="Calibri" pitchFamily="34" charset="0"/>
              <a:cs typeface="Calibri" pitchFamily="34" charset="0"/>
            </a:endParaRPr>
          </a:p>
          <a:p>
            <a:pPr lvl="0" algn="just">
              <a:spcBef>
                <a:spcPts val="1200"/>
              </a:spcBef>
              <a:buFont typeface="Wingdings" pitchFamily="2" charset="2"/>
              <a:buChar char="v"/>
            </a:pPr>
            <a:r>
              <a:rPr lang="pl-PL" sz="1800" dirty="0" smtClean="0">
                <a:solidFill>
                  <a:schemeClr val="bg2">
                    <a:lumMod val="25000"/>
                  </a:schemeClr>
                </a:solidFill>
                <a:latin typeface="Calibri" pitchFamily="34" charset="0"/>
                <a:cs typeface="Calibri" pitchFamily="34" charset="0"/>
              </a:rPr>
              <a:t>przygotowanie audytu energetycznego lub audytu efektywności energetycznej,</a:t>
            </a:r>
          </a:p>
          <a:p>
            <a:pPr lvl="0" algn="just">
              <a:spcBef>
                <a:spcPts val="1200"/>
              </a:spcBef>
              <a:buFont typeface="Wingdings" pitchFamily="2" charset="2"/>
              <a:buChar char="v"/>
            </a:pPr>
            <a:r>
              <a:rPr lang="pl-PL" sz="1800" dirty="0" smtClean="0">
                <a:solidFill>
                  <a:schemeClr val="bg2">
                    <a:lumMod val="25000"/>
                  </a:schemeClr>
                </a:solidFill>
                <a:latin typeface="Calibri" pitchFamily="34" charset="0"/>
                <a:cs typeface="Calibri" pitchFamily="34" charset="0"/>
              </a:rPr>
              <a:t>koszty związane z pracami przygotowawczymi, tj. koszty opracowania dokumentacji projektowej, studium wykonalności czy uzyskania zezwoleń, </a:t>
            </a:r>
          </a:p>
          <a:p>
            <a:pPr lvl="0" algn="just">
              <a:spcBef>
                <a:spcPts val="1200"/>
              </a:spcBef>
              <a:buFont typeface="Wingdings" pitchFamily="2" charset="2"/>
              <a:buChar char="v"/>
            </a:pPr>
            <a:r>
              <a:rPr lang="pl-PL" sz="1800" dirty="0" smtClean="0">
                <a:solidFill>
                  <a:schemeClr val="bg2">
                    <a:lumMod val="25000"/>
                  </a:schemeClr>
                </a:solidFill>
                <a:latin typeface="Calibri" pitchFamily="34" charset="0"/>
                <a:cs typeface="Calibri" pitchFamily="34" charset="0"/>
              </a:rPr>
              <a:t>koszty inspektora nadzoru, jeżeli są niezbędne dla realizacji projektu, zostały przewidziane w zatwierdzonym wniosku o dofinansowanie oraz ich poniesienie wymagane jest przepisami prawa krajowego,</a:t>
            </a:r>
          </a:p>
          <a:p>
            <a:pPr lvl="0" algn="just">
              <a:spcBef>
                <a:spcPts val="1200"/>
              </a:spcBef>
              <a:buFont typeface="Wingdings" pitchFamily="2" charset="2"/>
              <a:buChar char="v"/>
            </a:pPr>
            <a:r>
              <a:rPr lang="pl-PL" sz="1800" dirty="0" smtClean="0">
                <a:solidFill>
                  <a:schemeClr val="bg2">
                    <a:lumMod val="25000"/>
                  </a:schemeClr>
                </a:solidFill>
                <a:latin typeface="Calibri" pitchFamily="34" charset="0"/>
                <a:cs typeface="Calibri" pitchFamily="34" charset="0"/>
              </a:rPr>
              <a:t>koszty zarządzania projektem (</a:t>
            </a:r>
            <a:r>
              <a:rPr lang="pl-PL" sz="1800" dirty="0" err="1" smtClean="0">
                <a:solidFill>
                  <a:schemeClr val="bg2">
                    <a:lumMod val="25000"/>
                  </a:schemeClr>
                </a:solidFill>
                <a:latin typeface="Calibri" pitchFamily="34" charset="0"/>
                <a:cs typeface="Calibri" pitchFamily="34" charset="0"/>
              </a:rPr>
              <a:t>max</a:t>
            </a:r>
            <a:r>
              <a:rPr lang="pl-PL" sz="1800" dirty="0" smtClean="0">
                <a:solidFill>
                  <a:schemeClr val="bg2">
                    <a:lumMod val="25000"/>
                  </a:schemeClr>
                </a:solidFill>
                <a:latin typeface="Calibri" pitchFamily="34" charset="0"/>
                <a:cs typeface="Calibri" pitchFamily="34" charset="0"/>
              </a:rPr>
              <a:t>. 5 % kosztów kwalifikowanych projektu, ale nie więcej niż 150000 zł) na które składają się koszty wynagrodzeń osób zaangażowanych w zarządzanie projektem oraz podmiotów zewnętrznych odpowiedzialnych za zarządzanie projektem,</a:t>
            </a:r>
          </a:p>
          <a:p>
            <a:pPr algn="just">
              <a:spcBef>
                <a:spcPts val="1200"/>
              </a:spcBef>
              <a:buFont typeface="Wingdings" pitchFamily="2" charset="2"/>
              <a:buChar char="v"/>
            </a:pPr>
            <a:r>
              <a:rPr lang="pl-PL" sz="1800" dirty="0" smtClean="0">
                <a:solidFill>
                  <a:schemeClr val="bg2">
                    <a:lumMod val="25000"/>
                  </a:schemeClr>
                </a:solidFill>
                <a:latin typeface="Calibri" pitchFamily="34" charset="0"/>
                <a:cs typeface="Calibri" pitchFamily="34" charset="0"/>
              </a:rPr>
              <a:t>promocja projektu (</a:t>
            </a:r>
            <a:r>
              <a:rPr lang="pl-PL" sz="1800" dirty="0" err="1" smtClean="0">
                <a:solidFill>
                  <a:schemeClr val="bg2">
                    <a:lumMod val="25000"/>
                  </a:schemeClr>
                </a:solidFill>
                <a:latin typeface="Calibri" pitchFamily="34" charset="0"/>
                <a:cs typeface="Calibri" pitchFamily="34" charset="0"/>
              </a:rPr>
              <a:t>max</a:t>
            </a:r>
            <a:r>
              <a:rPr lang="pl-PL" sz="1800" dirty="0" smtClean="0">
                <a:solidFill>
                  <a:schemeClr val="bg2">
                    <a:lumMod val="25000"/>
                  </a:schemeClr>
                </a:solidFill>
                <a:latin typeface="Calibri" pitchFamily="34" charset="0"/>
                <a:cs typeface="Calibri" pitchFamily="34" charset="0"/>
              </a:rPr>
              <a:t>. 1 %  kosztów kwalifikowanych projektu ale nie więcej niż 40 000 zł)</a:t>
            </a:r>
            <a:endParaRPr lang="pl-PL" sz="1800" dirty="0" smtClean="0">
              <a:solidFill>
                <a:schemeClr val="bg2">
                  <a:lumMod val="25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760640"/>
          </a:xfrm>
        </p:spPr>
        <p:txBody>
          <a:bodyPr>
            <a:normAutofit/>
          </a:bodyPr>
          <a:lstStyle/>
          <a:p>
            <a:pPr>
              <a:buNone/>
            </a:pPr>
            <a:r>
              <a:rPr lang="pl-PL" sz="1900" dirty="0" smtClean="0">
                <a:latin typeface="Calibri" pitchFamily="34" charset="0"/>
                <a:cs typeface="Calibri" pitchFamily="34" charset="0"/>
              </a:rPr>
              <a:t>	</a:t>
            </a:r>
            <a:r>
              <a:rPr lang="pl-PL" sz="1900" u="sng" dirty="0" smtClean="0">
                <a:solidFill>
                  <a:schemeClr val="bg2">
                    <a:lumMod val="25000"/>
                  </a:schemeClr>
                </a:solidFill>
                <a:latin typeface="Calibri" pitchFamily="34" charset="0"/>
                <a:cs typeface="Calibri" pitchFamily="34" charset="0"/>
              </a:rPr>
              <a:t>Koszty wynikające z opracowanego audytu energetycznego/audytu efektywności energetycznej m.in.: </a:t>
            </a:r>
            <a:endParaRPr lang="pl-PL" sz="1900" u="sng" dirty="0" smtClean="0">
              <a:solidFill>
                <a:schemeClr val="bg2">
                  <a:lumMod val="25000"/>
                </a:schemeClr>
              </a:solidFill>
              <a:latin typeface="Calibri" pitchFamily="34" charset="0"/>
              <a:cs typeface="Calibri" pitchFamily="34" charset="0"/>
            </a:endParaRPr>
          </a:p>
          <a:p>
            <a:pPr>
              <a:buNone/>
            </a:pPr>
            <a:endParaRPr lang="pl-PL" sz="1900" dirty="0" smtClean="0">
              <a:solidFill>
                <a:schemeClr val="bg2">
                  <a:lumMod val="25000"/>
                </a:schemeClr>
              </a:solidFill>
              <a:latin typeface="Calibri" pitchFamily="34" charset="0"/>
              <a:cs typeface="Calibri" pitchFamily="34" charset="0"/>
            </a:endParaRP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roboty budowlane dotyczące głębokiej modernizacji energetycznej budynków wielorodzinnych budynków mieszkalnych,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całkowita lub częściowa zamiana źródeł energii na źródła odnawialne lub zastosowanie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(poniżej 20MW),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ocieplenie obiektu m.in. ścian zewnętrznych, ścian wewnętrznych, stropów</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wymiana stolarki okiennej i drzwiowej m.in. wymiana okien i drzwi zewnętrznych wejściowych na nowe,</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zastosowanie wentylacji,</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instalacja systemów chłodzących, w tym również z zastosowaniem OZE,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instalacja </a:t>
            </a:r>
            <a:r>
              <a:rPr lang="pl-PL" sz="1800" dirty="0" err="1" smtClean="0">
                <a:solidFill>
                  <a:schemeClr val="bg2">
                    <a:lumMod val="25000"/>
                  </a:schemeClr>
                </a:solidFill>
                <a:latin typeface="Calibri" pitchFamily="34" charset="0"/>
                <a:cs typeface="Calibri" pitchFamily="34" charset="0"/>
              </a:rPr>
              <a:t>mikrokogeneracji</a:t>
            </a:r>
            <a:r>
              <a:rPr lang="pl-PL" sz="1800" dirty="0" smtClean="0">
                <a:solidFill>
                  <a:schemeClr val="bg2">
                    <a:lumMod val="25000"/>
                  </a:schemeClr>
                </a:solidFill>
                <a:latin typeface="Calibri" pitchFamily="34" charset="0"/>
                <a:cs typeface="Calibri" pitchFamily="34" charset="0"/>
              </a:rPr>
              <a:t> lub </a:t>
            </a:r>
            <a:r>
              <a:rPr lang="pl-PL" sz="1800" dirty="0" err="1" smtClean="0">
                <a:solidFill>
                  <a:schemeClr val="bg2">
                    <a:lumMod val="25000"/>
                  </a:schemeClr>
                </a:solidFill>
                <a:latin typeface="Calibri" pitchFamily="34" charset="0"/>
                <a:cs typeface="Calibri" pitchFamily="34" charset="0"/>
              </a:rPr>
              <a:t>mikrotrigeneracji</a:t>
            </a:r>
            <a:r>
              <a:rPr lang="pl-PL" sz="1800" dirty="0" smtClean="0">
                <a:solidFill>
                  <a:schemeClr val="bg2">
                    <a:lumMod val="25000"/>
                  </a:schemeClr>
                </a:solidFill>
                <a:latin typeface="Calibri" pitchFamily="34" charset="0"/>
                <a:cs typeface="Calibri" pitchFamily="34" charset="0"/>
              </a:rPr>
              <a:t> na potrzeby własne, </a:t>
            </a:r>
          </a:p>
          <a:p>
            <a:pPr lvl="0" algn="just">
              <a:buNone/>
            </a:pPr>
            <a:endParaRPr lang="pl-PL" sz="1700" dirty="0" smtClean="0">
              <a:solidFill>
                <a:schemeClr val="bg2">
                  <a:lumMod val="50000"/>
                </a:schemeClr>
              </a:solidFill>
              <a:latin typeface="Calibri" pitchFamily="34" charset="0"/>
              <a:cs typeface="Calibri" pitchFamily="34" charset="0"/>
            </a:endParaRPr>
          </a:p>
          <a:p>
            <a:pPr lvl="0" algn="just"/>
            <a:endParaRPr lang="pl-PL" sz="1700" dirty="0" smtClean="0">
              <a:solidFill>
                <a:schemeClr val="bg2">
                  <a:lumMod val="50000"/>
                </a:schemeClr>
              </a:solidFill>
              <a:latin typeface="Calibri" pitchFamily="34" charset="0"/>
              <a:cs typeface="Calibri" pitchFamily="34" charset="0"/>
            </a:endParaRPr>
          </a:p>
          <a:p>
            <a:endParaRPr lang="pl-PL" sz="1600" dirty="0">
              <a:latin typeface="Calibri" pitchFamily="34" charset="0"/>
              <a:cs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075240" cy="5547016"/>
          </a:xfrm>
        </p:spPr>
        <p:txBody>
          <a:bodyPr>
            <a:normAutofit/>
          </a:bodyPr>
          <a:lstStyle/>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energooszczędne oświetlenie: wymiana i montaż punktów świetlnych w przypadku wymiany źródła światła,</a:t>
            </a:r>
          </a:p>
          <a:p>
            <a:pPr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zakup oraz montaż instalacji i urządzeń do produkcji energii elektrycznej i cieplnej ze źródeł odnawialnych np.; kotły kolektory słoneczne, pompy ciepła rekuperatory, ogniwa fotowoltaiczne,</a:t>
            </a:r>
          </a:p>
          <a:p>
            <a:pPr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instalacja ciepłej wody użytkowej: wymiana/zastosowanie izolacji rurociągów; wymiana rurociągów i izolacji</a:t>
            </a:r>
            <a:r>
              <a:rPr lang="pl-PL" sz="1800" dirty="0" smtClean="0">
                <a:solidFill>
                  <a:schemeClr val="bg2">
                    <a:lumMod val="25000"/>
                  </a:schemeClr>
                </a:solidFill>
                <a:latin typeface="Calibri" pitchFamily="34" charset="0"/>
                <a:cs typeface="Calibri" pitchFamily="34" charset="0"/>
              </a:rPr>
              <a:t>,</a:t>
            </a:r>
            <a:endParaRPr lang="pl-PL" sz="1800" dirty="0" smtClean="0">
              <a:solidFill>
                <a:schemeClr val="bg2">
                  <a:lumMod val="25000"/>
                </a:schemeClr>
              </a:solidFill>
              <a:latin typeface="Calibri" pitchFamily="34" charset="0"/>
              <a:cs typeface="Calibri" pitchFamily="34" charset="0"/>
            </a:endParaRP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tworzenie zielonych dachów i „żyjących, zielonych ścian”,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instalacja centralnego ogrzewania: wymiana starego kotła na nowy (lub węzeł cieplny) ze zmianą rodzaju paliwa na OZE lub </a:t>
            </a:r>
            <a:r>
              <a:rPr lang="pl-PL" sz="1800" dirty="0" err="1" smtClean="0">
                <a:solidFill>
                  <a:schemeClr val="bg2">
                    <a:lumMod val="25000"/>
                  </a:schemeClr>
                </a:solidFill>
                <a:latin typeface="Calibri" pitchFamily="34" charset="0"/>
                <a:cs typeface="Calibri" pitchFamily="34" charset="0"/>
              </a:rPr>
              <a:t>kogeneracyjny</a:t>
            </a:r>
            <a:r>
              <a:rPr lang="pl-PL" sz="1800" dirty="0" smtClean="0">
                <a:solidFill>
                  <a:schemeClr val="bg2">
                    <a:lumMod val="25000"/>
                  </a:schemeClr>
                </a:solidFill>
                <a:latin typeface="Calibri" pitchFamily="34" charset="0"/>
                <a:cs typeface="Calibri" pitchFamily="34" charset="0"/>
              </a:rPr>
              <a:t>;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modernizacja kotłowni: modernizacja kotłów poprzez podniesienie sprawności wytwarzania; wymiana kotłów ze zmianą paliwa na OZE, kocioł gazowy w przypadku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a:t>
            </a:r>
          </a:p>
          <a:p>
            <a:pPr lvl="0" algn="just">
              <a:spcBef>
                <a:spcPts val="1200"/>
              </a:spcBef>
              <a:buClr>
                <a:schemeClr val="accent6">
                  <a:lumMod val="75000"/>
                </a:schemeClr>
              </a:buClr>
              <a:buSzPct val="110000"/>
              <a:buNone/>
            </a:pPr>
            <a:endParaRPr lang="pl-PL" sz="2300" dirty="0" smtClean="0">
              <a:solidFill>
                <a:schemeClr val="bg2">
                  <a:lumMod val="25000"/>
                </a:schemeClr>
              </a:solidFill>
              <a:latin typeface="Calibri" pitchFamily="34" charset="0"/>
              <a:cs typeface="Calibri" pitchFamily="34" charset="0"/>
            </a:endParaRPr>
          </a:p>
          <a:p>
            <a:pPr lvl="0" algn="just"/>
            <a:endParaRPr lang="pl-PL" sz="1700" dirty="0" smtClean="0">
              <a:solidFill>
                <a:schemeClr val="bg2">
                  <a:lumMod val="50000"/>
                </a:schemeClr>
              </a:solidFill>
              <a:latin typeface="Calibri" pitchFamily="34" charset="0"/>
              <a:cs typeface="Calibri" pitchFamily="34" charset="0"/>
            </a:endParaRPr>
          </a:p>
          <a:p>
            <a:pPr lvl="0" algn="just"/>
            <a:endParaRPr lang="pl-PL" sz="1700" dirty="0" smtClean="0">
              <a:solidFill>
                <a:schemeClr val="bg2">
                  <a:lumMod val="50000"/>
                </a:schemeClr>
              </a:solidFill>
              <a:latin typeface="Calibri" pitchFamily="34" charset="0"/>
              <a:cs typeface="Calibri" pitchFamily="34" charset="0"/>
            </a:endParaRPr>
          </a:p>
          <a:p>
            <a:pPr lvl="0" algn="just"/>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692696"/>
            <a:ext cx="7886700" cy="5484267"/>
          </a:xfrm>
        </p:spPr>
        <p:txBody>
          <a:bodyPr/>
          <a:lstStyle/>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wykonanie przyłącza technicznego do scentralizowanego źródła ciepła, w związku z likwidacją lokalnego źródła ciepła, w wyniku czego nastąpi zmniejszenie kosztów pozyskania ciepła dostarczanego do budynku,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przebudowa systemów wentylacji i klimatyzacji</a:t>
            </a:r>
            <a:endParaRPr lang="pl-PL" sz="1800" dirty="0" smtClean="0">
              <a:solidFill>
                <a:schemeClr val="bg2">
                  <a:lumMod val="25000"/>
                </a:schemeClr>
              </a:solidFill>
              <a:latin typeface="Calibri" pitchFamily="34" charset="0"/>
              <a:cs typeface="Calibri" pitchFamily="34" charset="0"/>
            </a:endParaRP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instalacja indywidualnych liczników ciepła, chłodu oraz ciepłej wody użytkowej,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zastosowanie systemów zarządzania budynkiem; budowa lub przebudowa wewnętrznych instalacji odbiorczych, </a:t>
            </a:r>
          </a:p>
          <a:p>
            <a:pPr lvl="0" algn="just">
              <a:spcBef>
                <a:spcPts val="1200"/>
              </a:spcBef>
              <a:buClr>
                <a:schemeClr val="accent6">
                  <a:lumMod val="75000"/>
                </a:schemeClr>
              </a:buClr>
              <a:buSzPct val="110000"/>
              <a:buFont typeface="Wingdings" pitchFamily="2" charset="2"/>
              <a:buChar char="ü"/>
            </a:pPr>
            <a:r>
              <a:rPr lang="pl-PL" sz="1800" dirty="0" smtClean="0">
                <a:solidFill>
                  <a:schemeClr val="bg2">
                    <a:lumMod val="25000"/>
                  </a:schemeClr>
                </a:solidFill>
                <a:latin typeface="Calibri" pitchFamily="34" charset="0"/>
                <a:cs typeface="Calibri" pitchFamily="34" charset="0"/>
              </a:rPr>
              <a:t> roboty towarzyszące: wykończenia (gipsowanie, tynkowanie) ościeży w przypadku wymiany okien/drzwi zewnętrznych; naprawy lokalnych uszkodzeń tynków podłóg oraz malowanie w przypadku działań związanych z modernizacją/wymianą instalacji wewnętrznych, przystosowanie pomieszczeń w przypadku modernizacji kotłowni/węzła cieplnego,</a:t>
            </a:r>
          </a:p>
          <a:p>
            <a:pPr algn="just">
              <a:spcBef>
                <a:spcPts val="1200"/>
              </a:spcBef>
              <a:buClr>
                <a:schemeClr val="accent6">
                  <a:lumMod val="75000"/>
                </a:schemeClr>
              </a:buClr>
              <a:buSzPct val="110000"/>
              <a:buFont typeface="Wingdings" pitchFamily="2" charset="2"/>
              <a:buChar char="ü"/>
            </a:pPr>
            <a:r>
              <a:rPr lang="pl-PL" sz="1800" u="sng" dirty="0" smtClean="0">
                <a:solidFill>
                  <a:schemeClr val="bg2">
                    <a:lumMod val="25000"/>
                  </a:schemeClr>
                </a:solidFill>
                <a:latin typeface="Calibri" pitchFamily="34" charset="0"/>
                <a:cs typeface="Calibri" pitchFamily="34" charset="0"/>
              </a:rPr>
              <a:t> W ramach projektów dotyczących budynków mieszkalnych jednorodzinnych  kwalifikowane są wyłącznie koszty </a:t>
            </a:r>
            <a:r>
              <a:rPr lang="pl-PL" sz="1800" dirty="0" smtClean="0">
                <a:solidFill>
                  <a:schemeClr val="bg2">
                    <a:lumMod val="25000"/>
                  </a:schemeClr>
                </a:solidFill>
                <a:latin typeface="Calibri" pitchFamily="34" charset="0"/>
                <a:cs typeface="Calibri" pitchFamily="34" charset="0"/>
              </a:rPr>
              <a:t>wymiany źródła ciepła na zasilane OZE lub paliwem gazowym.</a:t>
            </a:r>
          </a:p>
          <a:p>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57200" y="320040"/>
            <a:ext cx="8003232" cy="1092736"/>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Przykłady kosztów </a:t>
            </a:r>
            <a:r>
              <a:rPr lang="pl-PL" sz="2800" b="1" i="1" cap="all" dirty="0" err="1"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niekwalifikowalnych</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457200" y="1196752"/>
            <a:ext cx="8075240" cy="4752528"/>
          </a:xfrm>
        </p:spPr>
        <p:txBody>
          <a:bodyPr>
            <a:normAutofit fontScale="92500" lnSpcReduction="20000"/>
          </a:bodyPr>
          <a:lstStyle/>
          <a:p>
            <a:pPr algn="ctr">
              <a:buNone/>
            </a:pPr>
            <a:endParaRPr lang="pl-PL" sz="2400" b="1" i="1" u="sng" dirty="0" smtClean="0">
              <a:solidFill>
                <a:schemeClr val="bg2">
                  <a:lumMod val="50000"/>
                </a:schemeClr>
              </a:solidFill>
              <a:latin typeface="Calibri" pitchFamily="34" charset="0"/>
              <a:cs typeface="Calibri" pitchFamily="34" charset="0"/>
            </a:endParaRPr>
          </a:p>
          <a:p>
            <a:pPr lvl="0" algn="just">
              <a:spcBef>
                <a:spcPts val="1200"/>
              </a:spcBef>
              <a:buClr>
                <a:srgbClr val="FF0000"/>
              </a:buClr>
              <a:buFont typeface="Calibri" pitchFamily="34" charset="0"/>
              <a:buChar char="─"/>
            </a:pPr>
            <a:r>
              <a:rPr lang="pl-PL" sz="16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podatek od towarów i usług (VAT), </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wkład niepieniężny, zakup nieruchomości,</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przebudowa istniejących instalacji na wysokosprawną </a:t>
            </a:r>
            <a:r>
              <a:rPr lang="pl-PL" sz="1800" dirty="0" err="1" smtClean="0">
                <a:solidFill>
                  <a:schemeClr val="bg2">
                    <a:lumMod val="25000"/>
                  </a:schemeClr>
                </a:solidFill>
                <a:latin typeface="Calibri" pitchFamily="34" charset="0"/>
                <a:cs typeface="Calibri" pitchFamily="34" charset="0"/>
              </a:rPr>
              <a:t>kogenerację</a:t>
            </a:r>
            <a:r>
              <a:rPr lang="pl-PL" sz="1800" dirty="0" smtClean="0">
                <a:solidFill>
                  <a:schemeClr val="bg2">
                    <a:lumMod val="25000"/>
                  </a:schemeClr>
                </a:solidFill>
                <a:latin typeface="Calibri" pitchFamily="34" charset="0"/>
                <a:cs typeface="Calibri" pitchFamily="34" charset="0"/>
              </a:rPr>
              <a:t>/budowa nowych instalacji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powyżej 20 MW, </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przebudowa istniejących instalacji na wysokosprawną </a:t>
            </a:r>
            <a:r>
              <a:rPr lang="pl-PL" sz="1800" dirty="0" err="1" smtClean="0">
                <a:solidFill>
                  <a:schemeClr val="bg2">
                    <a:lumMod val="25000"/>
                  </a:schemeClr>
                </a:solidFill>
                <a:latin typeface="Calibri" pitchFamily="34" charset="0"/>
                <a:cs typeface="Calibri" pitchFamily="34" charset="0"/>
              </a:rPr>
              <a:t>kogenerację</a:t>
            </a:r>
            <a:r>
              <a:rPr lang="pl-PL" sz="1800" dirty="0" smtClean="0">
                <a:solidFill>
                  <a:schemeClr val="bg2">
                    <a:lumMod val="25000"/>
                  </a:schemeClr>
                </a:solidFill>
                <a:latin typeface="Calibri" pitchFamily="34" charset="0"/>
                <a:cs typeface="Calibri" pitchFamily="34" charset="0"/>
              </a:rPr>
              <a:t>/budowa nowych instalacji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z redukcją CO2 poniżej 30% w porównaniu do stanu istniejącego, </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budowa nowych instalacji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w przypadku gdy osiągnięty zostanie uzysk energetyczny poniżej 10 % w porównaniu do rozdzielonej produkcji energii cieplnej i elektrycznej przy zastosowaniu najlepszych dostępnych technologii ,</a:t>
            </a:r>
          </a:p>
          <a:p>
            <a:pPr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przebudowa małych obiektów i urządzeń energetycznych spalania (lokalne kotłownie)/wymiana źródła ciepła  z redukcją CO2 poniżej 30% w porównaniu do istniejących instalacji, </a:t>
            </a:r>
          </a:p>
          <a:p>
            <a:pPr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montaż nowej instalacji odgromowej,</a:t>
            </a:r>
          </a:p>
          <a:p>
            <a:pPr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wymiana opraw oświetleniowych, gdy np.: w ramach projektu dokonywana jest wymiana oświetlenia,</a:t>
            </a:r>
            <a:endParaRPr lang="pl-PL" sz="1800" dirty="0" smtClean="0">
              <a:solidFill>
                <a:schemeClr val="bg2">
                  <a:lumMod val="25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pPr>
              <a:buNone/>
            </a:pPr>
            <a:endParaRPr lang="pl-PL" sz="2400" b="1" i="1" u="sng" dirty="0">
              <a:solidFill>
                <a:schemeClr val="bg2">
                  <a:lumMod val="50000"/>
                </a:schemeClr>
              </a:solidFill>
              <a:latin typeface="Calibri" pitchFamily="34" charset="0"/>
              <a:cs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76672"/>
            <a:ext cx="8208912" cy="5907056"/>
          </a:xfrm>
        </p:spPr>
        <p:txBody>
          <a:bodyPr>
            <a:normAutofit/>
          </a:bodyPr>
          <a:lstStyle/>
          <a:p>
            <a:pPr lvl="0">
              <a:buNone/>
            </a:pPr>
            <a:endParaRPr lang="pl-PL" sz="1600" dirty="0" smtClean="0">
              <a:solidFill>
                <a:schemeClr val="bg2">
                  <a:lumMod val="50000"/>
                </a:schemeClr>
              </a:solidFill>
              <a:latin typeface="Calibri" pitchFamily="34" charset="0"/>
              <a:cs typeface="Calibri" pitchFamily="34" charset="0"/>
            </a:endParaRPr>
          </a:p>
          <a:p>
            <a:pPr lvl="0">
              <a:buNone/>
            </a:pPr>
            <a:endParaRPr lang="pl-PL" sz="1600" dirty="0" smtClean="0">
              <a:solidFill>
                <a:schemeClr val="bg2">
                  <a:lumMod val="50000"/>
                </a:schemeClr>
              </a:solidFill>
              <a:latin typeface="Calibri" pitchFamily="34" charset="0"/>
              <a:cs typeface="Calibri" pitchFamily="34" charset="0"/>
            </a:endParaRPr>
          </a:p>
          <a:p>
            <a:pPr lvl="0">
              <a:buNone/>
            </a:pPr>
            <a:endParaRPr lang="pl-PL" sz="1600" dirty="0" smtClean="0">
              <a:solidFill>
                <a:schemeClr val="bg2">
                  <a:lumMod val="50000"/>
                </a:schemeClr>
              </a:solidFill>
              <a:latin typeface="Calibri" pitchFamily="34" charset="0"/>
              <a:cs typeface="Calibri" pitchFamily="34" charset="0"/>
            </a:endParaRPr>
          </a:p>
          <a:p>
            <a:pPr lvl="0">
              <a:buNone/>
            </a:pPr>
            <a:endParaRPr lang="pl-PL" sz="1600" dirty="0" smtClean="0">
              <a:solidFill>
                <a:schemeClr val="bg2">
                  <a:lumMod val="50000"/>
                </a:schemeClr>
              </a:solidFill>
              <a:latin typeface="Calibri" pitchFamily="34" charset="0"/>
              <a:cs typeface="Calibri" pitchFamily="34" charset="0"/>
            </a:endParaRPr>
          </a:p>
          <a:p>
            <a:pPr lvl="0">
              <a:spcBef>
                <a:spcPts val="1200"/>
              </a:spcBef>
              <a:buNone/>
            </a:pPr>
            <a:r>
              <a:rPr lang="pl-PL" sz="1800" dirty="0" smtClean="0">
                <a:solidFill>
                  <a:schemeClr val="bg2">
                    <a:lumMod val="25000"/>
                  </a:schemeClr>
                </a:solidFill>
                <a:latin typeface="Calibri" pitchFamily="34" charset="0"/>
                <a:cs typeface="Calibri" pitchFamily="34" charset="0"/>
              </a:rPr>
              <a:t>Wymiana źródła ciepła będzie </a:t>
            </a:r>
            <a:r>
              <a:rPr lang="pl-PL" sz="1800" dirty="0" err="1" smtClean="0">
                <a:solidFill>
                  <a:schemeClr val="bg2">
                    <a:lumMod val="25000"/>
                  </a:schemeClr>
                </a:solidFill>
                <a:latin typeface="Calibri" pitchFamily="34" charset="0"/>
                <a:cs typeface="Calibri" pitchFamily="34" charset="0"/>
              </a:rPr>
              <a:t>niekwalifikowalna</a:t>
            </a:r>
            <a:r>
              <a:rPr lang="pl-PL" sz="1800" dirty="0" smtClean="0">
                <a:solidFill>
                  <a:schemeClr val="bg2">
                    <a:lumMod val="25000"/>
                  </a:schemeClr>
                </a:solidFill>
                <a:latin typeface="Calibri" pitchFamily="34" charset="0"/>
                <a:cs typeface="Calibri" pitchFamily="34" charset="0"/>
              </a:rPr>
              <a:t>: </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jeżeli budynek jest podłączony do sieci ciepłowniczej lub,</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jeżeli budynek nie jest podłączony do sieci ciepłowniczej i jego podłączenie jest możliwe i racjonalne pod względem ekonomicznym lub,</a:t>
            </a:r>
          </a:p>
          <a:p>
            <a:pPr lvl="0" algn="just">
              <a:spcBef>
                <a:spcPts val="1200"/>
              </a:spcBef>
              <a:buClr>
                <a:srgbClr val="FF0000"/>
              </a:buClr>
              <a:buFont typeface="Calibri" pitchFamily="34" charset="0"/>
              <a:buChar char="─"/>
            </a:pPr>
            <a:r>
              <a:rPr lang="pl-PL" sz="1800" dirty="0" smtClean="0">
                <a:solidFill>
                  <a:schemeClr val="bg2">
                    <a:lumMod val="25000"/>
                  </a:schemeClr>
                </a:solidFill>
                <a:latin typeface="Calibri" pitchFamily="34" charset="0"/>
                <a:cs typeface="Calibri" pitchFamily="34" charset="0"/>
              </a:rPr>
              <a:t> jeżeli budynek jest zlokalizowany na obszarze objętym projektem podłączenia do sieci ciepłowniczej, który jest planowany do 2023 r. i jego podłączenie do takiej sieci będzie możliwe i racjonalne pod względem ekonomicznym, </a:t>
            </a:r>
          </a:p>
          <a:p>
            <a:endParaRPr lang="pl-P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332656"/>
            <a:ext cx="8291264" cy="6123080"/>
          </a:xfrm>
        </p:spPr>
        <p:txBody>
          <a:bodyPr>
            <a:normAutofit lnSpcReduction="10000"/>
          </a:bodyPr>
          <a:lstStyle/>
          <a:p>
            <a:pPr lvl="0" algn="just"/>
            <a:endParaRPr lang="pl-PL" sz="1600" dirty="0" smtClean="0">
              <a:solidFill>
                <a:schemeClr val="bg2">
                  <a:lumMod val="50000"/>
                </a:schemeClr>
              </a:solidFill>
              <a:latin typeface="Calibri" pitchFamily="34" charset="0"/>
              <a:cs typeface="Calibri" pitchFamily="34" charset="0"/>
            </a:endParaRPr>
          </a:p>
          <a:p>
            <a:pPr lvl="0" algn="just">
              <a:spcBef>
                <a:spcPts val="1200"/>
              </a:spcBef>
              <a:buClr>
                <a:srgbClr val="FF0000"/>
              </a:buClr>
              <a:buFont typeface="Calibri" pitchFamily="34" charset="0"/>
              <a:buChar char="─"/>
            </a:pPr>
            <a:r>
              <a:rPr lang="pl-PL" sz="1900" dirty="0" smtClean="0">
                <a:solidFill>
                  <a:schemeClr val="accent5">
                    <a:lumMod val="75000"/>
                  </a:schemeClr>
                </a:solidFill>
                <a:latin typeface="Calibri" pitchFamily="34" charset="0"/>
                <a:cs typeface="Calibri" pitchFamily="34" charset="0"/>
              </a:rPr>
              <a:t> </a:t>
            </a:r>
            <a:r>
              <a:rPr lang="pl-PL" sz="1900" dirty="0" smtClean="0">
                <a:solidFill>
                  <a:schemeClr val="bg2">
                    <a:lumMod val="25000"/>
                  </a:schemeClr>
                </a:solidFill>
                <a:latin typeface="Calibri" pitchFamily="34" charset="0"/>
                <a:cs typeface="Calibri" pitchFamily="34" charset="0"/>
              </a:rPr>
              <a:t>instalacje OZE, które nie są w pełni dedykowane potrzebom energetycznym obiektu, </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wymiana/modernizacja małych obiektów i urządzeń energetycznego spalania nie pochodzących z OZE (nie dotyczy </a:t>
            </a:r>
            <a:r>
              <a:rPr lang="pl-PL" sz="1900" dirty="0" err="1" smtClean="0">
                <a:solidFill>
                  <a:schemeClr val="bg2">
                    <a:lumMod val="25000"/>
                  </a:schemeClr>
                </a:solidFill>
                <a:latin typeface="Calibri" pitchFamily="34" charset="0"/>
                <a:cs typeface="Calibri" pitchFamily="34" charset="0"/>
              </a:rPr>
              <a:t>kogeneracji</a:t>
            </a:r>
            <a:r>
              <a:rPr lang="pl-PL" sz="1900" dirty="0" smtClean="0">
                <a:solidFill>
                  <a:schemeClr val="bg2">
                    <a:lumMod val="25000"/>
                  </a:schemeClr>
                </a:solidFill>
                <a:latin typeface="Calibri" pitchFamily="34" charset="0"/>
                <a:cs typeface="Calibri" pitchFamily="34" charset="0"/>
              </a:rPr>
              <a:t> oraz wymiany źródła ciepła w budynkach mieszkalnych jednorodzinnych), </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zakup i montaż kotłów grzewczych opalanych paliwem gazowym (nie dotyczy </a:t>
            </a:r>
            <a:r>
              <a:rPr lang="pl-PL" sz="1900" dirty="0" err="1" smtClean="0">
                <a:solidFill>
                  <a:schemeClr val="bg2">
                    <a:lumMod val="25000"/>
                  </a:schemeClr>
                </a:solidFill>
                <a:latin typeface="Calibri" pitchFamily="34" charset="0"/>
                <a:cs typeface="Calibri" pitchFamily="34" charset="0"/>
              </a:rPr>
              <a:t>kogeneracji</a:t>
            </a:r>
            <a:r>
              <a:rPr lang="pl-PL" sz="1900" dirty="0" smtClean="0">
                <a:solidFill>
                  <a:schemeClr val="bg2">
                    <a:lumMod val="25000"/>
                  </a:schemeClr>
                </a:solidFill>
                <a:latin typeface="Calibri" pitchFamily="34" charset="0"/>
                <a:cs typeface="Calibri" pitchFamily="34" charset="0"/>
              </a:rPr>
              <a:t> oraz wymiany źródła ciepła w budynkach mieszkalnych jednorodzinnych), węglem, </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wymiana/remont/naprawa dachu w tym wymiana więźby dachowej oraz wszelkie inne prace mające charakter remontu, a nie ulepszenia termo modernizacyjnego (w tym wymiana pokrycia dachowego z wyłączeniem termomodernizacji stropodachu</a:t>
            </a:r>
            <a:r>
              <a:rPr lang="pl-PL" sz="1900" dirty="0" smtClean="0">
                <a:solidFill>
                  <a:schemeClr val="bg2">
                    <a:lumMod val="25000"/>
                  </a:schemeClr>
                </a:solidFill>
                <a:latin typeface="Calibri" pitchFamily="34" charset="0"/>
                <a:cs typeface="Calibri" pitchFamily="34" charset="0"/>
              </a:rPr>
              <a:t>),</a:t>
            </a:r>
            <a:endParaRPr lang="pl-PL" sz="1900" dirty="0" smtClean="0">
              <a:solidFill>
                <a:schemeClr val="bg2">
                  <a:lumMod val="25000"/>
                </a:schemeClr>
              </a:solidFill>
              <a:latin typeface="Calibri" pitchFamily="34" charset="0"/>
              <a:cs typeface="Calibri" pitchFamily="34" charset="0"/>
            </a:endParaRP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koszty związane z pracami remontowymi,</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ocieplenie </a:t>
            </a:r>
            <a:r>
              <a:rPr lang="pl-PL" sz="1900" dirty="0" err="1" smtClean="0">
                <a:solidFill>
                  <a:schemeClr val="bg2">
                    <a:lumMod val="25000"/>
                  </a:schemeClr>
                </a:solidFill>
                <a:latin typeface="Calibri" pitchFamily="34" charset="0"/>
                <a:cs typeface="Calibri" pitchFamily="34" charset="0"/>
              </a:rPr>
              <a:t>nowowybudowanego</a:t>
            </a:r>
            <a:r>
              <a:rPr lang="pl-PL" sz="1900" dirty="0" smtClean="0">
                <a:solidFill>
                  <a:schemeClr val="bg2">
                    <a:lumMod val="25000"/>
                  </a:schemeClr>
                </a:solidFill>
                <a:latin typeface="Calibri" pitchFamily="34" charset="0"/>
                <a:cs typeface="Calibri" pitchFamily="34" charset="0"/>
              </a:rPr>
              <a:t> budynku,</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zagospodarowanie terenu wokół budynku, </a:t>
            </a:r>
          </a:p>
          <a:p>
            <a:pPr lvl="0"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projekty niezgodne z koncepcją uniwersalnego projektowania, w tym nierealizujące zasad dostępności dla osób z </a:t>
            </a:r>
            <a:r>
              <a:rPr lang="pl-PL" sz="1900" dirty="0" err="1" smtClean="0">
                <a:solidFill>
                  <a:schemeClr val="bg2">
                    <a:lumMod val="25000"/>
                  </a:schemeClr>
                </a:solidFill>
                <a:latin typeface="Calibri" pitchFamily="34" charset="0"/>
                <a:cs typeface="Calibri" pitchFamily="34" charset="0"/>
              </a:rPr>
              <a:t>niepełnosprawnościami</a:t>
            </a:r>
            <a:r>
              <a:rPr lang="pl-PL" sz="1900" dirty="0" smtClean="0">
                <a:solidFill>
                  <a:schemeClr val="bg2">
                    <a:lumMod val="25000"/>
                  </a:schemeClr>
                </a:solidFill>
                <a:latin typeface="Calibri" pitchFamily="34" charset="0"/>
                <a:cs typeface="Calibri" pitchFamily="34" charset="0"/>
              </a:rPr>
              <a:t>,</a:t>
            </a:r>
          </a:p>
          <a:p>
            <a:pPr algn="just">
              <a:spcBef>
                <a:spcPts val="1200"/>
              </a:spcBef>
              <a:buClr>
                <a:srgbClr val="FF0000"/>
              </a:buClr>
              <a:buFont typeface="Calibri" pitchFamily="34" charset="0"/>
              <a:buChar char="─"/>
            </a:pPr>
            <a:r>
              <a:rPr lang="pl-PL" sz="1900" dirty="0" smtClean="0">
                <a:solidFill>
                  <a:schemeClr val="bg2">
                    <a:lumMod val="25000"/>
                  </a:schemeClr>
                </a:solidFill>
                <a:latin typeface="Calibri" pitchFamily="34" charset="0"/>
                <a:cs typeface="Calibri" pitchFamily="34" charset="0"/>
              </a:rPr>
              <a:t> działania z zakresu energetycznego wykorzystania biomasy skutkujące redukcją emisji pyłu PM10 poniżej 10% w odniesieniu do stanu istniejącego.</a:t>
            </a:r>
            <a:endParaRPr lang="pl-PL" sz="1900" dirty="0">
              <a:solidFill>
                <a:schemeClr val="bg2">
                  <a:lumMod val="25000"/>
                </a:schemeClr>
              </a:solidFill>
              <a:latin typeface="Calibri" pitchFamily="34" charset="0"/>
              <a:cs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72816"/>
            <a:ext cx="7769696" cy="1728192"/>
          </a:xfrm>
        </p:spPr>
        <p:txBody>
          <a:bodyPr>
            <a:normAutofit/>
          </a:bodyPr>
          <a:lstStyle/>
          <a:p>
            <a: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Kryteria i etapy oceny projektów</a:t>
            </a:r>
            <a:endParaRPr lang="pl-PL" sz="4800" b="1" i="1" dirty="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836712"/>
            <a:ext cx="8064896" cy="4846320"/>
          </a:xfrm>
        </p:spPr>
        <p:txBody>
          <a:bodyPr>
            <a:normAutofit fontScale="92500" lnSpcReduction="20000"/>
          </a:bodyPr>
          <a:lstStyle/>
          <a:p>
            <a:pPr algn="ctr">
              <a:buNone/>
            </a:pPr>
            <a:r>
              <a:rPr lang="pl-PL" sz="2200" dirty="0" smtClean="0">
                <a:solidFill>
                  <a:schemeClr val="accent5">
                    <a:lumMod val="75000"/>
                  </a:schemeClr>
                </a:solidFill>
                <a:latin typeface="Calibri" pitchFamily="34" charset="0"/>
                <a:cs typeface="Calibri" pitchFamily="34" charset="0"/>
              </a:rPr>
              <a:t>	</a:t>
            </a:r>
            <a:r>
              <a:rPr lang="pl-PL" sz="2200" b="1" i="1" u="sng" dirty="0" smtClean="0">
                <a:solidFill>
                  <a:schemeClr val="bg2">
                    <a:lumMod val="25000"/>
                  </a:schemeClr>
                </a:solidFill>
                <a:latin typeface="Calibri" pitchFamily="34" charset="0"/>
                <a:cs typeface="Calibri" pitchFamily="34" charset="0"/>
              </a:rPr>
              <a:t>Alokacja:</a:t>
            </a:r>
          </a:p>
          <a:p>
            <a:pPr algn="just">
              <a:buNone/>
            </a:pPr>
            <a:r>
              <a:rPr lang="pl-PL" sz="1900" dirty="0" smtClean="0">
                <a:solidFill>
                  <a:schemeClr val="bg2">
                    <a:lumMod val="25000"/>
                  </a:schemeClr>
                </a:solidFill>
                <a:latin typeface="Calibri" pitchFamily="34" charset="0"/>
                <a:cs typeface="Calibri" pitchFamily="34" charset="0"/>
              </a:rPr>
              <a:t>	</a:t>
            </a:r>
          </a:p>
          <a:p>
            <a:pPr algn="just">
              <a:lnSpc>
                <a:spcPct val="110000"/>
              </a:lnSpc>
              <a:spcBef>
                <a:spcPts val="0"/>
              </a:spcBef>
              <a:buNone/>
            </a:pPr>
            <a:r>
              <a:rPr lang="pl-PL" sz="1900" dirty="0" smtClean="0">
                <a:solidFill>
                  <a:schemeClr val="bg2">
                    <a:lumMod val="25000"/>
                  </a:schemeClr>
                </a:solidFill>
                <a:latin typeface="Calibri" pitchFamily="34" charset="0"/>
                <a:cs typeface="Calibri" pitchFamily="34" charset="0"/>
              </a:rPr>
              <a:t>	Kwota środków przeznaczonych na dofinansowanie projektów w konkursie wynosi </a:t>
            </a:r>
            <a:r>
              <a:rPr lang="pl-PL" sz="1900" b="1" u="sng" dirty="0" smtClean="0">
                <a:solidFill>
                  <a:srgbClr val="FF0000"/>
                </a:solidFill>
                <a:latin typeface="Calibri" pitchFamily="34" charset="0"/>
                <a:cs typeface="Calibri" pitchFamily="34" charset="0"/>
              </a:rPr>
              <a:t>21 913 342,00 PLN</a:t>
            </a:r>
            <a:r>
              <a:rPr lang="pl-PL" sz="1900" dirty="0" smtClean="0">
                <a:solidFill>
                  <a:srgbClr val="FF0000"/>
                </a:solidFill>
                <a:latin typeface="Calibri" pitchFamily="34" charset="0"/>
                <a:cs typeface="Calibri" pitchFamily="34" charset="0"/>
              </a:rPr>
              <a:t>:</a:t>
            </a:r>
          </a:p>
          <a:p>
            <a:pPr algn="just">
              <a:lnSpc>
                <a:spcPct val="110000"/>
              </a:lnSpc>
              <a:spcBef>
                <a:spcPts val="0"/>
              </a:spcBef>
              <a:buNone/>
            </a:pPr>
            <a:endParaRPr lang="pl-PL" sz="1900" dirty="0" smtClean="0">
              <a:solidFill>
                <a:schemeClr val="bg2">
                  <a:lumMod val="25000"/>
                </a:schemeClr>
              </a:solidFill>
              <a:latin typeface="Calibri" pitchFamily="34" charset="0"/>
              <a:cs typeface="Calibri" pitchFamily="34" charset="0"/>
            </a:endParaRPr>
          </a:p>
          <a:p>
            <a:pPr lvl="1" algn="just">
              <a:lnSpc>
                <a:spcPct val="110000"/>
              </a:lnSpc>
              <a:spcBef>
                <a:spcPts val="0"/>
              </a:spcBef>
              <a:buFont typeface="Wingdings" pitchFamily="2" charset="2"/>
              <a:buChar char="v"/>
            </a:pPr>
            <a:r>
              <a:rPr lang="pl-PL" sz="1900" dirty="0" smtClean="0">
                <a:solidFill>
                  <a:schemeClr val="bg2">
                    <a:lumMod val="25000"/>
                  </a:schemeClr>
                </a:solidFill>
                <a:latin typeface="Calibri" pitchFamily="34" charset="0"/>
                <a:cs typeface="Calibri" pitchFamily="34" charset="0"/>
              </a:rPr>
              <a:t> w tym EFRR: </a:t>
            </a:r>
            <a:r>
              <a:rPr lang="pl-PL" sz="1900" dirty="0" smtClean="0">
                <a:solidFill>
                  <a:srgbClr val="FF0000"/>
                </a:solidFill>
                <a:latin typeface="Calibri" pitchFamily="34" charset="0"/>
                <a:cs typeface="Calibri" pitchFamily="34" charset="0"/>
              </a:rPr>
              <a:t>19 921 220,00 </a:t>
            </a:r>
            <a:r>
              <a:rPr lang="pl-PL" sz="1900" dirty="0" smtClean="0">
                <a:solidFill>
                  <a:schemeClr val="bg2">
                    <a:lumMod val="25000"/>
                  </a:schemeClr>
                </a:solidFill>
                <a:latin typeface="Calibri" pitchFamily="34" charset="0"/>
                <a:cs typeface="Calibri" pitchFamily="34" charset="0"/>
              </a:rPr>
              <a:t>PLN</a:t>
            </a:r>
            <a:r>
              <a:rPr lang="pl-PL" sz="1900" b="1" dirty="0" smtClean="0">
                <a:solidFill>
                  <a:schemeClr val="bg2">
                    <a:lumMod val="25000"/>
                  </a:schemeClr>
                </a:solidFill>
                <a:latin typeface="Calibri" pitchFamily="34" charset="0"/>
                <a:cs typeface="Calibri" pitchFamily="34" charset="0"/>
              </a:rPr>
              <a:t> </a:t>
            </a:r>
          </a:p>
          <a:p>
            <a:pPr lvl="1" algn="just">
              <a:lnSpc>
                <a:spcPct val="110000"/>
              </a:lnSpc>
              <a:spcBef>
                <a:spcPts val="0"/>
              </a:spcBef>
              <a:buNone/>
            </a:pPr>
            <a:endParaRPr lang="pl-PL" sz="1900" b="1" dirty="0" smtClean="0">
              <a:solidFill>
                <a:schemeClr val="bg2">
                  <a:lumMod val="25000"/>
                </a:schemeClr>
              </a:solidFill>
              <a:latin typeface="Calibri" pitchFamily="34" charset="0"/>
              <a:cs typeface="Calibri" pitchFamily="34" charset="0"/>
            </a:endParaRPr>
          </a:p>
          <a:p>
            <a:pPr lvl="1" algn="just">
              <a:lnSpc>
                <a:spcPct val="110000"/>
              </a:lnSpc>
              <a:spcBef>
                <a:spcPts val="0"/>
              </a:spcBef>
              <a:buFont typeface="Wingdings" pitchFamily="2" charset="2"/>
              <a:buChar char="v"/>
            </a:pPr>
            <a:r>
              <a:rPr lang="pl-PL" sz="1900" dirty="0" smtClean="0">
                <a:solidFill>
                  <a:schemeClr val="bg2">
                    <a:lumMod val="25000"/>
                  </a:schemeClr>
                </a:solidFill>
                <a:latin typeface="Calibri" pitchFamily="34" charset="0"/>
                <a:cs typeface="Calibri" pitchFamily="34" charset="0"/>
              </a:rPr>
              <a:t>BP: </a:t>
            </a:r>
            <a:r>
              <a:rPr lang="pl-PL" sz="1900" dirty="0" smtClean="0">
                <a:solidFill>
                  <a:srgbClr val="FF0000"/>
                </a:solidFill>
                <a:latin typeface="Calibri" pitchFamily="34" charset="0"/>
                <a:cs typeface="Calibri" pitchFamily="34" charset="0"/>
              </a:rPr>
              <a:t>1 992 122,00 </a:t>
            </a:r>
            <a:r>
              <a:rPr lang="pl-PL" sz="1900" dirty="0" smtClean="0">
                <a:solidFill>
                  <a:schemeClr val="bg2">
                    <a:lumMod val="25000"/>
                  </a:schemeClr>
                </a:solidFill>
                <a:latin typeface="Calibri" pitchFamily="34" charset="0"/>
                <a:cs typeface="Calibri" pitchFamily="34" charset="0"/>
              </a:rPr>
              <a:t>PLN*</a:t>
            </a:r>
            <a:r>
              <a:rPr lang="pl-PL" sz="1900" b="1" dirty="0" smtClean="0">
                <a:solidFill>
                  <a:schemeClr val="bg2">
                    <a:lumMod val="25000"/>
                  </a:schemeClr>
                </a:solidFill>
                <a:latin typeface="Calibri" pitchFamily="34" charset="0"/>
                <a:cs typeface="Calibri" pitchFamily="34" charset="0"/>
              </a:rPr>
              <a:t>.</a:t>
            </a:r>
            <a:r>
              <a:rPr lang="pl-PL" sz="1900" dirty="0" smtClean="0">
                <a:solidFill>
                  <a:schemeClr val="bg2">
                    <a:lumMod val="25000"/>
                  </a:schemeClr>
                </a:solidFill>
                <a:latin typeface="Calibri" pitchFamily="34" charset="0"/>
                <a:cs typeface="Calibri" pitchFamily="34" charset="0"/>
              </a:rPr>
              <a:t> </a:t>
            </a:r>
          </a:p>
          <a:p>
            <a:pPr algn="just">
              <a:lnSpc>
                <a:spcPct val="110000"/>
              </a:lnSpc>
              <a:spcBef>
                <a:spcPts val="0"/>
              </a:spcBef>
              <a:buNone/>
            </a:pPr>
            <a:endParaRPr lang="pl-PL" sz="1900" dirty="0" smtClean="0">
              <a:solidFill>
                <a:schemeClr val="bg2">
                  <a:lumMod val="50000"/>
                </a:schemeClr>
              </a:solidFill>
              <a:latin typeface="Calibri" pitchFamily="34" charset="0"/>
              <a:cs typeface="Calibri" pitchFamily="34" charset="0"/>
            </a:endParaRPr>
          </a:p>
          <a:p>
            <a:pPr algn="just">
              <a:lnSpc>
                <a:spcPct val="110000"/>
              </a:lnSpc>
              <a:spcBef>
                <a:spcPts val="0"/>
              </a:spcBef>
              <a:buNone/>
            </a:pPr>
            <a:r>
              <a:rPr lang="pl-PL" sz="1900" dirty="0" smtClean="0">
                <a:solidFill>
                  <a:schemeClr val="bg2">
                    <a:lumMod val="50000"/>
                  </a:schemeClr>
                </a:solidFill>
                <a:latin typeface="Calibri" pitchFamily="34" charset="0"/>
                <a:cs typeface="Calibri" pitchFamily="34" charset="0"/>
              </a:rPr>
              <a:t>	</a:t>
            </a:r>
            <a:r>
              <a:rPr lang="pl-PL" sz="1900" dirty="0" smtClean="0">
                <a:solidFill>
                  <a:schemeClr val="bg2">
                    <a:lumMod val="25000"/>
                  </a:schemeClr>
                </a:solidFill>
                <a:latin typeface="Calibri" pitchFamily="34" charset="0"/>
                <a:cs typeface="Calibri" pitchFamily="34" charset="0"/>
              </a:rPr>
              <a:t>Kwota ta</a:t>
            </a:r>
            <a:r>
              <a:rPr lang="pl-PL" sz="1900" b="1" dirty="0" smtClean="0">
                <a:solidFill>
                  <a:schemeClr val="bg2">
                    <a:lumMod val="25000"/>
                  </a:schemeClr>
                </a:solidFill>
                <a:latin typeface="Calibri" pitchFamily="34" charset="0"/>
                <a:cs typeface="Calibri" pitchFamily="34" charset="0"/>
              </a:rPr>
              <a:t> </a:t>
            </a:r>
            <a:r>
              <a:rPr lang="pl-PL" sz="1900" dirty="0" smtClean="0">
                <a:solidFill>
                  <a:schemeClr val="bg2">
                    <a:lumMod val="25000"/>
                  </a:schemeClr>
                </a:solidFill>
                <a:latin typeface="Calibri" pitchFamily="34" charset="0"/>
                <a:cs typeface="Calibri" pitchFamily="34" charset="0"/>
              </a:rPr>
              <a:t>obejmuje rezerwę finansową w wysokości 2 191 334,20 PLN. </a:t>
            </a:r>
          </a:p>
          <a:p>
            <a:pPr algn="just">
              <a:lnSpc>
                <a:spcPct val="110000"/>
              </a:lnSpc>
              <a:spcBef>
                <a:spcPts val="0"/>
              </a:spcBef>
              <a:buNone/>
            </a:pPr>
            <a:r>
              <a:rPr lang="pl-PL" sz="1900" dirty="0" smtClean="0">
                <a:solidFill>
                  <a:schemeClr val="bg2">
                    <a:lumMod val="25000"/>
                  </a:schemeClr>
                </a:solidFill>
                <a:latin typeface="Calibri" pitchFamily="34" charset="0"/>
                <a:cs typeface="Calibri" pitchFamily="34" charset="0"/>
              </a:rPr>
              <a:t>	Kwota przeliczona wg kursu 1 EURO- 4,3307. </a:t>
            </a:r>
          </a:p>
          <a:p>
            <a:pPr algn="just">
              <a:lnSpc>
                <a:spcPct val="110000"/>
              </a:lnSpc>
              <a:spcBef>
                <a:spcPts val="0"/>
              </a:spcBef>
              <a:buNone/>
            </a:pPr>
            <a:r>
              <a:rPr lang="pl-PL" sz="1900" dirty="0" smtClean="0">
                <a:solidFill>
                  <a:schemeClr val="bg2">
                    <a:lumMod val="25000"/>
                  </a:schemeClr>
                </a:solidFill>
                <a:latin typeface="Calibri" pitchFamily="34" charset="0"/>
                <a:cs typeface="Calibri" pitchFamily="34" charset="0"/>
              </a:rPr>
              <a:t>	Kwota alokacji stanowi równowartość 5 060 000,00 EUR </a:t>
            </a:r>
          </a:p>
          <a:p>
            <a:pPr algn="just">
              <a:lnSpc>
                <a:spcPct val="110000"/>
              </a:lnSpc>
              <a:spcBef>
                <a:spcPts val="0"/>
              </a:spcBef>
              <a:buNone/>
            </a:pPr>
            <a:endParaRPr lang="pl-PL" sz="1900" dirty="0" smtClean="0">
              <a:solidFill>
                <a:schemeClr val="bg2">
                  <a:lumMod val="25000"/>
                </a:schemeClr>
              </a:solidFill>
              <a:latin typeface="Calibri" pitchFamily="34" charset="0"/>
              <a:cs typeface="Calibri" pitchFamily="34" charset="0"/>
            </a:endParaRPr>
          </a:p>
          <a:p>
            <a:pPr algn="just">
              <a:lnSpc>
                <a:spcPct val="110000"/>
              </a:lnSpc>
              <a:spcBef>
                <a:spcPts val="0"/>
              </a:spcBef>
              <a:buNone/>
            </a:pPr>
            <a:endParaRPr lang="pl-PL" sz="1900" dirty="0" smtClean="0">
              <a:solidFill>
                <a:schemeClr val="bg2">
                  <a:lumMod val="25000"/>
                </a:schemeClr>
              </a:solidFill>
              <a:latin typeface="Calibri" pitchFamily="34" charset="0"/>
              <a:cs typeface="Calibri" pitchFamily="34" charset="0"/>
            </a:endParaRPr>
          </a:p>
          <a:p>
            <a:pPr algn="just">
              <a:lnSpc>
                <a:spcPct val="110000"/>
              </a:lnSpc>
              <a:spcBef>
                <a:spcPts val="0"/>
              </a:spcBef>
              <a:buNone/>
            </a:pPr>
            <a:endParaRPr lang="pl-PL" sz="1900" dirty="0" smtClean="0">
              <a:solidFill>
                <a:schemeClr val="bg2">
                  <a:lumMod val="25000"/>
                </a:schemeClr>
              </a:solidFill>
              <a:latin typeface="Calibri" pitchFamily="34" charset="0"/>
              <a:cs typeface="Calibri" pitchFamily="34" charset="0"/>
            </a:endParaRPr>
          </a:p>
          <a:p>
            <a:pPr algn="just">
              <a:lnSpc>
                <a:spcPct val="110000"/>
              </a:lnSpc>
              <a:spcBef>
                <a:spcPts val="0"/>
              </a:spcBef>
              <a:buNone/>
            </a:pPr>
            <a:r>
              <a:rPr lang="pl-PL" sz="1900" dirty="0" smtClean="0">
                <a:solidFill>
                  <a:schemeClr val="bg2">
                    <a:lumMod val="25000"/>
                  </a:schemeClr>
                </a:solidFill>
                <a:latin typeface="Calibri" pitchFamily="34" charset="0"/>
                <a:cs typeface="Calibri" pitchFamily="34" charset="0"/>
              </a:rPr>
              <a:t>	*Środki przyznawane przez IZ RPO w ramach RPO WL projektom, które spełniły kryteria oceny projektów dotyczące wpływu projektu na rewitalizacje danego obszaru.</a:t>
            </a:r>
          </a:p>
          <a:p>
            <a:endParaRPr lang="pl-P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980728"/>
            <a:ext cx="8136904" cy="5184576"/>
          </a:xfrm>
        </p:spPr>
        <p:txBody>
          <a:bodyPr>
            <a:normAutofit/>
          </a:bodyPr>
          <a:lstStyle/>
          <a:p>
            <a:pPr>
              <a:buNone/>
            </a:pPr>
            <a:r>
              <a:rPr lang="pl-PL" sz="2400" b="1" i="1" u="sng" dirty="0" smtClean="0">
                <a:solidFill>
                  <a:schemeClr val="bg2">
                    <a:lumMod val="25000"/>
                  </a:schemeClr>
                </a:solidFill>
                <a:latin typeface="Calibri" pitchFamily="34" charset="0"/>
                <a:cs typeface="Calibri" pitchFamily="34" charset="0"/>
              </a:rPr>
              <a:t>Kryteria oceny projektów – główne </a:t>
            </a:r>
            <a:r>
              <a:rPr lang="pl-PL" sz="2400" b="1" i="1" u="sng" dirty="0" smtClean="0">
                <a:solidFill>
                  <a:schemeClr val="bg2">
                    <a:lumMod val="25000"/>
                  </a:schemeClr>
                </a:solidFill>
                <a:latin typeface="Calibri" pitchFamily="34" charset="0"/>
                <a:cs typeface="Calibri" pitchFamily="34" charset="0"/>
              </a:rPr>
              <a:t>zmiany</a:t>
            </a:r>
          </a:p>
          <a:p>
            <a:pPr>
              <a:buNone/>
            </a:pPr>
            <a:endParaRPr lang="pl-PL" sz="2400" b="1" i="1" u="sng" dirty="0" smtClean="0">
              <a:solidFill>
                <a:schemeClr val="bg2">
                  <a:lumMod val="25000"/>
                </a:schemeClr>
              </a:solidFill>
              <a:latin typeface="Calibri" pitchFamily="34" charset="0"/>
              <a:cs typeface="Calibri" pitchFamily="34" charset="0"/>
            </a:endParaRPr>
          </a:p>
          <a:p>
            <a:pPr fontAlgn="t">
              <a:buNone/>
            </a:pPr>
            <a:r>
              <a:rPr lang="pl-PL" sz="1800" u="sng" dirty="0" smtClean="0">
                <a:solidFill>
                  <a:schemeClr val="bg2">
                    <a:lumMod val="25000"/>
                  </a:schemeClr>
                </a:solidFill>
                <a:latin typeface="Calibri" pitchFamily="34" charset="0"/>
                <a:cs typeface="Calibri" pitchFamily="34" charset="0"/>
              </a:rPr>
              <a:t>Kryteria formalne specyficzne</a:t>
            </a:r>
            <a:r>
              <a:rPr lang="pl-PL" sz="1800" u="sng" dirty="0" smtClean="0">
                <a:solidFill>
                  <a:schemeClr val="bg2">
                    <a:lumMod val="25000"/>
                  </a:schemeClr>
                </a:solidFill>
                <a:latin typeface="Calibri" pitchFamily="34" charset="0"/>
                <a:cs typeface="Calibri" pitchFamily="34" charset="0"/>
              </a:rPr>
              <a:t>:</a:t>
            </a:r>
          </a:p>
          <a:p>
            <a:pPr fontAlgn="t">
              <a:buNone/>
            </a:pPr>
            <a:endParaRPr lang="pl-PL" sz="1800" u="sng" dirty="0" smtClean="0">
              <a:solidFill>
                <a:schemeClr val="bg2">
                  <a:lumMod val="25000"/>
                </a:schemeClr>
              </a:solidFill>
              <a:latin typeface="Calibri" pitchFamily="34" charset="0"/>
              <a:cs typeface="Calibri" pitchFamily="34" charset="0"/>
            </a:endParaRPr>
          </a:p>
          <a:p>
            <a:pPr marL="342900" indent="-342900" algn="just" fontAlgn="t">
              <a:spcBef>
                <a:spcPts val="1200"/>
              </a:spcBef>
              <a:buSzPct val="90000"/>
            </a:pP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Zakres projektu oraz optymalny zestaw działań zwiększających efektywność </a:t>
            </a:r>
            <a:r>
              <a:rPr lang="pl-PL" sz="1800" b="1" dirty="0" err="1" smtClean="0">
                <a:solidFill>
                  <a:schemeClr val="bg2">
                    <a:lumMod val="25000"/>
                  </a:schemeClr>
                </a:solidFill>
                <a:latin typeface="Calibri" pitchFamily="34" charset="0"/>
                <a:ea typeface="Times New Roman" panose="02020603050405020304" pitchFamily="18" charset="0"/>
                <a:cs typeface="Calibri" pitchFamily="34" charset="0"/>
              </a:rPr>
              <a:t>energetyczną</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w danym budynku wynika z wcześniej przygotowanego audytu </a:t>
            </a:r>
            <a:r>
              <a:rPr lang="pl-PL" sz="1800" b="1" dirty="0" err="1" smtClean="0">
                <a:solidFill>
                  <a:schemeClr val="bg2">
                    <a:lumMod val="25000"/>
                  </a:schemeClr>
                </a:solidFill>
                <a:latin typeface="Calibri" pitchFamily="34" charset="0"/>
                <a:ea typeface="Times New Roman" panose="02020603050405020304" pitchFamily="18" charset="0"/>
                <a:cs typeface="Calibri" pitchFamily="34" charset="0"/>
              </a:rPr>
              <a:t>energetycznego¹</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lub </a:t>
            </a:r>
            <a:r>
              <a:rPr lang="pl-PL" sz="1800" b="1" dirty="0" smtClean="0">
                <a:solidFill>
                  <a:srgbClr val="FF0000"/>
                </a:solidFill>
                <a:latin typeface="Calibri" pitchFamily="34" charset="0"/>
                <a:ea typeface="Times New Roman" panose="02020603050405020304" pitchFamily="18" charset="0"/>
                <a:cs typeface="Calibri" pitchFamily="34" charset="0"/>
              </a:rPr>
              <a:t>audytu efektywności energetycznej </a:t>
            </a:r>
            <a:r>
              <a:rPr lang="pl-PL" sz="1800" dirty="0" smtClean="0">
                <a:solidFill>
                  <a:schemeClr val="bg2">
                    <a:lumMod val="50000"/>
                  </a:schemeClr>
                </a:solidFill>
                <a:latin typeface="Calibri" pitchFamily="34" charset="0"/>
                <a:ea typeface="Calibri" panose="020F0502020204030204" pitchFamily="34" charset="0"/>
                <a:cs typeface="Calibri" pitchFamily="34" charset="0"/>
              </a:rPr>
              <a:t> </a:t>
            </a:r>
            <a:r>
              <a:rPr lang="pl-PL" sz="1800" dirty="0" smtClean="0">
                <a:solidFill>
                  <a:schemeClr val="bg2">
                    <a:lumMod val="25000"/>
                  </a:schemeClr>
                </a:solidFill>
                <a:latin typeface="Calibri" pitchFamily="34" charset="0"/>
                <a:ea typeface="Calibri" panose="020F0502020204030204"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wprowadzono możliwość kwalifikowania działań w projekcie na podstawie audytu efektywności energetycznej. </a:t>
            </a:r>
          </a:p>
          <a:p>
            <a:pPr marL="342900" indent="-342900" algn="just" fontAlgn="t">
              <a:buSzPct val="90000"/>
              <a:buFont typeface="+mj-lt"/>
              <a:buAutoNum type="arabicPeriod"/>
            </a:pPr>
            <a:endParaRPr lang="pl-PL" sz="1600" dirty="0" smtClean="0">
              <a:solidFill>
                <a:schemeClr val="bg2">
                  <a:lumMod val="50000"/>
                </a:schemeClr>
              </a:solidFill>
              <a:latin typeface="Calibri" pitchFamily="34" charset="0"/>
              <a:ea typeface="Times New Roman" panose="02020603050405020304" pitchFamily="18" charset="0"/>
              <a:cs typeface="Calibri" pitchFamily="34" charset="0"/>
            </a:endParaRPr>
          </a:p>
          <a:p>
            <a:pPr fontAlgn="t">
              <a:buNone/>
            </a:pPr>
            <a:endParaRPr lang="pl-PL" sz="1600" dirty="0" smtClean="0"/>
          </a:p>
          <a:p>
            <a:pPr fontAlgn="t">
              <a:buNone/>
            </a:pPr>
            <a:endParaRPr lang="pl-PL" sz="1600" dirty="0" smtClean="0"/>
          </a:p>
          <a:p>
            <a:pPr>
              <a:buNone/>
            </a:pPr>
            <a:endParaRPr lang="pl-PL" sz="1600" dirty="0">
              <a:solidFill>
                <a:schemeClr val="bg2">
                  <a:lumMod val="50000"/>
                </a:schemeClr>
              </a:solidFill>
              <a:latin typeface="Calibri" pitchFamily="34" charset="0"/>
              <a:cs typeface="Calibri" pitchFamily="34" charset="0"/>
            </a:endParaRPr>
          </a:p>
        </p:txBody>
      </p:sp>
      <p:sp>
        <p:nvSpPr>
          <p:cNvPr id="4" name="Tytuł 1"/>
          <p:cNvSpPr>
            <a:spLocks noGrp="1"/>
          </p:cNvSpPr>
          <p:nvPr>
            <p:ph type="title"/>
          </p:nvPr>
        </p:nvSpPr>
        <p:spPr>
          <a:xfrm>
            <a:off x="467544" y="188640"/>
            <a:ext cx="8147248" cy="948720"/>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Kryteria </a:t>
            </a: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oceny projektów</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620688"/>
            <a:ext cx="7886700" cy="5556275"/>
          </a:xfrm>
        </p:spPr>
        <p:txBody>
          <a:bodyPr/>
          <a:lstStyle/>
          <a:p>
            <a:pPr algn="just"/>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Zmieniono nazwę kryterium z </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„Projekt wykazuje wyraźny pozytywny wpływ na środowisko, poprzez redukcję emisji do atmosfery lub wzrost wykorzystania odnawialnych źródeł energii z preferencją dla tych źródeł zgodnie z zapisami Dyrektywy 2008/50/EC.” </a:t>
            </a:r>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na </a:t>
            </a:r>
            <a:r>
              <a:rPr lang="pl-PL" sz="1800" dirty="0" smtClean="0">
                <a:solidFill>
                  <a:srgbClr val="FF0000"/>
                </a:solidFill>
                <a:latin typeface="Calibri" pitchFamily="34" charset="0"/>
                <a:ea typeface="Times New Roman" panose="02020603050405020304" pitchFamily="18" charset="0"/>
                <a:cs typeface="Calibri" pitchFamily="34" charset="0"/>
              </a:rPr>
              <a:t>„</a:t>
            </a:r>
            <a:r>
              <a:rPr lang="pl-PL" sz="1800" b="1" dirty="0" smtClean="0">
                <a:solidFill>
                  <a:srgbClr val="FF0000"/>
                </a:solidFill>
                <a:latin typeface="Calibri" pitchFamily="34" charset="0"/>
                <a:ea typeface="Times New Roman" panose="02020603050405020304" pitchFamily="18" charset="0"/>
                <a:cs typeface="Calibri" pitchFamily="34" charset="0"/>
              </a:rPr>
              <a:t>Spełnienie wymogów minimalnej poprawy efektywności energetycznej,  szacowanej redukcji CO</a:t>
            </a:r>
            <a:r>
              <a:rPr lang="pl-PL" sz="1800" b="1" baseline="-25000" dirty="0" smtClean="0">
                <a:solidFill>
                  <a:srgbClr val="FF0000"/>
                </a:solidFill>
                <a:latin typeface="Calibri" pitchFamily="34" charset="0"/>
                <a:ea typeface="Times New Roman" panose="02020603050405020304" pitchFamily="18" charset="0"/>
                <a:cs typeface="Calibri" pitchFamily="34" charset="0"/>
              </a:rPr>
              <a:t>2   </a:t>
            </a:r>
            <a:r>
              <a:rPr lang="pl-PL" sz="1800" b="1" dirty="0" smtClean="0">
                <a:solidFill>
                  <a:srgbClr val="FF0000"/>
                </a:solidFill>
                <a:latin typeface="Calibri" pitchFamily="34" charset="0"/>
                <a:ea typeface="Times New Roman" panose="02020603050405020304" pitchFamily="18" charset="0"/>
                <a:cs typeface="Calibri" pitchFamily="34" charset="0"/>
              </a:rPr>
              <a:t>i pyłu PM10.” </a:t>
            </a:r>
            <a:r>
              <a:rPr lang="pl-PL" sz="1800" b="1" dirty="0" smtClean="0">
                <a:solidFill>
                  <a:schemeClr val="accent6"/>
                </a:solidFill>
                <a:latin typeface="Calibri" pitchFamily="34" charset="0"/>
                <a:ea typeface="Times New Roman" panose="02020603050405020304" pitchFamily="18" charset="0"/>
                <a:cs typeface="Calibri" pitchFamily="34" charset="0"/>
              </a:rPr>
              <a:t>- </a:t>
            </a:r>
            <a:r>
              <a:rPr lang="pl-PL" sz="1800" dirty="0" smtClean="0">
                <a:solidFill>
                  <a:schemeClr val="bg2">
                    <a:lumMod val="25000"/>
                  </a:schemeClr>
                </a:solidFill>
                <a:latin typeface="Calibri" pitchFamily="34" charset="0"/>
                <a:cs typeface="Calibri" pitchFamily="34" charset="0"/>
              </a:rPr>
              <a:t>Zmiana kryterium ma na celu uszczegółowienie warunków wynikających z RPO WL i ujęcie w jednym kryterium minimalnych warunków dotyczących wpływu na środowisko. Jedyną zmianą merytoryczną w przedmiotowym kryterium jest zwiększenie redukcji emisji CO2 z 20 % na </a:t>
            </a:r>
            <a:r>
              <a:rPr lang="pl-PL" sz="1800" dirty="0" smtClean="0">
                <a:solidFill>
                  <a:srgbClr val="FF0000"/>
                </a:solidFill>
                <a:latin typeface="Calibri" pitchFamily="34" charset="0"/>
                <a:cs typeface="Calibri" pitchFamily="34" charset="0"/>
              </a:rPr>
              <a:t>30% </a:t>
            </a:r>
            <a:r>
              <a:rPr lang="pl-PL" sz="1800" dirty="0" smtClean="0">
                <a:solidFill>
                  <a:schemeClr val="bg2">
                    <a:lumMod val="25000"/>
                  </a:schemeClr>
                </a:solidFill>
                <a:latin typeface="Calibri" pitchFamily="34" charset="0"/>
                <a:cs typeface="Calibri" pitchFamily="34" charset="0"/>
              </a:rPr>
              <a:t>w przypadku wymiany źródeł ciepła, tak aby kwalifikowane były koszty urządzeń najbardziej ekologicznych, co wpłynie na poprawę jakości powietrza. W tym kryterium zawarto również warunki dotyczące uzyskania minimalnej redukcji CO2 w zakresie wysokosprawnej </a:t>
            </a:r>
            <a:r>
              <a:rPr lang="pl-PL" sz="1800" dirty="0" err="1" smtClean="0">
                <a:solidFill>
                  <a:schemeClr val="bg2">
                    <a:lumMod val="25000"/>
                  </a:schemeClr>
                </a:solidFill>
                <a:latin typeface="Calibri" pitchFamily="34" charset="0"/>
                <a:cs typeface="Calibri" pitchFamily="34" charset="0"/>
              </a:rPr>
              <a:t>kogeneracji</a:t>
            </a:r>
            <a:r>
              <a:rPr lang="pl-PL" sz="1800" dirty="0" smtClean="0">
                <a:solidFill>
                  <a:schemeClr val="bg2">
                    <a:lumMod val="25000"/>
                  </a:schemeClr>
                </a:solidFill>
                <a:latin typeface="Calibri" pitchFamily="34" charset="0"/>
                <a:cs typeface="Calibri" pitchFamily="34" charset="0"/>
              </a:rPr>
              <a:t> w związku z czym </a:t>
            </a:r>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usunięto kryterium nr 4 </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„Projekt z zakresu </a:t>
            </a:r>
            <a:r>
              <a:rPr lang="pl-PL" sz="1800" b="1" dirty="0" err="1" smtClean="0">
                <a:solidFill>
                  <a:schemeClr val="bg2">
                    <a:lumMod val="25000"/>
                  </a:schemeClr>
                </a:solidFill>
                <a:latin typeface="Calibri" pitchFamily="34" charset="0"/>
                <a:ea typeface="Times New Roman" panose="02020603050405020304" pitchFamily="18" charset="0"/>
                <a:cs typeface="Calibri" pitchFamily="34" charset="0"/>
              </a:rPr>
              <a:t>kogeneracji</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dotyczący przebudowy istniejących instalacji na wysokosprawną </a:t>
            </a:r>
            <a:r>
              <a:rPr lang="pl-PL" sz="1800" b="1" dirty="0" err="1" smtClean="0">
                <a:solidFill>
                  <a:schemeClr val="bg2">
                    <a:lumMod val="25000"/>
                  </a:schemeClr>
                </a:solidFill>
                <a:latin typeface="Calibri" pitchFamily="34" charset="0"/>
                <a:ea typeface="Times New Roman" panose="02020603050405020304" pitchFamily="18" charset="0"/>
                <a:cs typeface="Calibri" pitchFamily="34" charset="0"/>
              </a:rPr>
              <a:t>kogenerację</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oraz innych małych obiektów i urządzeń energetycznych spalania skutkuje redukcją emisji CO</a:t>
            </a:r>
            <a:r>
              <a:rPr lang="pl-PL" sz="1800" b="1" baseline="-25000" dirty="0" smtClean="0">
                <a:solidFill>
                  <a:schemeClr val="bg2">
                    <a:lumMod val="25000"/>
                  </a:schemeClr>
                </a:solidFill>
                <a:latin typeface="Calibri" pitchFamily="34" charset="0"/>
                <a:ea typeface="Times New Roman" panose="02020603050405020304" pitchFamily="18" charset="0"/>
                <a:cs typeface="Calibri" pitchFamily="34" charset="0"/>
              </a:rPr>
              <a:t>2</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o co najmniej 30% w porównaniu do istniejących instalacji oraz zwiększeniem efektywności energetycznej”</a:t>
            </a:r>
            <a:endParaRPr lang="pl-PL" sz="1800" dirty="0" smtClean="0">
              <a:solidFill>
                <a:schemeClr val="bg2">
                  <a:lumMod val="25000"/>
                </a:schemeClr>
              </a:solidFill>
              <a:latin typeface="Calibri" pitchFamily="34" charset="0"/>
              <a:ea typeface="Times New Roman" panose="02020603050405020304" pitchFamily="18" charset="0"/>
              <a:cs typeface="Calibri" pitchFamily="34" charset="0"/>
            </a:endParaRPr>
          </a:p>
          <a:p>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4680520"/>
          </a:xfrm>
        </p:spPr>
        <p:txBody>
          <a:bodyPr>
            <a:normAutofit/>
          </a:bodyPr>
          <a:lstStyle/>
          <a:p>
            <a:pPr algn="just">
              <a:buNone/>
            </a:pPr>
            <a:endParaRPr lang="pl-PL" sz="1600" dirty="0" smtClean="0">
              <a:solidFill>
                <a:schemeClr val="bg2">
                  <a:lumMod val="25000"/>
                </a:schemeClr>
              </a:solidFill>
              <a:latin typeface="Calibri" pitchFamily="34" charset="0"/>
              <a:ea typeface="Times New Roman" panose="02020603050405020304" pitchFamily="18" charset="0"/>
              <a:cs typeface="Calibri" pitchFamily="34" charset="0"/>
            </a:endParaRPr>
          </a:p>
          <a:p>
            <a:pPr algn="just"/>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Dodano nowe kryterium </a:t>
            </a:r>
            <a:r>
              <a:rPr lang="pl-PL" sz="1800" dirty="0" smtClean="0">
                <a:solidFill>
                  <a:srgbClr val="FF0000"/>
                </a:solidFill>
                <a:latin typeface="Calibri" pitchFamily="34" charset="0"/>
                <a:ea typeface="Times New Roman" panose="02020603050405020304" pitchFamily="18" charset="0"/>
                <a:cs typeface="Calibri" pitchFamily="34" charset="0"/>
              </a:rPr>
              <a:t>„</a:t>
            </a:r>
            <a:r>
              <a:rPr lang="pl-PL" sz="1800" b="1" dirty="0" smtClean="0">
                <a:solidFill>
                  <a:srgbClr val="FF0000"/>
                </a:solidFill>
                <a:latin typeface="Calibri" pitchFamily="34" charset="0"/>
                <a:cs typeface="Calibri" pitchFamily="34" charset="0"/>
              </a:rPr>
              <a:t>W przypadku wymiany źródła </a:t>
            </a:r>
            <a:r>
              <a:rPr lang="pl-PL" sz="1800" dirty="0" smtClean="0">
                <a:solidFill>
                  <a:srgbClr val="FF0000"/>
                </a:solidFill>
                <a:latin typeface="Calibri" pitchFamily="34" charset="0"/>
                <a:cs typeface="Calibri" pitchFamily="34" charset="0"/>
              </a:rPr>
              <a:t> </a:t>
            </a:r>
            <a:r>
              <a:rPr lang="pl-PL" sz="1800" b="1" dirty="0" smtClean="0">
                <a:solidFill>
                  <a:srgbClr val="FF0000"/>
                </a:solidFill>
                <a:latin typeface="Calibri" pitchFamily="34" charset="0"/>
                <a:cs typeface="Calibri" pitchFamily="34" charset="0"/>
              </a:rPr>
              <a:t>ciepła budynek nie jest podłączony do sieci ciepłowniczej lub podłączenie do sieci ciepłowniczej jest niemożliwe lub nieracjonalne pod względem ekonomicznym” </a:t>
            </a:r>
            <a:r>
              <a:rPr lang="pl-PL" sz="1800" b="1" dirty="0" smtClean="0">
                <a:solidFill>
                  <a:schemeClr val="bg2">
                    <a:lumMod val="25000"/>
                  </a:schemeClr>
                </a:solidFill>
                <a:latin typeface="Calibri" pitchFamily="34" charset="0"/>
                <a:cs typeface="Calibri" pitchFamily="34" charset="0"/>
              </a:rPr>
              <a:t>- </a:t>
            </a:r>
            <a:r>
              <a:rPr lang="pl-PL" sz="1800" dirty="0" err="1" smtClean="0">
                <a:solidFill>
                  <a:schemeClr val="bg2">
                    <a:lumMod val="25000"/>
                  </a:schemeClr>
                </a:solidFill>
                <a:latin typeface="Calibri" pitchFamily="34" charset="0"/>
                <a:ea typeface="Times New Roman" panose="02020603050405020304" pitchFamily="18" charset="0"/>
                <a:cs typeface="Calibri" pitchFamily="34" charset="0"/>
              </a:rPr>
              <a:t>niekwalifikowalność</a:t>
            </a:r>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 wymiany źródeł ciepła w przypadku, gdy budynek jest podłączony do sieci ciepłowniczej lub gdy istnieje możliwość podłączenia budynku wynika z SZOOP RPO WL, a we wcześniejszych konkursach warunek ten był wskazany w Regulaminie konkursu.  Zmiana ma na celu usankcjonowanie powyższego w kryteriach specyficznych (jako odrębne kryterium). Nową kwestią jest jedynie brak możliwości kwalifikowania takich kosztów (chyba, że jest to niemożliwe i nieracjonalne), jeżeli planowane jest podłączenie obszaru do sieci ciepłowniczej do roku 2023. Zmiana ma na celu kwalifikowanie takich działań, które znacznie przyczyniają się do ograniczenia tzw. „niskiej emisji”.</a:t>
            </a:r>
            <a:endParaRPr lang="pl-PL" sz="1800" strike="sngStrike" dirty="0" smtClean="0">
              <a:solidFill>
                <a:schemeClr val="bg2">
                  <a:lumMod val="25000"/>
                </a:schemeClr>
              </a:solidFill>
              <a:latin typeface="Calibri" pitchFamily="34" charset="0"/>
              <a:ea typeface="Times New Roman" panose="02020603050405020304" pitchFamily="18" charset="0"/>
              <a:cs typeface="Calibri" pitchFamily="34" charset="0"/>
            </a:endParaRPr>
          </a:p>
          <a:p>
            <a:pPr lvl="0"/>
            <a:endParaRPr lang="pl-PL" sz="1600" dirty="0" smtClean="0">
              <a:solidFill>
                <a:schemeClr val="accent6"/>
              </a:solidFill>
              <a:latin typeface="Calibri" pitchFamily="34" charset="0"/>
              <a:cs typeface="Calibri" pitchFamily="34" charset="0"/>
            </a:endParaRPr>
          </a:p>
          <a:p>
            <a:endParaRPr lang="pl-PL" sz="1600" dirty="0" smtClean="0">
              <a:solidFill>
                <a:schemeClr val="bg2">
                  <a:lumMod val="50000"/>
                </a:schemeClr>
              </a:solidFill>
              <a:latin typeface="Calibri" pitchFamily="34" charset="0"/>
              <a:ea typeface="Times New Roman" panose="02020603050405020304" pitchFamily="18" charset="0"/>
              <a:cs typeface="Calibri" pitchFamily="34" charset="0"/>
            </a:endParaRPr>
          </a:p>
          <a:p>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idx="1"/>
          </p:nvPr>
        </p:nvSpPr>
        <p:spPr>
          <a:xfrm>
            <a:off x="457200" y="549275"/>
            <a:ext cx="8147248" cy="5255989"/>
          </a:xfrm>
        </p:spPr>
        <p:txBody>
          <a:bodyPr>
            <a:normAutofit fontScale="92500" lnSpcReduction="10000"/>
          </a:bodyPr>
          <a:lstStyle/>
          <a:p>
            <a:pPr algn="just"/>
            <a:r>
              <a:rPr lang="pl-PL" sz="1800" dirty="0" smtClean="0">
                <a:solidFill>
                  <a:schemeClr val="bg2">
                    <a:lumMod val="25000"/>
                  </a:schemeClr>
                </a:solidFill>
                <a:latin typeface="Calibri" pitchFamily="34" charset="0"/>
                <a:cs typeface="Calibri" pitchFamily="34" charset="0"/>
              </a:rPr>
              <a:t>W ramach zmiany RPO WL dopuszczono możliwość wsparcia  w ramach PI 4c budynków jednorodzinnych na warunkach zgodnych z </a:t>
            </a:r>
            <a:r>
              <a:rPr lang="pl-PL" sz="1800" dirty="0" smtClean="0">
                <a:solidFill>
                  <a:schemeClr val="bg2">
                    <a:lumMod val="25000"/>
                  </a:schemeClr>
                </a:solidFill>
                <a:latin typeface="Calibri" pitchFamily="34" charset="0"/>
                <a:cs typeface="Calibri" pitchFamily="34" charset="0"/>
              </a:rPr>
              <a:t>Umową </a:t>
            </a:r>
            <a:r>
              <a:rPr lang="pl-PL" sz="1800" dirty="0" smtClean="0">
                <a:solidFill>
                  <a:schemeClr val="bg2">
                    <a:lumMod val="25000"/>
                  </a:schemeClr>
                </a:solidFill>
                <a:latin typeface="Calibri" pitchFamily="34" charset="0"/>
                <a:cs typeface="Calibri" pitchFamily="34" charset="0"/>
              </a:rPr>
              <a:t>Partnerstwa. Tym samym wymiana źródła ciepła w budynkach jednorodzinnych nie jest ograniczona wyłącznie do OZE. W związku z tym zmieniono brzmienie kryterium z „</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Wymiana/modernizacja małych obiektów i urządzeń energetycznego spalania (innych niż projekty z zakresu </a:t>
            </a:r>
            <a:r>
              <a:rPr lang="pl-PL" sz="1800" b="1" dirty="0" err="1" smtClean="0">
                <a:solidFill>
                  <a:schemeClr val="bg2">
                    <a:lumMod val="25000"/>
                  </a:schemeClr>
                </a:solidFill>
                <a:latin typeface="Calibri" pitchFamily="34" charset="0"/>
                <a:ea typeface="Times New Roman" panose="02020603050405020304" pitchFamily="18" charset="0"/>
                <a:cs typeface="Calibri" pitchFamily="34" charset="0"/>
              </a:rPr>
              <a:t>kogeneracji</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 wykorzystuje odnawialne źródła energii)”</a:t>
            </a:r>
            <a:r>
              <a:rPr lang="pl-PL" sz="1800" dirty="0" smtClean="0">
                <a:solidFill>
                  <a:schemeClr val="bg2">
                    <a:lumMod val="25000"/>
                  </a:schemeClr>
                </a:solidFill>
                <a:latin typeface="Calibri" pitchFamily="34" charset="0"/>
                <a:ea typeface="Times New Roman" panose="02020603050405020304" pitchFamily="18" charset="0"/>
                <a:cs typeface="Calibri" pitchFamily="34" charset="0"/>
              </a:rPr>
              <a:t> na </a:t>
            </a:r>
            <a:r>
              <a:rPr lang="pl-PL" sz="1800" dirty="0" smtClean="0">
                <a:solidFill>
                  <a:srgbClr val="FF0000"/>
                </a:solidFill>
                <a:latin typeface="Calibri" pitchFamily="34" charset="0"/>
                <a:ea typeface="Times New Roman" panose="02020603050405020304" pitchFamily="18" charset="0"/>
                <a:cs typeface="Calibri" pitchFamily="34" charset="0"/>
              </a:rPr>
              <a:t>„</a:t>
            </a:r>
            <a:r>
              <a:rPr lang="pl-PL" sz="1800" b="1" dirty="0" smtClean="0">
                <a:solidFill>
                  <a:srgbClr val="FF0000"/>
                </a:solidFill>
                <a:latin typeface="Calibri" pitchFamily="34" charset="0"/>
                <a:ea typeface="Times New Roman" panose="02020603050405020304" pitchFamily="18" charset="0"/>
                <a:cs typeface="Calibri" pitchFamily="34" charset="0"/>
              </a:rPr>
              <a:t>Wymiana/modernizacja małych obiektów i urządzeń energetycznego spalania wykorzystuje odnawialne źródła energii</a:t>
            </a:r>
            <a:r>
              <a:rPr lang="pl-PL" sz="1800" b="1" u="sng" dirty="0" smtClean="0">
                <a:solidFill>
                  <a:srgbClr val="FF0000"/>
                </a:solidFill>
                <a:latin typeface="Calibri" pitchFamily="34" charset="0"/>
                <a:ea typeface="Times New Roman" panose="02020603050405020304" pitchFamily="18" charset="0"/>
                <a:cs typeface="Calibri" pitchFamily="34" charset="0"/>
              </a:rPr>
              <a:t> (nie dotyczy projektów z zakresu </a:t>
            </a:r>
            <a:r>
              <a:rPr lang="pl-PL" sz="1800" b="1" u="sng" dirty="0" err="1" smtClean="0">
                <a:solidFill>
                  <a:srgbClr val="FF0000"/>
                </a:solidFill>
                <a:latin typeface="Calibri" pitchFamily="34" charset="0"/>
                <a:ea typeface="Times New Roman" panose="02020603050405020304" pitchFamily="18" charset="0"/>
                <a:cs typeface="Calibri" pitchFamily="34" charset="0"/>
              </a:rPr>
              <a:t>kogeneracji</a:t>
            </a:r>
            <a:r>
              <a:rPr lang="pl-PL" sz="1800" b="1" u="sng" dirty="0" smtClean="0">
                <a:solidFill>
                  <a:srgbClr val="FF0000"/>
                </a:solidFill>
                <a:latin typeface="Calibri" pitchFamily="34" charset="0"/>
                <a:ea typeface="Times New Roman" panose="02020603050405020304" pitchFamily="18" charset="0"/>
                <a:cs typeface="Calibri" pitchFamily="34" charset="0"/>
              </a:rPr>
              <a:t> oraz wymiany źródła ciepła w budynkach jednorodzinnych)</a:t>
            </a:r>
            <a:r>
              <a:rPr lang="pl-PL" sz="1800" b="1" dirty="0" smtClean="0">
                <a:solidFill>
                  <a:srgbClr val="FF0000"/>
                </a:solidFill>
                <a:latin typeface="Calibri" pitchFamily="34" charset="0"/>
                <a:ea typeface="Times New Roman" panose="02020603050405020304" pitchFamily="18" charset="0"/>
                <a:cs typeface="Calibri" pitchFamily="34" charset="0"/>
              </a:rPr>
              <a:t>.</a:t>
            </a:r>
            <a:r>
              <a:rPr lang="pl-PL" sz="1800" dirty="0" smtClean="0">
                <a:solidFill>
                  <a:srgbClr val="FF0000"/>
                </a:solidFill>
                <a:latin typeface="Calibri" pitchFamily="34" charset="0"/>
                <a:ea typeface="Calibri" panose="020F0502020204030204" pitchFamily="34" charset="0"/>
                <a:cs typeface="Calibri" pitchFamily="34" charset="0"/>
              </a:rPr>
              <a:t> ”</a:t>
            </a:r>
          </a:p>
          <a:p>
            <a:pPr algn="just">
              <a:buNone/>
            </a:pPr>
            <a:endParaRPr lang="pl-PL" sz="1800" dirty="0" smtClean="0">
              <a:solidFill>
                <a:schemeClr val="accent4">
                  <a:lumMod val="7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W związku z wprowadzeniem możliwości wymiany źródła ciepła w budynkach jednorodzinnych dodano do kryterium „</a:t>
            </a:r>
            <a:r>
              <a:rPr lang="pl-PL" sz="1800" b="1" dirty="0" smtClean="0">
                <a:solidFill>
                  <a:schemeClr val="bg2">
                    <a:lumMod val="25000"/>
                  </a:schemeClr>
                </a:solidFill>
                <a:latin typeface="Calibri" pitchFamily="34" charset="0"/>
                <a:ea typeface="Times New Roman" panose="02020603050405020304" pitchFamily="18" charset="0"/>
                <a:cs typeface="Calibri" pitchFamily="34" charset="0"/>
              </a:rPr>
              <a:t>W przypadku wymiany indywidualnego źródła ciepła na źródło opalane paliwem gazowym lub biomasą, możliwe jest wsparcie tylko takich budynków, w których wraz z wymianą źródła ciepła przeprowadza się jednocześnie termomodernizację (rozumianą jako poprawa izolacyjności przegród budowlanych w celu zmniejszenia zapotrzebowania na energię)</a:t>
            </a:r>
            <a:r>
              <a:rPr lang="pl-PL" sz="1800" dirty="0" smtClean="0">
                <a:solidFill>
                  <a:schemeClr val="bg2">
                    <a:lumMod val="25000"/>
                  </a:schemeClr>
                </a:solidFill>
                <a:latin typeface="Calibri" pitchFamily="34" charset="0"/>
                <a:ea typeface="Calibri" panose="020F0502020204030204" pitchFamily="34" charset="0"/>
                <a:cs typeface="Calibri" pitchFamily="34" charset="0"/>
              </a:rPr>
              <a:t>.” zapis </a:t>
            </a:r>
            <a:r>
              <a:rPr lang="pl-PL" sz="1800" dirty="0" smtClean="0">
                <a:solidFill>
                  <a:srgbClr val="FF0000"/>
                </a:solidFill>
                <a:latin typeface="Calibri" pitchFamily="34" charset="0"/>
                <a:ea typeface="Calibri" panose="020F0502020204030204" pitchFamily="34" charset="0"/>
                <a:cs typeface="Calibri" pitchFamily="34" charset="0"/>
              </a:rPr>
              <a:t>„ </a:t>
            </a:r>
            <a:r>
              <a:rPr lang="pl-PL" sz="1800" b="1" dirty="0" smtClean="0">
                <a:solidFill>
                  <a:srgbClr val="FF0000"/>
                </a:solidFill>
                <a:latin typeface="Calibri" pitchFamily="34" charset="0"/>
                <a:ea typeface="Times New Roman" panose="02020603050405020304" pitchFamily="18" charset="0"/>
                <a:cs typeface="Calibri" pitchFamily="34" charset="0"/>
              </a:rPr>
              <a:t>W przypadku domów jednorodzinnych wsparcie możliwe jest wyłącznie w przypadku, gdy termomodernizacja została już wykonana. Za wykonaną termomodernizację uważane jest osiągnięcie poziomu zapotrzebowania na nieodnawialną energię pierwotną na potrzeby ogrzewania, wentylacji oraz przygotowania ciepłej wody użytkowej określonego w audycie energetycznym wyrażonego wskaźnikiem </a:t>
            </a:r>
            <a:r>
              <a:rPr lang="pl-PL" sz="1800" b="1" dirty="0" err="1" smtClean="0">
                <a:solidFill>
                  <a:srgbClr val="FF0000"/>
                </a:solidFill>
                <a:latin typeface="Calibri" pitchFamily="34" charset="0"/>
                <a:ea typeface="Times New Roman" panose="02020603050405020304" pitchFamily="18" charset="0"/>
                <a:cs typeface="Calibri" pitchFamily="34" charset="0"/>
              </a:rPr>
              <a:t>EPh+w</a:t>
            </a:r>
            <a:r>
              <a:rPr lang="pl-PL" sz="1800" b="1" dirty="0" smtClean="0">
                <a:solidFill>
                  <a:srgbClr val="FF0000"/>
                </a:solidFill>
                <a:latin typeface="Calibri" pitchFamily="34" charset="0"/>
                <a:ea typeface="Times New Roman" panose="02020603050405020304" pitchFamily="18" charset="0"/>
                <a:cs typeface="Calibri" pitchFamily="34" charset="0"/>
              </a:rPr>
              <a:t> dla budynków mieszkalnych jednorodzinnych </a:t>
            </a:r>
            <a:r>
              <a:rPr lang="pl-PL" sz="1800" b="1" dirty="0" err="1" smtClean="0">
                <a:solidFill>
                  <a:srgbClr val="FF0000"/>
                </a:solidFill>
                <a:latin typeface="Calibri" pitchFamily="34" charset="0"/>
                <a:ea typeface="Times New Roman" panose="02020603050405020304" pitchFamily="18" charset="0"/>
                <a:cs typeface="Calibri" pitchFamily="34" charset="0"/>
              </a:rPr>
              <a:t>EPh+w</a:t>
            </a:r>
            <a:r>
              <a:rPr lang="pl-PL" sz="1800" b="1" dirty="0" smtClean="0">
                <a:solidFill>
                  <a:srgbClr val="FF0000"/>
                </a:solidFill>
                <a:latin typeface="Calibri" pitchFamily="34" charset="0"/>
                <a:ea typeface="Times New Roman" panose="02020603050405020304" pitchFamily="18" charset="0"/>
                <a:cs typeface="Calibri" pitchFamily="34" charset="0"/>
              </a:rPr>
              <a:t> = 120 </a:t>
            </a:r>
            <a:r>
              <a:rPr lang="pl-PL" sz="1800" b="1" dirty="0" err="1" smtClean="0">
                <a:solidFill>
                  <a:srgbClr val="FF0000"/>
                </a:solidFill>
                <a:latin typeface="Calibri" pitchFamily="34" charset="0"/>
                <a:ea typeface="Times New Roman" panose="02020603050405020304" pitchFamily="18" charset="0"/>
                <a:cs typeface="Calibri" pitchFamily="34" charset="0"/>
              </a:rPr>
              <a:t>kWh</a:t>
            </a:r>
            <a:r>
              <a:rPr lang="pl-PL" sz="1800" b="1" dirty="0" smtClean="0">
                <a:solidFill>
                  <a:srgbClr val="FF0000"/>
                </a:solidFill>
                <a:latin typeface="Calibri" pitchFamily="34" charset="0"/>
                <a:ea typeface="Times New Roman" panose="02020603050405020304" pitchFamily="18" charset="0"/>
                <a:cs typeface="Calibri" pitchFamily="34" charset="0"/>
              </a:rPr>
              <a:t>/(m2xrok)”</a:t>
            </a:r>
            <a:r>
              <a:rPr lang="pl-PL" sz="18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pl-PL" sz="1800" dirty="0" smtClean="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 </a:t>
            </a:r>
            <a:r>
              <a:rPr lang="pl-PL" sz="1800" dirty="0" smtClean="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rPr>
              <a:t>W ramach konkursu zaplanowano wsparcie w powyższym w zakresie, ale wyłącznie w przypadku, gdy termomodernizacja w danym budynku już została wykonana. </a:t>
            </a:r>
            <a:endParaRPr lang="pl-PL" sz="1800" strike="sngStrike" dirty="0" smtClean="0">
              <a:solidFill>
                <a:schemeClr val="bg2">
                  <a:lumMod val="25000"/>
                </a:schemeClr>
              </a:solidFill>
              <a:ea typeface="Times New Roman" panose="02020603050405020304" pitchFamily="18" charset="0"/>
              <a:cs typeface="Times New Roman" panose="02020603050405020304" pitchFamily="18" charset="0"/>
            </a:endParaRPr>
          </a:p>
          <a:p>
            <a:pPr algn="just"/>
            <a:endParaRPr lang="pl-PL" sz="1600" dirty="0" smtClean="0">
              <a:solidFill>
                <a:srgbClr val="FF0000"/>
              </a:solidFill>
              <a:latin typeface="Calibri" pitchFamily="34" charset="0"/>
              <a:ea typeface="Calibri" panose="020F0502020204030204" pitchFamily="34" charset="0"/>
              <a:cs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688632"/>
          </a:xfrm>
        </p:spPr>
        <p:txBody>
          <a:bodyPr>
            <a:normAutofit fontScale="92500" lnSpcReduction="20000"/>
          </a:bodyPr>
          <a:lstStyle/>
          <a:p>
            <a:pPr algn="just">
              <a:buNone/>
            </a:pPr>
            <a:r>
              <a:rPr lang="pl-PL" sz="1900" dirty="0" smtClean="0">
                <a:latin typeface="Calibri" pitchFamily="34" charset="0"/>
                <a:cs typeface="Calibri" pitchFamily="34" charset="0"/>
              </a:rPr>
              <a:t>	</a:t>
            </a:r>
            <a:r>
              <a:rPr lang="pl-PL" sz="1900" u="sng" dirty="0" smtClean="0">
                <a:solidFill>
                  <a:schemeClr val="bg2">
                    <a:lumMod val="25000"/>
                  </a:schemeClr>
                </a:solidFill>
                <a:latin typeface="Calibri" pitchFamily="34" charset="0"/>
                <a:cs typeface="Calibri" pitchFamily="34" charset="0"/>
              </a:rPr>
              <a:t>Kryteria finansowo-ekonomiczne oceny merytorycznej</a:t>
            </a:r>
            <a:r>
              <a:rPr lang="pl-PL" sz="1900" u="sng" dirty="0" smtClean="0">
                <a:solidFill>
                  <a:schemeClr val="bg2">
                    <a:lumMod val="25000"/>
                  </a:schemeClr>
                </a:solidFill>
                <a:latin typeface="Calibri" pitchFamily="34" charset="0"/>
                <a:cs typeface="Calibri" pitchFamily="34" charset="0"/>
              </a:rPr>
              <a:t>.</a:t>
            </a:r>
          </a:p>
          <a:p>
            <a:pPr algn="just">
              <a:buNone/>
            </a:pPr>
            <a:endParaRPr lang="pl-PL" sz="1900" u="sng" dirty="0" smtClean="0">
              <a:solidFill>
                <a:schemeClr val="bg2">
                  <a:lumMod val="25000"/>
                </a:schemeClr>
              </a:solidFill>
              <a:latin typeface="Calibri" pitchFamily="34" charset="0"/>
              <a:cs typeface="Calibri" pitchFamily="34" charset="0"/>
            </a:endParaRPr>
          </a:p>
          <a:p>
            <a:pPr lvl="0" algn="just"/>
            <a:r>
              <a:rPr lang="pl-PL" sz="1900" dirty="0" smtClean="0">
                <a:solidFill>
                  <a:schemeClr val="bg2">
                    <a:lumMod val="25000"/>
                  </a:schemeClr>
                </a:solidFill>
                <a:latin typeface="Calibri" pitchFamily="34" charset="0"/>
                <a:cs typeface="Calibri" pitchFamily="34" charset="0"/>
              </a:rPr>
              <a:t>W kryterium „</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Poprawność założeń, w tym przychodów i kosztów przyjętych do analizy finansowo-ekonomicznej.”</a:t>
            </a:r>
            <a:r>
              <a:rPr lang="pl-PL" sz="1900" dirty="0" smtClean="0">
                <a:solidFill>
                  <a:schemeClr val="bg2">
                    <a:lumMod val="25000"/>
                  </a:schemeClr>
                </a:solidFill>
                <a:latin typeface="Calibri" pitchFamily="34" charset="0"/>
                <a:ea typeface="Calibri" panose="020F0502020204030204" pitchFamily="34" charset="0"/>
                <a:cs typeface="Calibri" pitchFamily="34" charset="0"/>
              </a:rPr>
              <a:t> dodano pytanie pomocnicze</a:t>
            </a:r>
            <a:r>
              <a:rPr lang="pl-PL" sz="1900" b="1" dirty="0" smtClean="0">
                <a:solidFill>
                  <a:schemeClr val="bg2">
                    <a:lumMod val="25000"/>
                  </a:schemeClr>
                </a:solidFill>
                <a:latin typeface="Calibri" pitchFamily="34" charset="0"/>
                <a:ea typeface="Calibri" panose="020F0502020204030204" pitchFamily="34" charset="0"/>
                <a:cs typeface="Calibri" pitchFamily="34" charset="0"/>
              </a:rPr>
              <a:t>: </a:t>
            </a:r>
            <a:r>
              <a:rPr lang="pl-PL" sz="1900" b="1" dirty="0" smtClean="0">
                <a:solidFill>
                  <a:srgbClr val="FF0000"/>
                </a:solidFill>
                <a:latin typeface="Calibri" pitchFamily="34" charset="0"/>
                <a:ea typeface="Calibri" panose="020F0502020204030204" pitchFamily="34" charset="0"/>
                <a:cs typeface="Calibri" pitchFamily="34" charset="0"/>
              </a:rPr>
              <a:t>„</a:t>
            </a:r>
            <a:r>
              <a:rPr lang="pl-PL" sz="1900" b="1" dirty="0" smtClean="0">
                <a:solidFill>
                  <a:srgbClr val="FF0000"/>
                </a:solidFill>
                <a:latin typeface="Calibri" pitchFamily="34" charset="0"/>
                <a:ea typeface="Times New Roman" panose="02020603050405020304" pitchFamily="18" charset="0"/>
                <a:cs typeface="Calibri" pitchFamily="34" charset="0"/>
              </a:rPr>
              <a:t>Czy</a:t>
            </a:r>
            <a:r>
              <a:rPr lang="pl-PL" sz="1900" b="1" dirty="0" smtClean="0">
                <a:solidFill>
                  <a:srgbClr val="FF0000"/>
                </a:solidFill>
                <a:latin typeface="Calibri" pitchFamily="34" charset="0"/>
                <a:ea typeface="Calibri" panose="020F0502020204030204" pitchFamily="34" charset="0"/>
                <a:cs typeface="Calibri" pitchFamily="34" charset="0"/>
              </a:rPr>
              <a:t> </a:t>
            </a:r>
            <a:r>
              <a:rPr lang="pl-PL" sz="1900" b="1" dirty="0" smtClean="0">
                <a:solidFill>
                  <a:srgbClr val="FF0000"/>
                </a:solidFill>
                <a:latin typeface="Calibri" pitchFamily="34" charset="0"/>
                <a:ea typeface="Times New Roman" panose="02020603050405020304" pitchFamily="18" charset="0"/>
                <a:cs typeface="Calibri" pitchFamily="34" charset="0"/>
              </a:rPr>
              <a:t> w przypadku wymiany źródła ciepła podłączenie do sieci ciepłowniczej nie jest uzasadnione pod względem ekonomicznym (jeśli dotyczy)?”</a:t>
            </a:r>
            <a:r>
              <a:rPr lang="pl-PL" sz="1900" b="1" dirty="0" smtClean="0">
                <a:solidFill>
                  <a:srgbClr val="FF0000"/>
                </a:solidFill>
                <a:latin typeface="Calibri" pitchFamily="34" charset="0"/>
                <a:ea typeface="Calibri" panose="020F0502020204030204" pitchFamily="34" charset="0"/>
                <a:cs typeface="Calibri" pitchFamily="34" charset="0"/>
              </a:rPr>
              <a:t> </a:t>
            </a:r>
            <a:r>
              <a:rPr lang="pl-PL" sz="1900" dirty="0" smtClean="0">
                <a:solidFill>
                  <a:schemeClr val="bg2">
                    <a:lumMod val="25000"/>
                  </a:schemeClr>
                </a:solidFill>
                <a:latin typeface="Calibri" pitchFamily="34" charset="0"/>
                <a:ea typeface="Calibri" panose="020F0502020204030204" pitchFamily="34" charset="0"/>
                <a:cs typeface="Calibri" pitchFamily="34" charset="0"/>
              </a:rPr>
              <a:t>Na etapie oceny formalnej sprawdzane jest czy Wnioskodawca przedstawił uzasadnienie, że podłączenie do sieci nie jest racjonalne pod względem ekonomicznym (jeśli dotyczy), natomiast ekspert merytoryczny weryfikuje treść tego uzasadnienia. </a:t>
            </a:r>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lvl="0" algn="just"/>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lvl="0" algn="just"/>
            <a:endParaRPr lang="pl-PL" sz="1900" dirty="0" smtClean="0">
              <a:solidFill>
                <a:schemeClr val="bg2">
                  <a:lumMod val="50000"/>
                </a:schemeClr>
              </a:solidFill>
              <a:latin typeface="Calibri" pitchFamily="34" charset="0"/>
              <a:cs typeface="Calibri" pitchFamily="34" charset="0"/>
            </a:endParaRPr>
          </a:p>
          <a:p>
            <a:pPr lvl="0" algn="just">
              <a:buNone/>
            </a:pPr>
            <a:r>
              <a:rPr lang="pl-PL" sz="1900" dirty="0" smtClean="0">
                <a:solidFill>
                  <a:schemeClr val="bg2">
                    <a:lumMod val="50000"/>
                  </a:schemeClr>
                </a:solidFill>
                <a:latin typeface="Calibri" pitchFamily="34" charset="0"/>
                <a:ea typeface="Times New Roman" panose="02020603050405020304" pitchFamily="18" charset="0"/>
                <a:cs typeface="Calibri" pitchFamily="34" charset="0"/>
              </a:rPr>
              <a:t>	</a:t>
            </a:r>
            <a:r>
              <a:rPr lang="pl-PL" sz="1900" u="sng" dirty="0" smtClean="0">
                <a:solidFill>
                  <a:schemeClr val="bg2">
                    <a:lumMod val="25000"/>
                  </a:schemeClr>
                </a:solidFill>
                <a:latin typeface="Calibri" pitchFamily="34" charset="0"/>
                <a:ea typeface="Times New Roman" panose="02020603050405020304" pitchFamily="18" charset="0"/>
                <a:cs typeface="Calibri" pitchFamily="34" charset="0"/>
              </a:rPr>
              <a:t>Kryteria  trafności oceny merytorycznej, kryteria skuteczności/efektywności :</a:t>
            </a:r>
          </a:p>
          <a:p>
            <a:pPr algn="just"/>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Kryterium skuteczności/efektywności: „</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Efektywność </a:t>
            </a:r>
            <a:r>
              <a:rPr lang="pl-PL" sz="1900" dirty="0" smtClean="0">
                <a:solidFill>
                  <a:schemeClr val="bg2">
                    <a:lumMod val="25000"/>
                  </a:schemeClr>
                </a:solidFill>
                <a:latin typeface="Calibri" pitchFamily="34" charset="0"/>
                <a:ea typeface="Calibri" panose="020F0502020204030204" pitchFamily="34" charset="0"/>
                <a:cs typeface="Calibri" pitchFamily="34" charset="0"/>
              </a:rPr>
              <a:t> </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kosztowa zaoszczędzenia 1 </a:t>
            </a:r>
            <a:r>
              <a:rPr lang="pl-PL" sz="1900" b="1" dirty="0" err="1" smtClean="0">
                <a:solidFill>
                  <a:schemeClr val="bg2">
                    <a:lumMod val="25000"/>
                  </a:schemeClr>
                </a:solidFill>
                <a:latin typeface="Calibri" pitchFamily="34" charset="0"/>
                <a:ea typeface="Times New Roman" panose="02020603050405020304" pitchFamily="18" charset="0"/>
                <a:cs typeface="Calibri" pitchFamily="34" charset="0"/>
              </a:rPr>
              <a:t>MWh</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 w ujęciu rocznym” </a:t>
            </a:r>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zastąpiono kryterium</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 </a:t>
            </a:r>
            <a:r>
              <a:rPr lang="pl-PL" sz="1900" b="1" dirty="0" smtClean="0">
                <a:solidFill>
                  <a:srgbClr val="FF0000"/>
                </a:solidFill>
                <a:latin typeface="Calibri" pitchFamily="34" charset="0"/>
                <a:ea typeface="Times New Roman" panose="02020603050405020304" pitchFamily="18" charset="0"/>
                <a:cs typeface="Calibri" pitchFamily="34" charset="0"/>
              </a:rPr>
              <a:t>„Efektywność kosztowa zaoszczędzenia 1 GJ w ujęciu rocznym.”  </a:t>
            </a:r>
            <a:r>
              <a:rPr lang="pl-PL" sz="1900" dirty="0" smtClean="0">
                <a:solidFill>
                  <a:schemeClr val="accent5">
                    <a:lumMod val="75000"/>
                  </a:schemeClr>
                </a:solidFill>
                <a:latin typeface="Calibri" pitchFamily="34" charset="0"/>
                <a:ea typeface="Calibri" panose="020F0502020204030204" pitchFamily="34" charset="0"/>
                <a:cs typeface="Calibri" pitchFamily="34" charset="0"/>
              </a:rPr>
              <a:t> </a:t>
            </a:r>
            <a:r>
              <a:rPr lang="pl-PL" sz="1900" dirty="0" smtClean="0">
                <a:solidFill>
                  <a:schemeClr val="bg2">
                    <a:lumMod val="25000"/>
                  </a:schemeClr>
                </a:solidFill>
                <a:latin typeface="Calibri" pitchFamily="34" charset="0"/>
                <a:ea typeface="Calibri" panose="020F0502020204030204" pitchFamily="34" charset="0"/>
                <a:cs typeface="Calibri" pitchFamily="34" charset="0"/>
              </a:rPr>
              <a:t>Zmiana ma na celu powiązanie kryterium dotyczącego efektywności kosztowej ze wskaźnikiem Programowym, tj. ze wskaźnikiem dot. ilości zaoszczędzonej energii cieplnej.  </a:t>
            </a:r>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algn="just"/>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algn="just">
              <a:buNone/>
            </a:pPr>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algn="just">
              <a:buNone/>
            </a:pPr>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	</a:t>
            </a:r>
            <a:r>
              <a:rPr lang="pl-PL" sz="1900" u="sng" dirty="0" smtClean="0">
                <a:solidFill>
                  <a:schemeClr val="bg2">
                    <a:lumMod val="25000"/>
                  </a:schemeClr>
                </a:solidFill>
                <a:latin typeface="Calibri" pitchFamily="34" charset="0"/>
                <a:ea typeface="Times New Roman" panose="02020603050405020304" pitchFamily="18" charset="0"/>
                <a:cs typeface="Calibri" pitchFamily="34" charset="0"/>
              </a:rPr>
              <a:t>Kryteria  trafności oceny merytorycznej, kryteria użyteczności:</a:t>
            </a:r>
          </a:p>
          <a:p>
            <a:pPr lvl="0" algn="just"/>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Zmiana nazwy oraz definicji kryterium „</a:t>
            </a:r>
            <a:r>
              <a:rPr lang="pl-PL" sz="1900" b="1" dirty="0" smtClean="0">
                <a:solidFill>
                  <a:schemeClr val="bg2">
                    <a:lumMod val="25000"/>
                  </a:schemeClr>
                </a:solidFill>
                <a:latin typeface="Calibri" pitchFamily="34" charset="0"/>
                <a:ea typeface="Times New Roman" panose="02020603050405020304" pitchFamily="18" charset="0"/>
                <a:cs typeface="Calibri" pitchFamily="34" charset="0"/>
              </a:rPr>
              <a:t>Oddziaływanie na ochronę środowiska i inne polityki horyzontalne” na </a:t>
            </a:r>
            <a:r>
              <a:rPr lang="pl-PL" sz="1900" b="1" dirty="0" smtClean="0">
                <a:solidFill>
                  <a:srgbClr val="FF0000"/>
                </a:solidFill>
                <a:latin typeface="Calibri" pitchFamily="34" charset="0"/>
                <a:ea typeface="Times New Roman" panose="02020603050405020304" pitchFamily="18" charset="0"/>
                <a:cs typeface="Calibri" pitchFamily="34" charset="0"/>
              </a:rPr>
              <a:t>„Zmniejszenie emisji gazów cieplarnianych” </a:t>
            </a:r>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w związku z usunięciem metod pomiaru kryterium odnoszących się do wpływu na promowanie równości szans i niedyskryminacji w tym dostępności dla osób z </a:t>
            </a:r>
            <a:r>
              <a:rPr lang="pl-PL" sz="1900" dirty="0" err="1" smtClean="0">
                <a:solidFill>
                  <a:schemeClr val="bg2">
                    <a:lumMod val="25000"/>
                  </a:schemeClr>
                </a:solidFill>
                <a:latin typeface="Calibri" pitchFamily="34" charset="0"/>
                <a:ea typeface="Times New Roman" panose="02020603050405020304" pitchFamily="18" charset="0"/>
                <a:cs typeface="Calibri" pitchFamily="34" charset="0"/>
              </a:rPr>
              <a:t>niepełnosprawnościami</a:t>
            </a:r>
            <a:r>
              <a:rPr lang="pl-PL" sz="1900" dirty="0" smtClean="0">
                <a:solidFill>
                  <a:schemeClr val="bg2">
                    <a:lumMod val="25000"/>
                  </a:schemeClr>
                </a:solidFill>
                <a:latin typeface="Calibri" pitchFamily="34" charset="0"/>
                <a:ea typeface="Times New Roman" panose="02020603050405020304" pitchFamily="18" charset="0"/>
                <a:cs typeface="Calibri" pitchFamily="34" charset="0"/>
              </a:rPr>
              <a:t>.</a:t>
            </a:r>
            <a:endParaRPr lang="pl-PL" sz="1900" dirty="0" smtClean="0">
              <a:solidFill>
                <a:schemeClr val="bg2">
                  <a:lumMod val="25000"/>
                </a:schemeClr>
              </a:solidFill>
              <a:latin typeface="Calibri" pitchFamily="34" charset="0"/>
              <a:ea typeface="Calibri" panose="020F0502020204030204" pitchFamily="34" charset="0"/>
              <a:cs typeface="Calibri" pitchFamily="34" charset="0"/>
            </a:endParaRPr>
          </a:p>
          <a:p>
            <a:pPr algn="just">
              <a:buNone/>
            </a:pPr>
            <a:endParaRPr lang="pl-PL" sz="1600" u="sng" dirty="0" smtClean="0">
              <a:solidFill>
                <a:schemeClr val="bg2">
                  <a:lumMod val="50000"/>
                </a:schemeClr>
              </a:solidFill>
              <a:latin typeface="Calibri" pitchFamily="34" charset="0"/>
              <a:ea typeface="Times New Roman" panose="02020603050405020304" pitchFamily="18" charset="0"/>
              <a:cs typeface="Calibri" pitchFamily="34" charset="0"/>
            </a:endParaRPr>
          </a:p>
          <a:p>
            <a:pPr algn="just">
              <a:buNone/>
            </a:pPr>
            <a:endParaRPr lang="pl-PL" sz="1600" dirty="0" smtClean="0">
              <a:solidFill>
                <a:schemeClr val="bg2">
                  <a:lumMod val="50000"/>
                </a:schemeClr>
              </a:solidFill>
              <a:latin typeface="Calibri" pitchFamily="34" charset="0"/>
              <a:ea typeface="Calibri" panose="020F0502020204030204" pitchFamily="34" charset="0"/>
              <a:cs typeface="Calibri" pitchFamily="34" charset="0"/>
            </a:endParaRPr>
          </a:p>
          <a:p>
            <a:pPr lvl="0" algn="just">
              <a:buNone/>
            </a:pPr>
            <a:endParaRPr lang="pl-PL" sz="1600" u="sng" dirty="0" smtClean="0">
              <a:solidFill>
                <a:schemeClr val="bg2">
                  <a:lumMod val="50000"/>
                </a:schemeClr>
              </a:solidFill>
              <a:latin typeface="Calibri" pitchFamily="34" charset="0"/>
              <a:ea typeface="Times New Roman" panose="02020603050405020304" pitchFamily="18" charset="0"/>
              <a:cs typeface="Calibri" pitchFamily="34" charset="0"/>
            </a:endParaRPr>
          </a:p>
          <a:p>
            <a:pPr lvl="0" algn="just">
              <a:buNone/>
            </a:pPr>
            <a:endParaRPr lang="pl-PL" sz="1600" u="sng" dirty="0" smtClean="0">
              <a:solidFill>
                <a:schemeClr val="bg2">
                  <a:lumMod val="50000"/>
                </a:schemeClr>
              </a:solidFill>
              <a:latin typeface="Calibri" pitchFamily="34" charset="0"/>
              <a:ea typeface="Times New Roman" panose="02020603050405020304" pitchFamily="18" charset="0"/>
              <a:cs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908720"/>
            <a:ext cx="8219256" cy="5256584"/>
          </a:xfrm>
        </p:spPr>
        <p:txBody>
          <a:bodyPr>
            <a:normAutofit/>
          </a:bodyPr>
          <a:lstStyle/>
          <a:p>
            <a:pPr algn="ctr">
              <a:buNone/>
            </a:pPr>
            <a:endParaRPr lang="pl-PL" sz="2400" b="1" i="1" u="sng" dirty="0" smtClean="0">
              <a:solidFill>
                <a:schemeClr val="accent5">
                  <a:lumMod val="75000"/>
                </a:schemeClr>
              </a:solidFill>
              <a:latin typeface="Calibri" pitchFamily="34" charset="0"/>
              <a:cs typeface="Calibri" pitchFamily="34" charset="0"/>
            </a:endParaRPr>
          </a:p>
          <a:p>
            <a:pPr algn="ctr">
              <a:buNone/>
            </a:pPr>
            <a:r>
              <a:rPr lang="pl-PL" sz="2000" b="1" i="1" u="sng" dirty="0" smtClean="0">
                <a:solidFill>
                  <a:schemeClr val="bg2">
                    <a:lumMod val="25000"/>
                  </a:schemeClr>
                </a:solidFill>
                <a:latin typeface="Calibri" pitchFamily="34" charset="0"/>
                <a:cs typeface="Calibri" pitchFamily="34" charset="0"/>
              </a:rPr>
              <a:t>Weryfikacja </a:t>
            </a:r>
            <a:r>
              <a:rPr lang="pl-PL" sz="2000" b="1" i="1" u="sng" dirty="0" smtClean="0">
                <a:solidFill>
                  <a:schemeClr val="bg2">
                    <a:lumMod val="25000"/>
                  </a:schemeClr>
                </a:solidFill>
                <a:latin typeface="Calibri" pitchFamily="34" charset="0"/>
                <a:cs typeface="Calibri" pitchFamily="34" charset="0"/>
              </a:rPr>
              <a:t>warunków formalnych i oczywistych omyłek</a:t>
            </a:r>
            <a:r>
              <a:rPr lang="pl-PL" sz="2000" b="1" i="1" u="sng" dirty="0" smtClean="0">
                <a:solidFill>
                  <a:schemeClr val="bg2">
                    <a:lumMod val="25000"/>
                  </a:schemeClr>
                </a:solidFill>
                <a:latin typeface="Calibri" pitchFamily="34" charset="0"/>
                <a:cs typeface="Calibri" pitchFamily="34" charset="0"/>
              </a:rPr>
              <a:t>:</a:t>
            </a:r>
          </a:p>
          <a:p>
            <a:pPr algn="ctr">
              <a:buNone/>
            </a:pPr>
            <a:endParaRPr lang="pl-PL" sz="2000" b="1" i="1" u="sng" dirty="0" smtClean="0">
              <a:solidFill>
                <a:schemeClr val="bg2">
                  <a:lumMod val="25000"/>
                </a:schemeClr>
              </a:solidFill>
              <a:latin typeface="Calibri" pitchFamily="34" charset="0"/>
              <a:cs typeface="Calibri" pitchFamily="34" charset="0"/>
            </a:endParaRPr>
          </a:p>
          <a:p>
            <a:pPr algn="ctr">
              <a:buNone/>
            </a:pPr>
            <a:endParaRPr lang="pl-PL" sz="1800" b="1" i="1" u="sng" dirty="0" smtClean="0">
              <a:solidFill>
                <a:schemeClr val="bg2">
                  <a:lumMod val="25000"/>
                </a:schemeClr>
              </a:solidFill>
              <a:latin typeface="Calibri" pitchFamily="34" charset="0"/>
              <a:cs typeface="Calibri" pitchFamily="34" charset="0"/>
            </a:endParaRPr>
          </a:p>
          <a:p>
            <a:pPr marL="342900" indent="-342900" algn="just"/>
            <a:r>
              <a:rPr lang="pl-PL" sz="1800" dirty="0" smtClean="0">
                <a:solidFill>
                  <a:schemeClr val="bg2">
                    <a:lumMod val="25000"/>
                  </a:schemeClr>
                </a:solidFill>
                <a:latin typeface="Calibri" pitchFamily="34" charset="0"/>
                <a:cs typeface="Calibri" pitchFamily="34" charset="0"/>
              </a:rPr>
              <a:t>Warunki formalne odnoszą się do kompletności, formy oraz terminu złożenia wniosku o dofinansowanie projektu. Ich weryfikacja odbywa się przez stwierdzenie spełniania albo niespełniania danego warunku</a:t>
            </a:r>
            <a:r>
              <a:rPr lang="pl-PL" sz="1800" dirty="0" smtClean="0">
                <a:solidFill>
                  <a:schemeClr val="bg2">
                    <a:lumMod val="25000"/>
                  </a:schemeClr>
                </a:solidFill>
                <a:latin typeface="Calibri" pitchFamily="34" charset="0"/>
                <a:cs typeface="Calibri" pitchFamily="34" charset="0"/>
              </a:rPr>
              <a:t>.</a:t>
            </a:r>
          </a:p>
          <a:p>
            <a:pPr marL="342900" indent="-342900" algn="just"/>
            <a:endParaRPr lang="pl-PL" sz="1800" dirty="0" smtClean="0">
              <a:solidFill>
                <a:schemeClr val="bg2">
                  <a:lumMod val="25000"/>
                </a:schemeClr>
              </a:solidFill>
              <a:latin typeface="Calibri" pitchFamily="34" charset="0"/>
              <a:cs typeface="Calibri" pitchFamily="34" charset="0"/>
            </a:endParaRPr>
          </a:p>
          <a:p>
            <a:pPr marL="342900" lvl="0" indent="-342900" algn="just"/>
            <a:r>
              <a:rPr lang="pl-PL" sz="1800" dirty="0" smtClean="0">
                <a:solidFill>
                  <a:schemeClr val="bg2">
                    <a:lumMod val="25000"/>
                  </a:schemeClr>
                </a:solidFill>
                <a:latin typeface="Calibri" pitchFamily="34" charset="0"/>
                <a:cs typeface="Calibri" pitchFamily="34" charset="0"/>
              </a:rPr>
              <a:t>Weryfikacja warunków formalnych oraz oczywistych omyłek trwa nie dłużej niż </a:t>
            </a:r>
            <a:r>
              <a:rPr lang="pl-PL" sz="1800" b="1" dirty="0" smtClean="0">
                <a:solidFill>
                  <a:schemeClr val="bg2">
                    <a:lumMod val="25000"/>
                  </a:schemeClr>
                </a:solidFill>
                <a:latin typeface="Calibri" pitchFamily="34" charset="0"/>
                <a:cs typeface="Calibri" pitchFamily="34" charset="0"/>
              </a:rPr>
              <a:t>30 dni roboczych od daty zamknięcia naboru wniosków</a:t>
            </a:r>
            <a:r>
              <a:rPr lang="pl-PL" sz="1800" dirty="0" smtClean="0">
                <a:solidFill>
                  <a:schemeClr val="bg2">
                    <a:lumMod val="25000"/>
                  </a:schemeClr>
                </a:solidFill>
                <a:latin typeface="Calibri" pitchFamily="34" charset="0"/>
                <a:cs typeface="Calibri" pitchFamily="34" charset="0"/>
              </a:rPr>
              <a:t>. W uzasadnionych przypadkach termin weryfikacji warunków formalnych może zostać przedłużony, o czym IOK niezwłocznie informuje za pośrednictwem swojej strony internetowej podając przyczyny wydłużenia terminu.</a:t>
            </a:r>
          </a:p>
          <a:p>
            <a:pPr marL="342900" indent="-342900" algn="just"/>
            <a:endParaRPr lang="pl-PL" sz="1800" dirty="0" smtClean="0">
              <a:solidFill>
                <a:schemeClr val="bg2">
                  <a:lumMod val="25000"/>
                </a:schemeClr>
              </a:solidFill>
              <a:latin typeface="Calibri" pitchFamily="34" charset="0"/>
              <a:cs typeface="Calibri" pitchFamily="34" charset="0"/>
            </a:endParaRPr>
          </a:p>
          <a:p>
            <a:pPr marL="342900" indent="-342900" algn="just"/>
            <a:endParaRPr lang="pl-PL" sz="1800" dirty="0" smtClean="0">
              <a:solidFill>
                <a:schemeClr val="bg2">
                  <a:lumMod val="25000"/>
                </a:schemeClr>
              </a:solidFill>
              <a:latin typeface="Calibri" pitchFamily="34" charset="0"/>
              <a:cs typeface="Calibri" pitchFamily="34" charset="0"/>
            </a:endParaRPr>
          </a:p>
          <a:p>
            <a:pPr marL="342900" lvl="0" indent="-342900">
              <a:buFont typeface="+mj-lt"/>
              <a:buAutoNum type="arabicPeriod"/>
            </a:pPr>
            <a:endParaRPr lang="pl-PL" sz="1600" dirty="0"/>
          </a:p>
        </p:txBody>
      </p:sp>
      <p:sp>
        <p:nvSpPr>
          <p:cNvPr id="4" name="Tytuł 1"/>
          <p:cNvSpPr>
            <a:spLocks noGrp="1"/>
          </p:cNvSpPr>
          <p:nvPr>
            <p:ph type="title"/>
          </p:nvPr>
        </p:nvSpPr>
        <p:spPr>
          <a:xfrm>
            <a:off x="467544" y="188640"/>
            <a:ext cx="8147248" cy="948720"/>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Etapy oceny projektów</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620688"/>
            <a:ext cx="7886700" cy="5556275"/>
          </a:xfrm>
        </p:spPr>
        <p:txBody>
          <a:bodyPr/>
          <a:lstStyle/>
          <a:p>
            <a:pPr marL="342900" lvl="0" indent="-342900" algn="just">
              <a:buClr>
                <a:schemeClr val="accent5">
                  <a:lumMod val="75000"/>
                </a:schemeClr>
              </a:buClr>
              <a:buNone/>
            </a:pPr>
            <a:r>
              <a:rPr lang="pl-PL" sz="1800" dirty="0" smtClean="0">
                <a:solidFill>
                  <a:schemeClr val="bg2">
                    <a:lumMod val="25000"/>
                  </a:schemeClr>
                </a:solidFill>
                <a:latin typeface="Calibri" pitchFamily="34" charset="0"/>
                <a:cs typeface="Calibri" pitchFamily="34" charset="0"/>
              </a:rPr>
              <a:t>Podczas weryfikacji warunków formalnych sprawdzeniu podlega:</a:t>
            </a:r>
          </a:p>
          <a:p>
            <a:pPr marL="589788" lvl="1" indent="-342900" algn="just">
              <a:buFont typeface="+mj-lt"/>
              <a:buAutoNum type="alphaUcPeriod"/>
            </a:pPr>
            <a:r>
              <a:rPr lang="pl-PL" sz="1800" dirty="0" smtClean="0">
                <a:solidFill>
                  <a:schemeClr val="bg2">
                    <a:lumMod val="25000"/>
                  </a:schemeClr>
                </a:solidFill>
                <a:latin typeface="Calibri" pitchFamily="34" charset="0"/>
                <a:cs typeface="Calibri" pitchFamily="34" charset="0"/>
              </a:rPr>
              <a:t>Termin złożenia wniosku o dofinansowanie: czy wniosek został złożony w terminie określonym w ogłoszeniu o konkursie,</a:t>
            </a:r>
          </a:p>
          <a:p>
            <a:pPr marL="589788" lvl="1" indent="-342900" algn="just">
              <a:buFont typeface="+mj-lt"/>
              <a:buAutoNum type="alphaUcPeriod"/>
            </a:pPr>
            <a:r>
              <a:rPr lang="pl-PL" sz="1800" dirty="0" smtClean="0">
                <a:solidFill>
                  <a:schemeClr val="bg2">
                    <a:lumMod val="25000"/>
                  </a:schemeClr>
                </a:solidFill>
                <a:latin typeface="Calibri" pitchFamily="34" charset="0"/>
                <a:cs typeface="Calibri" pitchFamily="34" charset="0"/>
              </a:rPr>
              <a:t>Forma wniosku o dofinansowanie: czy wniosek i załączniki zostały przesłane w systemie LSI2014,</a:t>
            </a:r>
          </a:p>
          <a:p>
            <a:pPr marL="589788" lvl="1" indent="-342900" algn="just">
              <a:buFont typeface="+mj-lt"/>
              <a:buAutoNum type="alphaUcPeriod"/>
            </a:pPr>
            <a:r>
              <a:rPr lang="pl-PL" sz="1800" dirty="0" smtClean="0">
                <a:solidFill>
                  <a:schemeClr val="bg2">
                    <a:lumMod val="25000"/>
                  </a:schemeClr>
                </a:solidFill>
                <a:latin typeface="Calibri" pitchFamily="34" charset="0"/>
                <a:cs typeface="Calibri" pitchFamily="34" charset="0"/>
              </a:rPr>
              <a:t>Kompletność wniosku o dofinansowanie:</a:t>
            </a:r>
          </a:p>
          <a:p>
            <a:pPr marL="827532" lvl="2" indent="-342900" algn="just"/>
            <a:r>
              <a:rPr lang="pl-PL" sz="1600" dirty="0" smtClean="0">
                <a:solidFill>
                  <a:srgbClr val="FF0000"/>
                </a:solidFill>
                <a:latin typeface="Calibri" pitchFamily="34" charset="0"/>
                <a:cs typeface="Calibri" pitchFamily="34" charset="0"/>
              </a:rPr>
              <a:t>czy wniosek zawiera ważny podpis Wnioskodawcy lub osoby upoważnionej do jego reprezentowania, z załączeniem oryginału lub kopii dokumentu poświadczającego umocowanie takiej osoby do reprezentowania Wnioskodawcy. </a:t>
            </a:r>
          </a:p>
          <a:p>
            <a:pPr marL="827532" lvl="2" indent="-342900" algn="just"/>
            <a:r>
              <a:rPr lang="pl-PL" sz="1600" dirty="0" smtClean="0">
                <a:solidFill>
                  <a:srgbClr val="FF0000"/>
                </a:solidFill>
                <a:latin typeface="Calibri" pitchFamily="34" charset="0"/>
                <a:cs typeface="Calibri" pitchFamily="34" charset="0"/>
              </a:rPr>
              <a:t>czy podpis cyfrowy jest ważny, tj. certyfikat związany z podpisem cyfrowym jest aktualny (nie wygasł),</a:t>
            </a:r>
          </a:p>
          <a:p>
            <a:pPr marL="827532" lvl="2" indent="-342900" algn="just"/>
            <a:r>
              <a:rPr lang="pl-PL" sz="1600" dirty="0" smtClean="0">
                <a:solidFill>
                  <a:srgbClr val="FF0000"/>
                </a:solidFill>
                <a:latin typeface="Calibri" pitchFamily="34" charset="0"/>
                <a:cs typeface="Calibri" pitchFamily="34" charset="0"/>
              </a:rPr>
              <a:t>czy wszystkie wymagane pola wniosku zostały wypełnione,</a:t>
            </a:r>
          </a:p>
          <a:p>
            <a:pPr marL="827532" lvl="2" indent="-342900" algn="just"/>
            <a:r>
              <a:rPr lang="pl-PL" sz="1600" dirty="0" smtClean="0">
                <a:solidFill>
                  <a:srgbClr val="FF0000"/>
                </a:solidFill>
                <a:latin typeface="Calibri" pitchFamily="34" charset="0"/>
                <a:cs typeface="Calibri" pitchFamily="34" charset="0"/>
              </a:rPr>
              <a:t>czy do wniosku dołączono wszystkie wymagane załączniki oraz oświadczenia.</a:t>
            </a:r>
          </a:p>
          <a:p>
            <a:endParaRPr lang="pl-P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059832" y="260648"/>
            <a:ext cx="3384376" cy="3600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Wniosek o dofinansowanie</a:t>
            </a:r>
            <a:endParaRPr lang="pl-PL" dirty="0"/>
          </a:p>
        </p:txBody>
      </p:sp>
      <p:cxnSp>
        <p:nvCxnSpPr>
          <p:cNvPr id="6" name="Łącznik prosty ze strzałką 5"/>
          <p:cNvCxnSpPr/>
          <p:nvPr/>
        </p:nvCxnSpPr>
        <p:spPr>
          <a:xfrm>
            <a:off x="4716016" y="692696"/>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a:off x="3563888" y="1052736"/>
            <a:ext cx="2232248" cy="7920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Weryfikacja warunków formalnych</a:t>
            </a:r>
            <a:endParaRPr lang="pl-PL" dirty="0"/>
          </a:p>
        </p:txBody>
      </p:sp>
      <p:cxnSp>
        <p:nvCxnSpPr>
          <p:cNvPr id="9" name="Łącznik prosty ze strzałką 8"/>
          <p:cNvCxnSpPr/>
          <p:nvPr/>
        </p:nvCxnSpPr>
        <p:spPr>
          <a:xfrm flipH="1">
            <a:off x="2843808" y="1412776"/>
            <a:ext cx="648072" cy="216024"/>
          </a:xfrm>
          <a:prstGeom prst="straightConnector1">
            <a:avLst/>
          </a:prstGeom>
          <a:ln w="28575">
            <a:solidFill>
              <a:schemeClr val="accent6">
                <a:lumMod val="75000"/>
              </a:schemeClr>
            </a:solidFill>
            <a:tailEnd type="arrow"/>
          </a:ln>
        </p:spPr>
        <p:style>
          <a:lnRef idx="3">
            <a:schemeClr val="accent6"/>
          </a:lnRef>
          <a:fillRef idx="0">
            <a:schemeClr val="accent6"/>
          </a:fillRef>
          <a:effectRef idx="2">
            <a:schemeClr val="accent6"/>
          </a:effectRef>
          <a:fontRef idx="minor">
            <a:schemeClr val="tx1"/>
          </a:fontRef>
        </p:style>
      </p:cxnSp>
      <p:cxnSp>
        <p:nvCxnSpPr>
          <p:cNvPr id="11" name="Łącznik prosty ze strzałką 10"/>
          <p:cNvCxnSpPr/>
          <p:nvPr/>
        </p:nvCxnSpPr>
        <p:spPr>
          <a:xfrm>
            <a:off x="5148064" y="1916832"/>
            <a:ext cx="360040" cy="432048"/>
          </a:xfrm>
          <a:prstGeom prst="straightConnector1">
            <a:avLst/>
          </a:prstGeom>
          <a:ln w="28575">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16" name="Prostokąt 15"/>
          <p:cNvSpPr/>
          <p:nvPr/>
        </p:nvSpPr>
        <p:spPr>
          <a:xfrm>
            <a:off x="539552" y="980728"/>
            <a:ext cx="2592288" cy="13681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TAK – wniosek spełnia warunki formalne, zostaje skierowany do oceny w oparciu o kryteria</a:t>
            </a:r>
            <a:endParaRPr lang="pl-PL" dirty="0"/>
          </a:p>
        </p:txBody>
      </p:sp>
      <p:sp>
        <p:nvSpPr>
          <p:cNvPr id="17" name="Prostokąt 16"/>
          <p:cNvSpPr/>
          <p:nvPr/>
        </p:nvSpPr>
        <p:spPr>
          <a:xfrm>
            <a:off x="1259632" y="2420888"/>
            <a:ext cx="7488832" cy="2304256"/>
          </a:xfrm>
          <a:prstGeom prst="rect">
            <a:avLst/>
          </a:prstGeom>
          <a:solidFill>
            <a:srgbClr val="EF7E6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NIE – co najmniej w jednym z warunków formalnych( nie dotyczy złożenia wniosku po terminie wskazanym w ogłoszeniu), wniosek nie jest poprawny pod względem warunków formalnych, zostaje skierowany do poprawy/uzupełnienia w terminie 10 dni kalendarzowych, liczonych od dnia następnego po dniu wysłania wezwania, pod rygorem pozostawienia bez rozpatrzenia.</a:t>
            </a:r>
            <a:endParaRPr lang="pl-PL" dirty="0"/>
          </a:p>
        </p:txBody>
      </p:sp>
      <p:cxnSp>
        <p:nvCxnSpPr>
          <p:cNvPr id="23" name="Łącznik prosty ze strzałką 22"/>
          <p:cNvCxnSpPr/>
          <p:nvPr/>
        </p:nvCxnSpPr>
        <p:spPr>
          <a:xfrm>
            <a:off x="5724128" y="4797152"/>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Prostokąt 25"/>
          <p:cNvSpPr/>
          <p:nvPr/>
        </p:nvSpPr>
        <p:spPr>
          <a:xfrm>
            <a:off x="4499992" y="5301208"/>
            <a:ext cx="4320480" cy="1008112"/>
          </a:xfrm>
          <a:prstGeom prst="rect">
            <a:avLst/>
          </a:prstGeom>
          <a:solidFill>
            <a:srgbClr val="EF7E6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solidFill>
                  <a:schemeClr val="tx1"/>
                </a:solidFill>
              </a:rPr>
              <a:t>Po poprawie/uzupełnieniach wniosek nie spełnia warunków – zostaje pozostawiony bez rozpatrzenia</a:t>
            </a:r>
            <a:endParaRPr lang="pl-PL" dirty="0">
              <a:solidFill>
                <a:schemeClr val="tx1"/>
              </a:solidFill>
            </a:endParaRPr>
          </a:p>
        </p:txBody>
      </p:sp>
      <p:cxnSp>
        <p:nvCxnSpPr>
          <p:cNvPr id="31" name="Łącznik prosty ze strzałką 30"/>
          <p:cNvCxnSpPr/>
          <p:nvPr/>
        </p:nvCxnSpPr>
        <p:spPr>
          <a:xfrm flipH="1">
            <a:off x="3203848" y="4797152"/>
            <a:ext cx="432048" cy="36004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Prostokąt 39"/>
          <p:cNvSpPr/>
          <p:nvPr/>
        </p:nvSpPr>
        <p:spPr>
          <a:xfrm>
            <a:off x="179512" y="5301208"/>
            <a:ext cx="4032448" cy="100811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Po poprawie/uzupełnieniach  – wniosek spełnia warunki formalne, zostaje skierowany do oceny w oparciu o kryteria</a:t>
            </a:r>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404664"/>
            <a:ext cx="8280920" cy="5760640"/>
          </a:xfrm>
        </p:spPr>
        <p:txBody>
          <a:bodyPr>
            <a:normAutofit/>
          </a:bodyPr>
          <a:lstStyle/>
          <a:p>
            <a:pPr algn="just"/>
            <a:r>
              <a:rPr lang="pl-PL" sz="1800" dirty="0" smtClean="0">
                <a:solidFill>
                  <a:schemeClr val="bg2">
                    <a:lumMod val="25000"/>
                  </a:schemeClr>
                </a:solidFill>
                <a:latin typeface="Calibri" pitchFamily="34" charset="0"/>
                <a:cs typeface="Calibri" pitchFamily="34" charset="0"/>
              </a:rPr>
              <a:t>Uzupełnienie </a:t>
            </a:r>
            <a:r>
              <a:rPr lang="pl-PL" sz="1800" dirty="0" smtClean="0">
                <a:solidFill>
                  <a:schemeClr val="bg2">
                    <a:lumMod val="25000"/>
                  </a:schemeClr>
                </a:solidFill>
                <a:latin typeface="Calibri" pitchFamily="34" charset="0"/>
                <a:cs typeface="Calibri" pitchFamily="34" charset="0"/>
              </a:rPr>
              <a:t>wniosku wyłącznie w zakresie brakującego podpisu może nastąpić jedynie poprzez utworzenie nowego pakietu dokumentów i jego uwierzytelnienie. Pakiet dokumentów powinien zawierać dokumenty w wersjach pierwotnie przesłanych do IOK. Uzupełnienie braków w zakresie warunków formalnych wniosku lub poprawa oczywistych omyłek może nastąpić wyłącznie w zakresie wskazanym w wezwaniu</a:t>
            </a:r>
            <a:r>
              <a:rPr lang="pl-PL" sz="1800" dirty="0" smtClean="0">
                <a:solidFill>
                  <a:schemeClr val="accent5">
                    <a:lumMod val="75000"/>
                  </a:schemeClr>
                </a:solidFill>
                <a:latin typeface="Calibri" pitchFamily="34" charset="0"/>
                <a:cs typeface="Calibri" pitchFamily="34" charset="0"/>
              </a:rPr>
              <a:t>. </a:t>
            </a:r>
            <a:endParaRPr lang="pl-PL" sz="1800" dirty="0" smtClean="0">
              <a:solidFill>
                <a:schemeClr val="accent5">
                  <a:lumMod val="75000"/>
                </a:schemeClr>
              </a:solidFill>
              <a:latin typeface="Calibri" pitchFamily="34" charset="0"/>
              <a:cs typeface="Calibri" pitchFamily="34" charset="0"/>
            </a:endParaRPr>
          </a:p>
          <a:p>
            <a:pPr algn="just"/>
            <a:endParaRPr lang="pl-PL" sz="1800" dirty="0" smtClean="0">
              <a:solidFill>
                <a:schemeClr val="accent5">
                  <a:lumMod val="7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Jeżeli </a:t>
            </a:r>
            <a:r>
              <a:rPr lang="pl-PL" sz="1800" dirty="0" smtClean="0">
                <a:solidFill>
                  <a:schemeClr val="bg2">
                    <a:lumMod val="25000"/>
                  </a:schemeClr>
                </a:solidFill>
                <a:latin typeface="Calibri" pitchFamily="34" charset="0"/>
                <a:cs typeface="Calibri" pitchFamily="34" charset="0"/>
              </a:rPr>
              <a:t>Wnioskodawca:</a:t>
            </a:r>
          </a:p>
          <a:p>
            <a:pPr lvl="1" algn="just"/>
            <a:r>
              <a:rPr lang="pl-PL" sz="1800" dirty="0" smtClean="0">
                <a:solidFill>
                  <a:schemeClr val="bg2">
                    <a:lumMod val="25000"/>
                  </a:schemeClr>
                </a:solidFill>
                <a:latin typeface="Calibri" pitchFamily="34" charset="0"/>
                <a:cs typeface="Calibri" pitchFamily="34" charset="0"/>
              </a:rPr>
              <a:t> </a:t>
            </a:r>
            <a:r>
              <a:rPr lang="pl-PL" sz="1800" dirty="0" smtClean="0">
                <a:solidFill>
                  <a:srgbClr val="FF0000"/>
                </a:solidFill>
                <a:latin typeface="Calibri" pitchFamily="34" charset="0"/>
                <a:cs typeface="Calibri" pitchFamily="34" charset="0"/>
              </a:rPr>
              <a:t>nie spełni warunku formalnego</a:t>
            </a:r>
            <a:r>
              <a:rPr lang="pl-PL" sz="1800" dirty="0" smtClean="0">
                <a:solidFill>
                  <a:srgbClr val="FF0000"/>
                </a:solidFill>
                <a:latin typeface="Calibri" pitchFamily="34" charset="0"/>
                <a:cs typeface="Calibri" pitchFamily="34" charset="0"/>
              </a:rPr>
              <a:t>, </a:t>
            </a:r>
            <a:r>
              <a:rPr lang="pl-PL" sz="1800" dirty="0" smtClean="0">
                <a:solidFill>
                  <a:srgbClr val="FF0000"/>
                </a:solidFill>
                <a:latin typeface="Calibri" pitchFamily="34" charset="0"/>
                <a:cs typeface="Calibri" pitchFamily="34" charset="0"/>
              </a:rPr>
              <a:t>nie </a:t>
            </a:r>
            <a:r>
              <a:rPr lang="pl-PL" sz="1800" dirty="0" smtClean="0">
                <a:solidFill>
                  <a:srgbClr val="FF0000"/>
                </a:solidFill>
                <a:latin typeface="Calibri" pitchFamily="34" charset="0"/>
                <a:cs typeface="Calibri" pitchFamily="34" charset="0"/>
              </a:rPr>
              <a:t>dokona uzupełnienia </a:t>
            </a:r>
            <a:r>
              <a:rPr lang="pl-PL" sz="1800" dirty="0" smtClean="0">
                <a:solidFill>
                  <a:srgbClr val="FF0000"/>
                </a:solidFill>
                <a:latin typeface="Calibri" pitchFamily="34" charset="0"/>
                <a:cs typeface="Calibri" pitchFamily="34" charset="0"/>
              </a:rPr>
              <a:t>wszystkich braków w zakresie warunków formalnych oraz poprawy oczywistych omyłek, do uzupełnienia których został wezwany, </a:t>
            </a:r>
            <a:r>
              <a:rPr lang="pl-PL" sz="1800" dirty="0" smtClean="0">
                <a:solidFill>
                  <a:srgbClr val="FF0000"/>
                </a:solidFill>
                <a:latin typeface="Calibri" pitchFamily="34" charset="0"/>
                <a:cs typeface="Calibri" pitchFamily="34" charset="0"/>
              </a:rPr>
              <a:t>lub</a:t>
            </a:r>
          </a:p>
          <a:p>
            <a:pPr lvl="1" algn="just"/>
            <a:r>
              <a:rPr lang="pl-PL" sz="1800" dirty="0" smtClean="0">
                <a:solidFill>
                  <a:srgbClr val="FF0000"/>
                </a:solidFill>
                <a:latin typeface="Calibri" pitchFamily="34" charset="0"/>
                <a:cs typeface="Calibri" pitchFamily="34" charset="0"/>
              </a:rPr>
              <a:t> </a:t>
            </a:r>
            <a:r>
              <a:rPr lang="pl-PL" sz="1800" dirty="0" smtClean="0">
                <a:solidFill>
                  <a:srgbClr val="FF0000"/>
                </a:solidFill>
                <a:latin typeface="Calibri" pitchFamily="34" charset="0"/>
                <a:cs typeface="Calibri" pitchFamily="34" charset="0"/>
              </a:rPr>
              <a:t>nie dokona zgodnie z wezwaniem uzupełnienia braków w zakresie warunków formalnych lub poprawy wszystkich omyłek we wniosku w terminie określonym w wezwaniu, wniosek o dofinansowanie zostaje pozostawiony bez rozpatrzenia i nie podlega </a:t>
            </a:r>
            <a:r>
              <a:rPr lang="pl-PL" sz="1800" dirty="0" smtClean="0">
                <a:solidFill>
                  <a:srgbClr val="FF0000"/>
                </a:solidFill>
                <a:latin typeface="Calibri" pitchFamily="34" charset="0"/>
                <a:cs typeface="Calibri" pitchFamily="34" charset="0"/>
              </a:rPr>
              <a:t>ocenie,</a:t>
            </a:r>
          </a:p>
          <a:p>
            <a:pPr lvl="1" algn="just"/>
            <a:r>
              <a:rPr lang="pl-PL" sz="1800" dirty="0" smtClean="0">
                <a:solidFill>
                  <a:srgbClr val="FF0000"/>
                </a:solidFill>
                <a:latin typeface="Calibri" pitchFamily="34" charset="0"/>
                <a:cs typeface="Calibri" pitchFamily="34" charset="0"/>
              </a:rPr>
              <a:t>Wnioskodawca </a:t>
            </a:r>
            <a:r>
              <a:rPr lang="pl-PL" sz="1800" dirty="0" smtClean="0">
                <a:solidFill>
                  <a:srgbClr val="FF0000"/>
                </a:solidFill>
                <a:latin typeface="Calibri" pitchFamily="34" charset="0"/>
                <a:cs typeface="Calibri" pitchFamily="34" charset="0"/>
              </a:rPr>
              <a:t>dokona we </a:t>
            </a:r>
            <a:r>
              <a:rPr lang="pl-PL" sz="1800" dirty="0" smtClean="0">
                <a:solidFill>
                  <a:srgbClr val="FF0000"/>
                </a:solidFill>
                <a:latin typeface="Calibri" pitchFamily="34" charset="0"/>
                <a:cs typeface="Calibri" pitchFamily="34" charset="0"/>
              </a:rPr>
              <a:t>wniosku o </a:t>
            </a:r>
            <a:r>
              <a:rPr lang="pl-PL" sz="1800" dirty="0" smtClean="0">
                <a:solidFill>
                  <a:srgbClr val="FF0000"/>
                </a:solidFill>
                <a:latin typeface="Calibri" pitchFamily="34" charset="0"/>
                <a:cs typeface="Calibri" pitchFamily="34" charset="0"/>
              </a:rPr>
              <a:t>dofinansowanie lub w załącznikach innych zmian lub uzupełnień, niż wynikające z treści </a:t>
            </a:r>
            <a:r>
              <a:rPr lang="pl-PL" sz="1800" dirty="0" smtClean="0">
                <a:solidFill>
                  <a:srgbClr val="FF0000"/>
                </a:solidFill>
                <a:latin typeface="Calibri" pitchFamily="34" charset="0"/>
                <a:cs typeface="Calibri" pitchFamily="34" charset="0"/>
              </a:rPr>
              <a:t>wezwania.</a:t>
            </a:r>
          </a:p>
          <a:p>
            <a:pPr lvl="1" algn="just">
              <a:buNone/>
            </a:pPr>
            <a:endParaRPr lang="pl-PL" sz="1800" dirty="0" smtClean="0">
              <a:solidFill>
                <a:schemeClr val="bg2">
                  <a:lumMod val="25000"/>
                </a:schemeClr>
              </a:solidFill>
              <a:latin typeface="Calibri" pitchFamily="34" charset="0"/>
              <a:cs typeface="Calibri" pitchFamily="34" charset="0"/>
            </a:endParaRPr>
          </a:p>
          <a:p>
            <a:pPr lvl="1" algn="just">
              <a:buNone/>
            </a:pP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Wnioskodawca </a:t>
            </a:r>
            <a:r>
              <a:rPr lang="pl-PL" sz="1800" dirty="0" smtClean="0">
                <a:solidFill>
                  <a:schemeClr val="bg2">
                    <a:lumMod val="25000"/>
                  </a:schemeClr>
                </a:solidFill>
                <a:latin typeface="Calibri" pitchFamily="34" charset="0"/>
                <a:cs typeface="Calibri" pitchFamily="34" charset="0"/>
              </a:rPr>
              <a:t>otrzyma wówczas od IOK pisemną informację o pozostawieniu wniosku bez rozpatrzenia wraz z uzasadnieniem.</a:t>
            </a:r>
          </a:p>
          <a:p>
            <a:pPr algn="just"/>
            <a:endParaRPr lang="pl-PL" sz="1600"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692696"/>
            <a:ext cx="7886700" cy="5484267"/>
          </a:xfrm>
        </p:spPr>
        <p:txBody>
          <a:bodyPr/>
          <a:lstStyle/>
          <a:p>
            <a:pPr lvl="0" algn="just"/>
            <a:r>
              <a:rPr lang="pl-PL" sz="1800" b="1" dirty="0" smtClean="0">
                <a:solidFill>
                  <a:schemeClr val="bg2">
                    <a:lumMod val="25000"/>
                  </a:schemeClr>
                </a:solidFill>
                <a:latin typeface="Calibri" pitchFamily="34" charset="0"/>
                <a:cs typeface="Calibri" pitchFamily="34" charset="0"/>
              </a:rPr>
              <a:t>W razie złożenia wniosku o dofinansowanie projektu po terminie wskazanym w ogłoszeniu o konkursie wniosek pozostawiany jest bez rozpatrzenia</a:t>
            </a:r>
            <a:r>
              <a:rPr lang="pl-PL" sz="1800" b="1" dirty="0" smtClean="0">
                <a:solidFill>
                  <a:schemeClr val="bg2">
                    <a:lumMod val="25000"/>
                  </a:schemeClr>
                </a:solidFill>
                <a:latin typeface="Calibri" pitchFamily="34" charset="0"/>
                <a:cs typeface="Calibri" pitchFamily="34" charset="0"/>
              </a:rPr>
              <a:t>.</a:t>
            </a:r>
          </a:p>
          <a:p>
            <a:pPr lvl="0" algn="just"/>
            <a:endParaRPr lang="pl-PL" sz="1800"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Niezwłocznie po zakończeniu weryfikacji warunków formalnych i oczywistych omyłek w zakresie wniosków o dofinansowanie projektu, publikacji na stronie internetowej </a:t>
            </a:r>
            <a:r>
              <a:rPr lang="pl-PL" sz="1800" u="sng" dirty="0" err="1" smtClean="0">
                <a:solidFill>
                  <a:schemeClr val="bg2">
                    <a:lumMod val="25000"/>
                  </a:schemeClr>
                </a:solidFill>
                <a:latin typeface="Calibri" pitchFamily="34" charset="0"/>
                <a:cs typeface="Calibri" pitchFamily="34" charset="0"/>
                <a:hlinkClick r:id="rId2"/>
              </a:rPr>
              <a:t>www.rpo.lubelskie.pl</a:t>
            </a:r>
            <a:r>
              <a:rPr lang="pl-PL" sz="1800" dirty="0" smtClean="0">
                <a:solidFill>
                  <a:schemeClr val="bg2">
                    <a:lumMod val="25000"/>
                  </a:schemeClr>
                </a:solidFill>
                <a:latin typeface="Calibri" pitchFamily="34" charset="0"/>
                <a:cs typeface="Calibri" pitchFamily="34" charset="0"/>
              </a:rPr>
              <a:t> podlega informacja w zakresie ilości wniosków, które pozytywnie przeszły weryfikację oraz ich łącznej wartości wnioskowanego dofinansowania z EFRR.</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147248" cy="5328592"/>
          </a:xfrm>
        </p:spPr>
        <p:txBody>
          <a:bodyPr>
            <a:normAutofit/>
          </a:bodyPr>
          <a:lstStyle/>
          <a:p>
            <a:pPr lvl="0" algn="ctr">
              <a:buNone/>
            </a:pPr>
            <a:r>
              <a:rPr lang="pl-PL" sz="2400" b="1" i="1" u="sng" dirty="0" smtClean="0">
                <a:solidFill>
                  <a:schemeClr val="bg2">
                    <a:lumMod val="25000"/>
                  </a:schemeClr>
                </a:solidFill>
                <a:latin typeface="Calibri" pitchFamily="34" charset="0"/>
                <a:cs typeface="Calibri" pitchFamily="34" charset="0"/>
              </a:rPr>
              <a:t>Termin, czas trwania naboru oraz forma i miejsce składania wniosków </a:t>
            </a:r>
          </a:p>
          <a:p>
            <a:pPr lvl="0" algn="ctr">
              <a:buNone/>
            </a:pPr>
            <a:endParaRPr lang="pl-PL" sz="2400" b="1" i="1" u="sng" dirty="0" smtClean="0">
              <a:solidFill>
                <a:schemeClr val="bg2">
                  <a:lumMod val="50000"/>
                </a:schemeClr>
              </a:solidFill>
              <a:latin typeface="Calibri" pitchFamily="34" charset="0"/>
              <a:cs typeface="Calibri" pitchFamily="34" charset="0"/>
            </a:endParaRPr>
          </a:p>
          <a:p>
            <a:pPr lvl="0" algn="ctr">
              <a:buNone/>
            </a:pPr>
            <a:endParaRPr lang="pl-PL" sz="2400" b="1" i="1" u="sng" dirty="0" smtClean="0">
              <a:solidFill>
                <a:schemeClr val="bg2">
                  <a:lumMod val="50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Wszelkie </a:t>
            </a:r>
            <a:r>
              <a:rPr lang="pl-PL" sz="1800" dirty="0" smtClean="0">
                <a:solidFill>
                  <a:schemeClr val="bg2">
                    <a:lumMod val="25000"/>
                  </a:schemeClr>
                </a:solidFill>
                <a:latin typeface="Calibri" pitchFamily="34" charset="0"/>
                <a:cs typeface="Calibri" pitchFamily="34" charset="0"/>
              </a:rPr>
              <a:t>czynności w ramach oceny i wyboru projektu do dofinansowania, zarówno po stronie Wnioskodawcy, jak i IOK, dokonywane są wyłącznie w formie elektronicznej, za pośrednictwem LSI2014 chyba że Regulamin stanowi inaczej</a:t>
            </a:r>
            <a:r>
              <a:rPr lang="pl-PL" sz="1800" dirty="0" smtClean="0">
                <a:solidFill>
                  <a:schemeClr val="bg2">
                    <a:lumMod val="25000"/>
                  </a:schemeClr>
                </a:solidFill>
                <a:latin typeface="Calibri" pitchFamily="34" charset="0"/>
                <a:cs typeface="Calibri" pitchFamily="34" charset="0"/>
              </a:rPr>
              <a:t>.</a:t>
            </a:r>
          </a:p>
          <a:p>
            <a:pPr algn="just"/>
            <a:r>
              <a:rPr lang="pl-PL" sz="1800" dirty="0" smtClean="0">
                <a:solidFill>
                  <a:schemeClr val="bg2">
                    <a:lumMod val="25000"/>
                  </a:schemeClr>
                </a:solidFill>
                <a:latin typeface="Calibri" pitchFamily="34" charset="0"/>
                <a:cs typeface="Calibri" pitchFamily="34" charset="0"/>
              </a:rPr>
              <a:t> </a:t>
            </a:r>
            <a:r>
              <a:rPr lang="pl-PL" sz="1800" u="sng" dirty="0" smtClean="0">
                <a:solidFill>
                  <a:schemeClr val="bg2">
                    <a:lumMod val="25000"/>
                  </a:schemeClr>
                </a:solidFill>
                <a:latin typeface="Calibri" pitchFamily="34" charset="0"/>
                <a:cs typeface="Calibri" pitchFamily="34" charset="0"/>
              </a:rPr>
              <a:t>Wnioskodawca zobowiązany jest złożyć wraz z wnioskiem o dofinansowanie oświadczenie o świadomości skutków niezachowania wskazanej w Regulaminie formy komunikacji</a:t>
            </a:r>
            <a:r>
              <a:rPr lang="pl-PL" sz="1800" dirty="0" smtClean="0">
                <a:solidFill>
                  <a:schemeClr val="bg2">
                    <a:lumMod val="25000"/>
                  </a:schemeClr>
                </a:solidFill>
                <a:latin typeface="Calibri" pitchFamily="34" charset="0"/>
                <a:cs typeface="Calibri" pitchFamily="34" charset="0"/>
              </a:rPr>
              <a:t>. </a:t>
            </a:r>
          </a:p>
          <a:p>
            <a:pPr lvl="0" algn="just">
              <a:buFont typeface="Wingdings" pitchFamily="2" charset="2"/>
              <a:buChar char="ü"/>
            </a:pPr>
            <a:endParaRPr lang="pl-PL" sz="1800" dirty="0" smtClean="0">
              <a:solidFill>
                <a:srgbClr val="006600"/>
              </a:solidFill>
              <a:latin typeface="Calibri" pitchFamily="34" charset="0"/>
              <a:cs typeface="Calibri" pitchFamily="34" charset="0"/>
            </a:endParaRPr>
          </a:p>
          <a:p>
            <a:pPr algn="just"/>
            <a:r>
              <a:rPr lang="pl-PL" sz="1800" dirty="0" smtClean="0">
                <a:solidFill>
                  <a:srgbClr val="FF0000"/>
                </a:solidFill>
                <a:latin typeface="Calibri" pitchFamily="34" charset="0"/>
                <a:cs typeface="Calibri" pitchFamily="34" charset="0"/>
              </a:rPr>
              <a:t>Wnioskodawca </a:t>
            </a:r>
            <a:r>
              <a:rPr lang="pl-PL" sz="1800" dirty="0" smtClean="0">
                <a:solidFill>
                  <a:srgbClr val="FF0000"/>
                </a:solidFill>
                <a:latin typeface="Calibri" pitchFamily="34" charset="0"/>
                <a:cs typeface="Calibri" pitchFamily="34" charset="0"/>
              </a:rPr>
              <a:t>dokonuje czynności, stosując wyłącznie formę komunikacji ustaloną w Regulaminie. </a:t>
            </a:r>
          </a:p>
          <a:p>
            <a:pPr algn="just"/>
            <a:endParaRPr lang="pl-PL" sz="1800" dirty="0" smtClean="0">
              <a:solidFill>
                <a:schemeClr val="accent5">
                  <a:lumMod val="75000"/>
                </a:schemeClr>
              </a:solidFill>
              <a:latin typeface="Calibri" pitchFamily="34" charset="0"/>
              <a:cs typeface="Calibri" pitchFamily="34" charset="0"/>
            </a:endParaRPr>
          </a:p>
          <a:p>
            <a:pPr algn="just"/>
            <a:r>
              <a:rPr lang="pl-PL" sz="1800" dirty="0" smtClean="0">
                <a:solidFill>
                  <a:srgbClr val="FF0000"/>
                </a:solidFill>
                <a:latin typeface="Calibri" pitchFamily="34" charset="0"/>
                <a:cs typeface="Calibri" pitchFamily="34" charset="0"/>
              </a:rPr>
              <a:t>Niezachowanie </a:t>
            </a:r>
            <a:r>
              <a:rPr lang="pl-PL" sz="1800" dirty="0" smtClean="0">
                <a:solidFill>
                  <a:srgbClr val="FF0000"/>
                </a:solidFill>
                <a:latin typeface="Calibri" pitchFamily="34" charset="0"/>
                <a:cs typeface="Calibri" pitchFamily="34" charset="0"/>
              </a:rPr>
              <a:t>przez Wnioskodawcę wymaganej formy komunikacji skutkuje uznaniem czynności za niedokonaną. </a:t>
            </a:r>
          </a:p>
          <a:p>
            <a:pPr lvl="0"/>
            <a:endParaRPr lang="pl-PL" sz="1600" dirty="0" smtClean="0"/>
          </a:p>
          <a:p>
            <a:pPr lvl="0"/>
            <a:endParaRPr lang="pl-PL" sz="1600" dirty="0" smtClean="0">
              <a:solidFill>
                <a:schemeClr val="accent1">
                  <a:lumMod val="75000"/>
                </a:schemeClr>
              </a:solidFill>
              <a:latin typeface="Calibri" pitchFamily="34" charset="0"/>
              <a:cs typeface="Calibr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19256" cy="5328592"/>
          </a:xfrm>
        </p:spPr>
        <p:txBody>
          <a:bodyPr>
            <a:normAutofit/>
          </a:bodyPr>
          <a:lstStyle/>
          <a:p>
            <a:pPr algn="ctr">
              <a:buNone/>
            </a:pPr>
            <a:r>
              <a:rPr lang="pl-PL" sz="2000" b="1" i="1" u="sng" dirty="0" smtClean="0">
                <a:solidFill>
                  <a:schemeClr val="bg2">
                    <a:lumMod val="25000"/>
                  </a:schemeClr>
                </a:solidFill>
                <a:latin typeface="Calibri" pitchFamily="34" charset="0"/>
                <a:cs typeface="Calibri" pitchFamily="34" charset="0"/>
              </a:rPr>
              <a:t>Ocena</a:t>
            </a:r>
            <a:r>
              <a:rPr lang="pl-PL" sz="2400" b="1" i="1" u="sng" dirty="0" smtClean="0">
                <a:solidFill>
                  <a:schemeClr val="bg2">
                    <a:lumMod val="25000"/>
                  </a:schemeClr>
                </a:solidFill>
                <a:latin typeface="Calibri" pitchFamily="34" charset="0"/>
                <a:cs typeface="Calibri" pitchFamily="34" charset="0"/>
              </a:rPr>
              <a:t> </a:t>
            </a:r>
            <a:r>
              <a:rPr lang="pl-PL" sz="2000" b="1" i="1" u="sng" dirty="0" smtClean="0">
                <a:solidFill>
                  <a:schemeClr val="bg2">
                    <a:lumMod val="25000"/>
                  </a:schemeClr>
                </a:solidFill>
                <a:latin typeface="Calibri" pitchFamily="34" charset="0"/>
                <a:cs typeface="Calibri" pitchFamily="34" charset="0"/>
              </a:rPr>
              <a:t>formalna</a:t>
            </a:r>
            <a:r>
              <a:rPr lang="pl-PL" sz="2400" b="1" i="1" u="sng" dirty="0" smtClean="0">
                <a:solidFill>
                  <a:schemeClr val="bg2">
                    <a:lumMod val="25000"/>
                  </a:schemeClr>
                </a:solidFill>
                <a:latin typeface="Calibri" pitchFamily="34" charset="0"/>
                <a:cs typeface="Calibri" pitchFamily="34" charset="0"/>
              </a:rPr>
              <a:t>:</a:t>
            </a:r>
          </a:p>
          <a:p>
            <a:pPr algn="ctr">
              <a:buNone/>
            </a:pPr>
            <a:endParaRPr lang="pl-PL" sz="2400" b="1" i="1" u="sng"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Ocena </a:t>
            </a:r>
            <a:r>
              <a:rPr lang="pl-PL" sz="1800" dirty="0" smtClean="0">
                <a:solidFill>
                  <a:schemeClr val="bg2">
                    <a:lumMod val="25000"/>
                  </a:schemeClr>
                </a:solidFill>
                <a:latin typeface="Calibri" pitchFamily="34" charset="0"/>
                <a:cs typeface="Calibri" pitchFamily="34" charset="0"/>
              </a:rPr>
              <a:t>formalna projektów przeprowadzana jest w terminie nie dłuższym </a:t>
            </a:r>
            <a:r>
              <a:rPr lang="pl-PL" sz="1800" b="1" dirty="0" smtClean="0">
                <a:solidFill>
                  <a:schemeClr val="bg2">
                    <a:lumMod val="25000"/>
                  </a:schemeClr>
                </a:solidFill>
                <a:latin typeface="Calibri" pitchFamily="34" charset="0"/>
                <a:cs typeface="Calibri" pitchFamily="34" charset="0"/>
              </a:rPr>
              <a:t>niż 60 dni roboczych </a:t>
            </a:r>
            <a:r>
              <a:rPr lang="pl-PL" sz="1800" dirty="0" smtClean="0">
                <a:solidFill>
                  <a:schemeClr val="bg2">
                    <a:lumMod val="25000"/>
                  </a:schemeClr>
                </a:solidFill>
                <a:latin typeface="Calibri" pitchFamily="34" charset="0"/>
                <a:cs typeface="Calibri" pitchFamily="34" charset="0"/>
              </a:rPr>
              <a:t>od dnia zakończenia weryfikacji  warunków formalnych. W uzasadnionych przypadkach termin oceny formalnej może zostać przedłużony. Informacja o przedłużeniu oceny formalnej zamieszczana jest na stronie internetowej </a:t>
            </a:r>
            <a:r>
              <a:rPr lang="pl-PL" sz="1800" dirty="0" err="1" smtClean="0">
                <a:solidFill>
                  <a:schemeClr val="bg2">
                    <a:lumMod val="25000"/>
                  </a:schemeClr>
                </a:solidFill>
                <a:latin typeface="Calibri" pitchFamily="34" charset="0"/>
                <a:cs typeface="Calibri" pitchFamily="34" charset="0"/>
                <a:hlinkClick r:id="rId2"/>
              </a:rPr>
              <a:t>www.rpo.lubelskie.pl</a:t>
            </a:r>
            <a:r>
              <a:rPr lang="pl-PL" sz="1800" dirty="0" smtClean="0">
                <a:solidFill>
                  <a:schemeClr val="bg2">
                    <a:lumMod val="25000"/>
                  </a:schemeClr>
                </a:solidFill>
                <a:latin typeface="Calibri" pitchFamily="34" charset="0"/>
                <a:cs typeface="Calibri" pitchFamily="34" charset="0"/>
              </a:rPr>
              <a:t>.</a:t>
            </a:r>
          </a:p>
          <a:p>
            <a:pPr lvl="0"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Ocena formalna przeprowadzana jest metodą zerojedynkową na podstawie kryteriów oceny formalnej projektów określonych w załączniku nr 6 do Regulaminu</a:t>
            </a:r>
            <a:r>
              <a:rPr lang="pl-PL" sz="1800" dirty="0" smtClean="0">
                <a:solidFill>
                  <a:schemeClr val="bg2">
                    <a:lumMod val="25000"/>
                  </a:schemeClr>
                </a:solidFill>
                <a:latin typeface="Calibri" pitchFamily="34" charset="0"/>
                <a:cs typeface="Calibri" pitchFamily="34" charset="0"/>
              </a:rPr>
              <a:t>.</a:t>
            </a:r>
          </a:p>
          <a:p>
            <a:pPr algn="just"/>
            <a:endParaRPr lang="pl-PL" sz="1800" dirty="0" smtClean="0">
              <a:solidFill>
                <a:schemeClr val="bg2">
                  <a:lumMod val="25000"/>
                </a:schemeClr>
              </a:solidFill>
              <a:latin typeface="Calibri" pitchFamily="34" charset="0"/>
              <a:cs typeface="Calibri" pitchFamily="34" charset="0"/>
            </a:endParaRPr>
          </a:p>
          <a:p>
            <a:pPr lvl="0"/>
            <a:r>
              <a:rPr lang="pl-PL" sz="1800" dirty="0" smtClean="0">
                <a:solidFill>
                  <a:schemeClr val="bg2">
                    <a:lumMod val="25000"/>
                  </a:schemeClr>
                </a:solidFill>
                <a:latin typeface="Calibri" pitchFamily="34" charset="0"/>
                <a:cs typeface="Calibri" pitchFamily="34" charset="0"/>
              </a:rPr>
              <a:t>Ocena formalna projektu dokonywana jest kolejno w oparciu o:</a:t>
            </a:r>
          </a:p>
          <a:p>
            <a:pPr lvl="1"/>
            <a:r>
              <a:rPr lang="pl-PL" sz="1800" dirty="0" smtClean="0">
                <a:solidFill>
                  <a:srgbClr val="FF0000"/>
                </a:solidFill>
                <a:latin typeface="Calibri" pitchFamily="34" charset="0"/>
                <a:cs typeface="Calibri" pitchFamily="34" charset="0"/>
              </a:rPr>
              <a:t>kryteria formalne </a:t>
            </a:r>
            <a:r>
              <a:rPr lang="pl-PL" sz="1800" u="sng" dirty="0" smtClean="0">
                <a:solidFill>
                  <a:srgbClr val="FF0000"/>
                </a:solidFill>
                <a:latin typeface="Calibri" pitchFamily="34" charset="0"/>
                <a:cs typeface="Calibri" pitchFamily="34" charset="0"/>
              </a:rPr>
              <a:t>dostępu</a:t>
            </a:r>
            <a:endParaRPr lang="pl-PL" sz="1800" dirty="0" smtClean="0">
              <a:solidFill>
                <a:srgbClr val="FF0000"/>
              </a:solidFill>
              <a:latin typeface="Calibri" pitchFamily="34" charset="0"/>
              <a:cs typeface="Calibri" pitchFamily="34" charset="0"/>
            </a:endParaRPr>
          </a:p>
          <a:p>
            <a:pPr lvl="1"/>
            <a:r>
              <a:rPr lang="pl-PL" sz="1800" dirty="0" smtClean="0">
                <a:solidFill>
                  <a:srgbClr val="FF0000"/>
                </a:solidFill>
                <a:latin typeface="Calibri" pitchFamily="34" charset="0"/>
                <a:cs typeface="Calibri" pitchFamily="34" charset="0"/>
              </a:rPr>
              <a:t>kryteria formalne </a:t>
            </a:r>
            <a:r>
              <a:rPr lang="pl-PL" sz="1800" u="sng" dirty="0" smtClean="0">
                <a:solidFill>
                  <a:srgbClr val="FF0000"/>
                </a:solidFill>
                <a:latin typeface="Calibri" pitchFamily="34" charset="0"/>
                <a:cs typeface="Calibri" pitchFamily="34" charset="0"/>
              </a:rPr>
              <a:t>specyficzne</a:t>
            </a:r>
            <a:r>
              <a:rPr lang="pl-PL" sz="1800" dirty="0" smtClean="0">
                <a:solidFill>
                  <a:srgbClr val="FF0000"/>
                </a:solidFill>
                <a:latin typeface="Calibri" pitchFamily="34" charset="0"/>
                <a:cs typeface="Calibri" pitchFamily="34" charset="0"/>
              </a:rPr>
              <a:t> oraz kryterium formalne </a:t>
            </a:r>
            <a:r>
              <a:rPr lang="pl-PL" sz="1800" u="sng" dirty="0" smtClean="0">
                <a:solidFill>
                  <a:srgbClr val="FF0000"/>
                </a:solidFill>
                <a:latin typeface="Calibri" pitchFamily="34" charset="0"/>
                <a:cs typeface="Calibri" pitchFamily="34" charset="0"/>
              </a:rPr>
              <a:t>poprawności</a:t>
            </a:r>
            <a:r>
              <a:rPr lang="pl-PL" sz="1800" dirty="0" smtClean="0">
                <a:solidFill>
                  <a:srgbClr val="FF0000"/>
                </a:solidFill>
                <a:latin typeface="Calibri" pitchFamily="34" charset="0"/>
                <a:cs typeface="Calibri" pitchFamily="34" charset="0"/>
              </a:rPr>
              <a:t>.</a:t>
            </a:r>
          </a:p>
          <a:p>
            <a:pPr lvl="1"/>
            <a:endParaRPr lang="pl-PL" sz="1800" dirty="0" smtClean="0">
              <a:solidFill>
                <a:schemeClr val="accent4">
                  <a:lumMod val="75000"/>
                </a:schemeClr>
              </a:solidFill>
              <a:latin typeface="Calibri" pitchFamily="34" charset="0"/>
              <a:cs typeface="Calibri" pitchFamily="34" charset="0"/>
            </a:endParaRPr>
          </a:p>
          <a:p>
            <a:pPr algn="just"/>
            <a:endParaRPr lang="pl-PL" sz="1600" dirty="0" smtClean="0">
              <a:solidFill>
                <a:schemeClr val="bg2">
                  <a:lumMod val="50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476672"/>
            <a:ext cx="7886700" cy="5700291"/>
          </a:xfrm>
        </p:spPr>
        <p:txBody>
          <a:bodyPr/>
          <a:lstStyle/>
          <a:p>
            <a:pPr lvl="0" algn="just"/>
            <a:r>
              <a:rPr lang="pl-PL" sz="1800" dirty="0" smtClean="0">
                <a:solidFill>
                  <a:schemeClr val="bg2">
                    <a:lumMod val="25000"/>
                  </a:schemeClr>
                </a:solidFill>
                <a:latin typeface="Calibri" pitchFamily="34" charset="0"/>
                <a:cs typeface="Calibri" pitchFamily="34" charset="0"/>
              </a:rPr>
              <a:t>Pierwszym etapem oceny projektu jest sprawdzenie, czy projekt spełnia wszystkie </a:t>
            </a:r>
            <a:r>
              <a:rPr lang="pl-PL" sz="1800" dirty="0" smtClean="0">
                <a:solidFill>
                  <a:srgbClr val="FF0000"/>
                </a:solidFill>
                <a:latin typeface="Calibri" pitchFamily="34" charset="0"/>
                <a:cs typeface="Calibri" pitchFamily="34" charset="0"/>
              </a:rPr>
              <a:t>kryteria formalne dostępu</a:t>
            </a:r>
            <a:r>
              <a:rPr lang="pl-PL" sz="1800" dirty="0" smtClean="0">
                <a:solidFill>
                  <a:schemeClr val="bg2">
                    <a:lumMod val="25000"/>
                  </a:schemeClr>
                </a:solidFill>
                <a:latin typeface="Calibri" pitchFamily="34" charset="0"/>
                <a:cs typeface="Calibri" pitchFamily="34" charset="0"/>
              </a:rPr>
              <a:t>. Kryteria formalne dostępu są kryteriami obligatoryjnymi, spełnienie których jest niezbędne do przyznania dofinansowania. </a:t>
            </a:r>
            <a:r>
              <a:rPr lang="pl-PL" sz="1800" u="sng" dirty="0" smtClean="0">
                <a:solidFill>
                  <a:schemeClr val="bg2">
                    <a:lumMod val="25000"/>
                  </a:schemeClr>
                </a:solidFill>
                <a:latin typeface="Calibri" pitchFamily="34" charset="0"/>
                <a:cs typeface="Calibri" pitchFamily="34" charset="0"/>
              </a:rPr>
              <a:t>W odniesieniu do kryteriów formalnych dostępu nie jest możliwe wzywanie Wnioskodawcy do wyjaśnień lub uzupełnień</a:t>
            </a:r>
            <a:r>
              <a:rPr lang="pl-PL" sz="1800" dirty="0" smtClean="0">
                <a:solidFill>
                  <a:schemeClr val="bg2">
                    <a:lumMod val="25000"/>
                  </a:schemeClr>
                </a:solidFill>
                <a:latin typeface="Calibri" pitchFamily="34" charset="0"/>
                <a:cs typeface="Calibri" pitchFamily="34" charset="0"/>
              </a:rPr>
              <a:t>. </a:t>
            </a:r>
          </a:p>
          <a:p>
            <a:endParaRPr lang="pl-PL" dirty="0"/>
          </a:p>
        </p:txBody>
      </p:sp>
      <p:sp>
        <p:nvSpPr>
          <p:cNvPr id="4" name="Prostokąt 3"/>
          <p:cNvSpPr/>
          <p:nvPr/>
        </p:nvSpPr>
        <p:spPr>
          <a:xfrm>
            <a:off x="3059832" y="1916832"/>
            <a:ext cx="2736304"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Wniosek o dofinansowanie</a:t>
            </a:r>
            <a:endParaRPr lang="pl-PL" dirty="0"/>
          </a:p>
        </p:txBody>
      </p:sp>
      <p:sp>
        <p:nvSpPr>
          <p:cNvPr id="5" name="Prostokąt 4"/>
          <p:cNvSpPr/>
          <p:nvPr/>
        </p:nvSpPr>
        <p:spPr>
          <a:xfrm>
            <a:off x="1115616" y="3645024"/>
            <a:ext cx="3024336" cy="158417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TAK – we wszystkich kryteriach dostępu – wniosek kwalifikuje się do oceny pod kątem kryteriów specyficznych i poprawności</a:t>
            </a:r>
            <a:endParaRPr lang="pl-PL" dirty="0"/>
          </a:p>
        </p:txBody>
      </p:sp>
      <p:sp>
        <p:nvSpPr>
          <p:cNvPr id="6" name="Prostokąt 5"/>
          <p:cNvSpPr/>
          <p:nvPr/>
        </p:nvSpPr>
        <p:spPr>
          <a:xfrm>
            <a:off x="5292080" y="3645024"/>
            <a:ext cx="3024336" cy="1584176"/>
          </a:xfrm>
          <a:prstGeom prst="rect">
            <a:avLst/>
          </a:prstGeom>
          <a:solidFill>
            <a:srgbClr val="EF7E6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NIE – w co najmniej jednym kryterium dostępu wniosek nie kwalifikuje się do dofinansowania, zostaje oceniony negatywnie</a:t>
            </a:r>
            <a:endParaRPr lang="pl-PL" dirty="0"/>
          </a:p>
        </p:txBody>
      </p:sp>
      <p:cxnSp>
        <p:nvCxnSpPr>
          <p:cNvPr id="8" name="Łącznik prosty ze strzałką 7"/>
          <p:cNvCxnSpPr/>
          <p:nvPr/>
        </p:nvCxnSpPr>
        <p:spPr>
          <a:xfrm flipH="1">
            <a:off x="3347864" y="2780928"/>
            <a:ext cx="504056" cy="792088"/>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4932040" y="2780928"/>
            <a:ext cx="720080" cy="7920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91264" cy="5832648"/>
          </a:xfrm>
        </p:spPr>
        <p:txBody>
          <a:bodyPr>
            <a:normAutofit/>
          </a:bodyPr>
          <a:lstStyle/>
          <a:p>
            <a:pPr>
              <a:buNone/>
            </a:pPr>
            <a:endParaRPr lang="pl-PL" sz="1800" u="sng"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przypadku, gdy projekt spełnia wszystkie kryteria formalne dostępu, podlega ocenie w oparciu o kryteria </a:t>
            </a:r>
            <a:r>
              <a:rPr lang="pl-PL" sz="1800" b="1" dirty="0" smtClean="0">
                <a:solidFill>
                  <a:schemeClr val="bg2">
                    <a:lumMod val="25000"/>
                  </a:schemeClr>
                </a:solidFill>
                <a:latin typeface="Calibri" pitchFamily="34" charset="0"/>
                <a:cs typeface="Calibri" pitchFamily="34" charset="0"/>
              </a:rPr>
              <a:t>formalne specyficzne </a:t>
            </a:r>
            <a:r>
              <a:rPr lang="pl-PL" sz="1800" dirty="0" smtClean="0">
                <a:solidFill>
                  <a:schemeClr val="bg2">
                    <a:lumMod val="25000"/>
                  </a:schemeClr>
                </a:solidFill>
                <a:latin typeface="Calibri" pitchFamily="34" charset="0"/>
                <a:cs typeface="Calibri" pitchFamily="34" charset="0"/>
              </a:rPr>
              <a:t>a następnie </a:t>
            </a:r>
            <a:r>
              <a:rPr lang="pl-PL" sz="1800" b="1" i="1" dirty="0" smtClean="0">
                <a:solidFill>
                  <a:schemeClr val="bg2">
                    <a:lumMod val="25000"/>
                  </a:schemeClr>
                </a:solidFill>
                <a:latin typeface="Calibri" pitchFamily="34" charset="0"/>
                <a:cs typeface="Calibri" pitchFamily="34" charset="0"/>
              </a:rPr>
              <a:t>kryterium formalne </a:t>
            </a:r>
            <a:r>
              <a:rPr lang="pl-PL" sz="1800" b="1" i="1" dirty="0" smtClean="0">
                <a:solidFill>
                  <a:schemeClr val="bg2">
                    <a:lumMod val="25000"/>
                  </a:schemeClr>
                </a:solidFill>
                <a:latin typeface="Calibri" pitchFamily="34" charset="0"/>
                <a:cs typeface="Calibri" pitchFamily="34" charset="0"/>
              </a:rPr>
              <a:t>poprawności. </a:t>
            </a:r>
            <a:r>
              <a:rPr lang="pl-PL" sz="1800" dirty="0" smtClean="0">
                <a:solidFill>
                  <a:schemeClr val="bg2">
                    <a:lumMod val="25000"/>
                  </a:schemeClr>
                </a:solidFill>
                <a:latin typeface="Calibri" pitchFamily="34" charset="0"/>
                <a:cs typeface="Calibri" pitchFamily="34" charset="0"/>
              </a:rPr>
              <a:t>Kryteria muszą być spełnione bezwarunkowo , a ich nie spełnienie nie powoduje od razu negatywnej oceny wniosku.</a:t>
            </a:r>
            <a:endParaRPr lang="pl-PL" sz="1800" b="1" i="1" dirty="0" smtClean="0">
              <a:solidFill>
                <a:schemeClr val="bg2">
                  <a:lumMod val="25000"/>
                </a:schemeClr>
              </a:solidFill>
              <a:latin typeface="Calibri" pitchFamily="34" charset="0"/>
              <a:cs typeface="Calibri" pitchFamily="34" charset="0"/>
            </a:endParaRPr>
          </a:p>
          <a:p>
            <a:endParaRPr lang="pl-PL" sz="1600" u="sng" dirty="0" smtClean="0">
              <a:solidFill>
                <a:schemeClr val="bg2">
                  <a:lumMod val="50000"/>
                </a:schemeClr>
              </a:solidFill>
              <a:latin typeface="Calibri" pitchFamily="34" charset="0"/>
              <a:cs typeface="Calibri" pitchFamily="34" charset="0"/>
            </a:endParaRPr>
          </a:p>
          <a:p>
            <a:pPr>
              <a:buNone/>
            </a:pPr>
            <a:endParaRPr lang="pl-PL" sz="2400" u="sng" dirty="0">
              <a:solidFill>
                <a:schemeClr val="bg2">
                  <a:lumMod val="50000"/>
                </a:schemeClr>
              </a:solidFill>
              <a:latin typeface="Calibri" pitchFamily="34" charset="0"/>
              <a:cs typeface="Calibri" pitchFamily="34" charset="0"/>
            </a:endParaRPr>
          </a:p>
        </p:txBody>
      </p:sp>
      <p:sp>
        <p:nvSpPr>
          <p:cNvPr id="4" name="Prostokąt 3"/>
          <p:cNvSpPr/>
          <p:nvPr/>
        </p:nvSpPr>
        <p:spPr>
          <a:xfrm>
            <a:off x="3131840" y="1916832"/>
            <a:ext cx="2808312"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Wniosek o dofinansowanie</a:t>
            </a:r>
            <a:endParaRPr lang="pl-PL" dirty="0"/>
          </a:p>
        </p:txBody>
      </p:sp>
      <p:sp>
        <p:nvSpPr>
          <p:cNvPr id="5" name="Prostokąt 4"/>
          <p:cNvSpPr/>
          <p:nvPr/>
        </p:nvSpPr>
        <p:spPr>
          <a:xfrm>
            <a:off x="2699792" y="2708920"/>
            <a:ext cx="4752528" cy="43204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Kryteria formalne specyficzne/ poprawności</a:t>
            </a:r>
            <a:endParaRPr lang="pl-PL" dirty="0"/>
          </a:p>
        </p:txBody>
      </p:sp>
      <p:sp>
        <p:nvSpPr>
          <p:cNvPr id="6" name="Prostokąt 5"/>
          <p:cNvSpPr/>
          <p:nvPr/>
        </p:nvSpPr>
        <p:spPr>
          <a:xfrm>
            <a:off x="395536" y="2204864"/>
            <a:ext cx="1800200" cy="35283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TAK w odniesieniu do wszystkich kryteriów – projekt spełnia kryteria formalne poprawności/specyficzne zostaje skierowany do oceny merytorycznej</a:t>
            </a:r>
            <a:endParaRPr lang="pl-PL" dirty="0"/>
          </a:p>
        </p:txBody>
      </p:sp>
      <p:sp>
        <p:nvSpPr>
          <p:cNvPr id="7" name="Prostokąt 6"/>
          <p:cNvSpPr/>
          <p:nvPr/>
        </p:nvSpPr>
        <p:spPr>
          <a:xfrm>
            <a:off x="3131840" y="3573016"/>
            <a:ext cx="5328592" cy="1584176"/>
          </a:xfrm>
          <a:prstGeom prst="rect">
            <a:avLst/>
          </a:prstGeom>
          <a:solidFill>
            <a:srgbClr val="EF7E6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NIE – w odniesieniu do któregokolwiek kryterium formalnego poprawności/specyficznego, skutkuje skierowaniem wniosku do jednorazowego uzupełnienia poprawy lub złożenia wyjaśnień (10 dni roboczych, liczonych od dnia następnego po dniu wysłania wezwania)</a:t>
            </a:r>
            <a:endParaRPr lang="pl-PL" dirty="0"/>
          </a:p>
        </p:txBody>
      </p:sp>
      <p:sp>
        <p:nvSpPr>
          <p:cNvPr id="8" name="Prostokąt 7"/>
          <p:cNvSpPr/>
          <p:nvPr/>
        </p:nvSpPr>
        <p:spPr>
          <a:xfrm>
            <a:off x="6156176" y="5517232"/>
            <a:ext cx="2736304" cy="648072"/>
          </a:xfrm>
          <a:prstGeom prst="rect">
            <a:avLst/>
          </a:prstGeom>
          <a:solidFill>
            <a:srgbClr val="EF7E6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NIE – negatywna ocena projektu</a:t>
            </a:r>
            <a:endParaRPr lang="pl-PL" dirty="0"/>
          </a:p>
        </p:txBody>
      </p:sp>
      <p:sp>
        <p:nvSpPr>
          <p:cNvPr id="9" name="Prostokąt 8"/>
          <p:cNvSpPr/>
          <p:nvPr/>
        </p:nvSpPr>
        <p:spPr>
          <a:xfrm>
            <a:off x="3131840" y="5517232"/>
            <a:ext cx="2736304"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TAK – przekazanie projektu do oceny merytorycznej</a:t>
            </a:r>
            <a:endParaRPr lang="pl-PL" dirty="0"/>
          </a:p>
        </p:txBody>
      </p:sp>
      <p:cxnSp>
        <p:nvCxnSpPr>
          <p:cNvPr id="11" name="Łącznik prosty ze strzałką 10"/>
          <p:cNvCxnSpPr/>
          <p:nvPr/>
        </p:nvCxnSpPr>
        <p:spPr>
          <a:xfrm>
            <a:off x="4572000" y="2420888"/>
            <a:ext cx="0"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5220072" y="3140968"/>
            <a:ext cx="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p:cNvCxnSpPr/>
          <p:nvPr/>
        </p:nvCxnSpPr>
        <p:spPr>
          <a:xfrm flipH="1">
            <a:off x="2339752" y="3212976"/>
            <a:ext cx="720080" cy="36004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Łącznik prosty ze strzałką 16"/>
          <p:cNvCxnSpPr/>
          <p:nvPr/>
        </p:nvCxnSpPr>
        <p:spPr>
          <a:xfrm>
            <a:off x="4716016" y="5157192"/>
            <a:ext cx="0" cy="288032"/>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a:off x="7092280" y="5157192"/>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976664"/>
          </a:xfrm>
        </p:spPr>
        <p:txBody>
          <a:bodyPr>
            <a:normAutofit/>
          </a:bodyPr>
          <a:lstStyle/>
          <a:p>
            <a:pPr algn="ctr">
              <a:buNone/>
            </a:pPr>
            <a:r>
              <a:rPr lang="pl-PL" sz="2400" b="1" i="1" u="sng" dirty="0" smtClean="0">
                <a:solidFill>
                  <a:schemeClr val="bg2">
                    <a:lumMod val="25000"/>
                  </a:schemeClr>
                </a:solidFill>
                <a:latin typeface="Calibri" pitchFamily="34" charset="0"/>
                <a:cs typeface="Calibri" pitchFamily="34" charset="0"/>
              </a:rPr>
              <a:t>Ocena merytoryczna</a:t>
            </a:r>
          </a:p>
          <a:p>
            <a:pPr algn="ctr">
              <a:buNone/>
            </a:pPr>
            <a:endParaRPr lang="pl-PL" sz="2400" b="1" i="1" u="sng"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Ocenie merytorycznej podlegają projekty spełniające wszystkie kryteria formalne.</a:t>
            </a:r>
          </a:p>
          <a:p>
            <a:pPr lvl="0" algn="just"/>
            <a:endParaRPr lang="pl-PL" sz="1800"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Ocena merytoryczna projektów przeprowadzana jest w terminie nie dłuższym niż </a:t>
            </a:r>
            <a:r>
              <a:rPr lang="pl-PL" sz="1800" b="1" dirty="0" smtClean="0">
                <a:solidFill>
                  <a:schemeClr val="bg2">
                    <a:lumMod val="25000"/>
                  </a:schemeClr>
                </a:solidFill>
                <a:latin typeface="Calibri" pitchFamily="34" charset="0"/>
                <a:cs typeface="Calibri" pitchFamily="34" charset="0"/>
              </a:rPr>
              <a:t>60 dni roboczych od dnia zakończenia oceny formalnej</a:t>
            </a:r>
            <a:r>
              <a:rPr lang="pl-PL" sz="1800" dirty="0" smtClean="0">
                <a:solidFill>
                  <a:schemeClr val="bg2">
                    <a:lumMod val="25000"/>
                  </a:schemeClr>
                </a:solidFill>
                <a:latin typeface="Calibri" pitchFamily="34" charset="0"/>
                <a:cs typeface="Calibri" pitchFamily="34" charset="0"/>
              </a:rPr>
              <a:t> wszystkich projektów złożonych w konkursie, podlegających ocenie formalnej. W uzasadnionych przypadkach termin oceny merytorycznej może zostać przedłużony. Informacja o przedłużeniu oceny merytorycznej zamieszczana jest na stronie internetowej </a:t>
            </a:r>
            <a:r>
              <a:rPr lang="pl-PL" sz="1800" dirty="0" err="1" smtClean="0">
                <a:solidFill>
                  <a:schemeClr val="bg2">
                    <a:lumMod val="25000"/>
                  </a:schemeClr>
                </a:solidFill>
                <a:latin typeface="Calibri" pitchFamily="34" charset="0"/>
                <a:cs typeface="Calibri" pitchFamily="34" charset="0"/>
                <a:hlinkClick r:id="rId2"/>
              </a:rPr>
              <a:t>www.rpo.lubelskie.pl</a:t>
            </a:r>
            <a:r>
              <a:rPr lang="pl-PL" sz="1800" dirty="0" smtClean="0">
                <a:solidFill>
                  <a:schemeClr val="bg2">
                    <a:lumMod val="25000"/>
                  </a:schemeClr>
                </a:solidFill>
                <a:latin typeface="Calibri" pitchFamily="34" charset="0"/>
                <a:cs typeface="Calibri" pitchFamily="34" charset="0"/>
              </a:rPr>
              <a:t>.</a:t>
            </a:r>
          </a:p>
          <a:p>
            <a:pPr lvl="0" algn="just"/>
            <a:endParaRPr lang="pl-PL" sz="1800"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Ocena merytoryczna każdego projektu dokonywana jest przez członków KOP, w skład której wchodzi </a:t>
            </a:r>
            <a:r>
              <a:rPr lang="pl-PL" sz="1800" b="1" dirty="0" smtClean="0">
                <a:solidFill>
                  <a:schemeClr val="bg2">
                    <a:lumMod val="25000"/>
                  </a:schemeClr>
                </a:solidFill>
                <a:latin typeface="Calibri" pitchFamily="34" charset="0"/>
                <a:cs typeface="Calibri" pitchFamily="34" charset="0"/>
              </a:rPr>
              <a:t>3 ekspertów zewnętrznych/pracowników IOK</a:t>
            </a:r>
            <a:r>
              <a:rPr lang="pl-PL" sz="1800" dirty="0" smtClean="0">
                <a:solidFill>
                  <a:schemeClr val="bg2">
                    <a:lumMod val="25000"/>
                  </a:schemeClr>
                </a:solidFill>
                <a:latin typeface="Calibri" pitchFamily="34" charset="0"/>
                <a:cs typeface="Calibri" pitchFamily="34" charset="0"/>
              </a:rPr>
              <a:t>: </a:t>
            </a:r>
            <a:r>
              <a:rPr lang="pl-PL" sz="1800" u="sng" dirty="0" smtClean="0">
                <a:solidFill>
                  <a:schemeClr val="bg2">
                    <a:lumMod val="25000"/>
                  </a:schemeClr>
                </a:solidFill>
                <a:latin typeface="Calibri" pitchFamily="34" charset="0"/>
                <a:cs typeface="Calibri" pitchFamily="34" charset="0"/>
              </a:rPr>
              <a:t>ds. oceny technicznej, finansowo-ekonomicznej i trafności merytorycznej, powołanych do oceny spełnienia kryteriów merytorycznych</a:t>
            </a:r>
            <a:r>
              <a:rPr lang="pl-PL" sz="1800" dirty="0" smtClean="0">
                <a:solidFill>
                  <a:schemeClr val="bg2">
                    <a:lumMod val="25000"/>
                  </a:schemeClr>
                </a:solidFill>
                <a:latin typeface="Calibri" pitchFamily="34" charset="0"/>
                <a:cs typeface="Calibri" pitchFamily="34" charset="0"/>
              </a:rPr>
              <a:t>.</a:t>
            </a:r>
          </a:p>
          <a:p>
            <a:pPr lvl="0" algn="just"/>
            <a:endParaRPr lang="pl-PL" sz="1800" dirty="0" smtClean="0">
              <a:solidFill>
                <a:schemeClr val="bg2">
                  <a:lumMod val="25000"/>
                </a:schemeClr>
              </a:solidFill>
              <a:latin typeface="Calibri" pitchFamily="34" charset="0"/>
              <a:cs typeface="Calibri" pitchFamily="34" charset="0"/>
            </a:endParaRPr>
          </a:p>
          <a:p>
            <a:pPr lvl="0" algn="just"/>
            <a:r>
              <a:rPr lang="pl-PL" sz="1800" dirty="0" smtClean="0">
                <a:solidFill>
                  <a:schemeClr val="bg2">
                    <a:lumMod val="25000"/>
                  </a:schemeClr>
                </a:solidFill>
                <a:latin typeface="Calibri" pitchFamily="34" charset="0"/>
                <a:cs typeface="Calibri" pitchFamily="34" charset="0"/>
              </a:rPr>
              <a:t>Projekty oceniane merytorycznie poddawane są kolejno ocenie pod kątem spełnienia kryteriów technicznych, </a:t>
            </a:r>
            <a:r>
              <a:rPr lang="pl-PL" sz="1800" dirty="0" err="1" smtClean="0">
                <a:solidFill>
                  <a:schemeClr val="bg2">
                    <a:lumMod val="25000"/>
                  </a:schemeClr>
                </a:solidFill>
                <a:latin typeface="Calibri" pitchFamily="34" charset="0"/>
                <a:cs typeface="Calibri" pitchFamily="34" charset="0"/>
              </a:rPr>
              <a:t>technicznych</a:t>
            </a:r>
            <a:r>
              <a:rPr lang="pl-PL" sz="1800" dirty="0" smtClean="0">
                <a:solidFill>
                  <a:schemeClr val="bg2">
                    <a:lumMod val="25000"/>
                  </a:schemeClr>
                </a:solidFill>
                <a:latin typeface="Calibri" pitchFamily="34" charset="0"/>
                <a:cs typeface="Calibri" pitchFamily="34" charset="0"/>
              </a:rPr>
              <a:t> specyficznych, finansowo-ekonomicznych, </a:t>
            </a:r>
            <a:r>
              <a:rPr lang="pl-PL" sz="1800" dirty="0" err="1" smtClean="0">
                <a:solidFill>
                  <a:schemeClr val="bg2">
                    <a:lumMod val="25000"/>
                  </a:schemeClr>
                </a:solidFill>
                <a:latin typeface="Calibri" pitchFamily="34" charset="0"/>
                <a:cs typeface="Calibri" pitchFamily="34" charset="0"/>
              </a:rPr>
              <a:t>finansowo-ekonomicznych</a:t>
            </a:r>
            <a:r>
              <a:rPr lang="pl-PL" sz="1800" dirty="0" smtClean="0">
                <a:solidFill>
                  <a:schemeClr val="bg2">
                    <a:lumMod val="25000"/>
                  </a:schemeClr>
                </a:solidFill>
                <a:latin typeface="Calibri" pitchFamily="34" charset="0"/>
                <a:cs typeface="Calibri" pitchFamily="34" charset="0"/>
              </a:rPr>
              <a:t> specyficznych, kryteriów trafności merytorycznej oraz kryteriów rozstrzygających określonych w załączniku nr 6 do Regulaminu.</a:t>
            </a:r>
          </a:p>
          <a:p>
            <a:pPr lvl="0" algn="just"/>
            <a:endParaRPr lang="pl-PL" sz="1600" dirty="0" smtClean="0">
              <a:solidFill>
                <a:schemeClr val="accent5">
                  <a:lumMod val="75000"/>
                </a:schemeClr>
              </a:solidFill>
              <a:latin typeface="Calibri" pitchFamily="34" charset="0"/>
              <a:cs typeface="Calibri" pitchFamily="34" charset="0"/>
            </a:endParaRPr>
          </a:p>
          <a:p>
            <a:pPr lvl="0"/>
            <a:endParaRPr lang="pl-PL" sz="1600" dirty="0" smtClean="0">
              <a:solidFill>
                <a:schemeClr val="bg2">
                  <a:lumMod val="50000"/>
                </a:schemeClr>
              </a:solidFill>
              <a:latin typeface="Calibri" pitchFamily="34" charset="0"/>
              <a:cs typeface="Calibri" pitchFamily="34" charset="0"/>
            </a:endParaRP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363272" cy="5832648"/>
          </a:xfrm>
        </p:spPr>
        <p:txBody>
          <a:bodyPr>
            <a:normAutofit/>
          </a:bodyPr>
          <a:lstStyle/>
          <a:p>
            <a:pPr algn="just">
              <a:lnSpc>
                <a:spcPct val="110000"/>
              </a:lnSpc>
              <a:spcBef>
                <a:spcPts val="0"/>
              </a:spcBef>
            </a:pPr>
            <a:r>
              <a:rPr lang="pl-PL" sz="1800" dirty="0" smtClean="0">
                <a:solidFill>
                  <a:schemeClr val="bg2">
                    <a:lumMod val="25000"/>
                  </a:schemeClr>
                </a:solidFill>
                <a:latin typeface="Calibri" pitchFamily="34" charset="0"/>
                <a:cs typeface="Calibri" pitchFamily="34" charset="0"/>
              </a:rPr>
              <a:t>Pierwszy etap oceny merytorycznej dotyczy oceny projektu pod kątem spełnienia kryteriów technicznych, </a:t>
            </a:r>
            <a:r>
              <a:rPr lang="pl-PL" sz="1800" dirty="0" err="1" smtClean="0">
                <a:solidFill>
                  <a:schemeClr val="bg2">
                    <a:lumMod val="25000"/>
                  </a:schemeClr>
                </a:solidFill>
                <a:latin typeface="Calibri" pitchFamily="34" charset="0"/>
                <a:cs typeface="Calibri" pitchFamily="34" charset="0"/>
              </a:rPr>
              <a:t>technicznych</a:t>
            </a:r>
            <a:r>
              <a:rPr lang="pl-PL" sz="1800" dirty="0" smtClean="0">
                <a:solidFill>
                  <a:schemeClr val="bg2">
                    <a:lumMod val="25000"/>
                  </a:schemeClr>
                </a:solidFill>
                <a:latin typeface="Calibri" pitchFamily="34" charset="0"/>
                <a:cs typeface="Calibri" pitchFamily="34" charset="0"/>
              </a:rPr>
              <a:t> specyficznych,  finansowo-ekonomicznych oraz finansowo-ekonomicznych specyficznych które są kryteriami obligatoryjnymi. Kryteria muszą być spełnione bezwarunkowo, a niespełnienie przynajmniej jednego z nich skutkuje negatywną oceną projektu.</a:t>
            </a:r>
          </a:p>
          <a:p>
            <a:pPr lvl="0" algn="just">
              <a:lnSpc>
                <a:spcPct val="110000"/>
              </a:lnSpc>
              <a:spcBef>
                <a:spcPts val="0"/>
              </a:spcBef>
              <a:buNone/>
            </a:pPr>
            <a:endParaRPr lang="pl-PL" sz="6400" dirty="0" smtClean="0">
              <a:solidFill>
                <a:schemeClr val="accent5">
                  <a:lumMod val="75000"/>
                </a:schemeClr>
              </a:solidFill>
              <a:latin typeface="Calibri" pitchFamily="34" charset="0"/>
              <a:cs typeface="Calibri" pitchFamily="34" charset="0"/>
            </a:endParaRPr>
          </a:p>
          <a:p>
            <a:pPr lvl="2" algn="just">
              <a:lnSpc>
                <a:spcPct val="110000"/>
              </a:lnSpc>
              <a:spcBef>
                <a:spcPts val="0"/>
              </a:spcBef>
              <a:buNone/>
            </a:pPr>
            <a:endParaRPr lang="pl-PL" sz="6400" dirty="0" smtClean="0">
              <a:solidFill>
                <a:schemeClr val="bg2">
                  <a:lumMod val="50000"/>
                </a:schemeClr>
              </a:solidFill>
              <a:latin typeface="Calibri" pitchFamily="34" charset="0"/>
              <a:cs typeface="Calibri" pitchFamily="34" charset="0"/>
            </a:endParaRPr>
          </a:p>
          <a:p>
            <a:pPr lvl="0" algn="just">
              <a:lnSpc>
                <a:spcPct val="110000"/>
              </a:lnSpc>
              <a:spcBef>
                <a:spcPts val="0"/>
              </a:spcBef>
              <a:buNone/>
            </a:pPr>
            <a:endParaRPr lang="pl-PL" sz="6400" dirty="0" smtClean="0">
              <a:solidFill>
                <a:schemeClr val="accent5">
                  <a:lumMod val="75000"/>
                </a:schemeClr>
              </a:solidFill>
              <a:latin typeface="Calibri" pitchFamily="34" charset="0"/>
              <a:cs typeface="Calibri" pitchFamily="34" charset="0"/>
            </a:endParaRPr>
          </a:p>
          <a:p>
            <a:endParaRPr lang="pl-PL" dirty="0"/>
          </a:p>
        </p:txBody>
      </p:sp>
      <p:sp>
        <p:nvSpPr>
          <p:cNvPr id="4" name="Prostokąt 3"/>
          <p:cNvSpPr/>
          <p:nvPr/>
        </p:nvSpPr>
        <p:spPr>
          <a:xfrm>
            <a:off x="2987824" y="2132856"/>
            <a:ext cx="3024336"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solidFill>
                  <a:schemeClr val="bg2">
                    <a:lumMod val="25000"/>
                  </a:schemeClr>
                </a:solidFill>
              </a:rPr>
              <a:t>Wniosek o dofinansowanie</a:t>
            </a:r>
            <a:endParaRPr lang="pl-PL" dirty="0">
              <a:solidFill>
                <a:schemeClr val="bg2">
                  <a:lumMod val="25000"/>
                </a:schemeClr>
              </a:solidFill>
            </a:endParaRPr>
          </a:p>
        </p:txBody>
      </p:sp>
      <p:cxnSp>
        <p:nvCxnSpPr>
          <p:cNvPr id="6" name="Łącznik prosty ze strzałką 5"/>
          <p:cNvCxnSpPr/>
          <p:nvPr/>
        </p:nvCxnSpPr>
        <p:spPr>
          <a:xfrm>
            <a:off x="4427984" y="2636912"/>
            <a:ext cx="0"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259632" y="3068960"/>
            <a:ext cx="6840760"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solidFill>
                  <a:schemeClr val="bg2">
                    <a:lumMod val="25000"/>
                  </a:schemeClr>
                </a:solidFill>
              </a:rPr>
              <a:t>Kryteria techniczne, </a:t>
            </a:r>
            <a:r>
              <a:rPr lang="pl-PL" dirty="0" err="1" smtClean="0">
                <a:solidFill>
                  <a:schemeClr val="bg2">
                    <a:lumMod val="25000"/>
                  </a:schemeClr>
                </a:solidFill>
              </a:rPr>
              <a:t>techniczne</a:t>
            </a:r>
            <a:r>
              <a:rPr lang="pl-PL" dirty="0" smtClean="0">
                <a:solidFill>
                  <a:schemeClr val="bg2">
                    <a:lumMod val="25000"/>
                  </a:schemeClr>
                </a:solidFill>
              </a:rPr>
              <a:t> specyficzne, finansowo-ekonomiczne, </a:t>
            </a:r>
            <a:r>
              <a:rPr lang="pl-PL" dirty="0" err="1" smtClean="0">
                <a:solidFill>
                  <a:schemeClr val="bg2">
                    <a:lumMod val="25000"/>
                  </a:schemeClr>
                </a:solidFill>
              </a:rPr>
              <a:t>finansowo-ekonomiczne</a:t>
            </a:r>
            <a:r>
              <a:rPr lang="pl-PL" dirty="0" smtClean="0">
                <a:solidFill>
                  <a:schemeClr val="bg2">
                    <a:lumMod val="25000"/>
                  </a:schemeClr>
                </a:solidFill>
              </a:rPr>
              <a:t> specyficzne</a:t>
            </a:r>
            <a:endParaRPr lang="pl-PL" dirty="0">
              <a:solidFill>
                <a:schemeClr val="bg2">
                  <a:lumMod val="25000"/>
                </a:schemeClr>
              </a:solidFill>
            </a:endParaRPr>
          </a:p>
        </p:txBody>
      </p:sp>
      <p:cxnSp>
        <p:nvCxnSpPr>
          <p:cNvPr id="13" name="Łącznik prosty ze strzałką 12"/>
          <p:cNvCxnSpPr>
            <a:stCxn id="11" idx="2"/>
          </p:cNvCxnSpPr>
          <p:nvPr/>
        </p:nvCxnSpPr>
        <p:spPr>
          <a:xfrm flipH="1" flipV="1">
            <a:off x="4644008" y="3501008"/>
            <a:ext cx="36004"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5436096" y="3645024"/>
            <a:ext cx="504056"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Prostokąt 20"/>
          <p:cNvSpPr/>
          <p:nvPr/>
        </p:nvSpPr>
        <p:spPr>
          <a:xfrm>
            <a:off x="3707904" y="4077072"/>
            <a:ext cx="5040560" cy="1296144"/>
          </a:xfrm>
          <a:prstGeom prst="rect">
            <a:avLst/>
          </a:prstGeom>
          <a:solidFill>
            <a:srgbClr val="EF7E6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IOK może wezwać Wnioskodawcę za pośrednictwem LSI2014 do uzupełnienia/poprawy lub złożenia wyjaśnień, w terminie 7 dni roboczych liczonych od dnia następnego po dniu wysłania wezwania</a:t>
            </a:r>
            <a:endParaRPr lang="pl-PL" dirty="0"/>
          </a:p>
        </p:txBody>
      </p:sp>
      <p:cxnSp>
        <p:nvCxnSpPr>
          <p:cNvPr id="23" name="Łącznik prosty ze strzałką 22"/>
          <p:cNvCxnSpPr/>
          <p:nvPr/>
        </p:nvCxnSpPr>
        <p:spPr>
          <a:xfrm flipH="1">
            <a:off x="2339752" y="3573016"/>
            <a:ext cx="504056" cy="36004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4" name="Prostokąt 23"/>
          <p:cNvSpPr/>
          <p:nvPr/>
        </p:nvSpPr>
        <p:spPr>
          <a:xfrm>
            <a:off x="1691680" y="4005064"/>
            <a:ext cx="1080120"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solidFill>
                  <a:schemeClr val="bg2">
                    <a:lumMod val="25000"/>
                  </a:schemeClr>
                </a:solidFill>
              </a:rPr>
              <a:t>Tak</a:t>
            </a:r>
            <a:endParaRPr lang="pl-PL" dirty="0">
              <a:solidFill>
                <a:schemeClr val="bg2">
                  <a:lumMod val="25000"/>
                </a:schemeClr>
              </a:solidFill>
            </a:endParaRPr>
          </a:p>
        </p:txBody>
      </p:sp>
      <p:cxnSp>
        <p:nvCxnSpPr>
          <p:cNvPr id="29" name="Łącznik prosty ze strzałką 28"/>
          <p:cNvCxnSpPr/>
          <p:nvPr/>
        </p:nvCxnSpPr>
        <p:spPr>
          <a:xfrm>
            <a:off x="1691680" y="4437112"/>
            <a:ext cx="0" cy="648072"/>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1" name="Łącznik prosty ze strzałką 30"/>
          <p:cNvCxnSpPr/>
          <p:nvPr/>
        </p:nvCxnSpPr>
        <p:spPr>
          <a:xfrm flipH="1">
            <a:off x="2915816" y="4221088"/>
            <a:ext cx="504056" cy="0"/>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p:cNvCxnSpPr/>
          <p:nvPr/>
        </p:nvCxnSpPr>
        <p:spPr>
          <a:xfrm>
            <a:off x="6084168" y="5445224"/>
            <a:ext cx="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Prostokąt 36"/>
          <p:cNvSpPr/>
          <p:nvPr/>
        </p:nvSpPr>
        <p:spPr>
          <a:xfrm>
            <a:off x="971600" y="5157192"/>
            <a:ext cx="2088232"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Kryteria trafności merytorycznej</a:t>
            </a:r>
            <a:endParaRPr lang="pl-PL" dirty="0"/>
          </a:p>
        </p:txBody>
      </p:sp>
      <p:sp>
        <p:nvSpPr>
          <p:cNvPr id="38" name="Prostokąt 37"/>
          <p:cNvSpPr/>
          <p:nvPr/>
        </p:nvSpPr>
        <p:spPr>
          <a:xfrm>
            <a:off x="4572000" y="5805264"/>
            <a:ext cx="3312368" cy="504056"/>
          </a:xfrm>
          <a:prstGeom prst="rect">
            <a:avLst/>
          </a:prstGeom>
          <a:solidFill>
            <a:srgbClr val="EF7E67"/>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pl-PL" dirty="0" smtClean="0"/>
              <a:t>NIE – projekt jest niewykonalny, otrzymuje negatywna ocenę</a:t>
            </a:r>
            <a:endParaRPr lang="pl-P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260648"/>
            <a:ext cx="8147248" cy="1944216"/>
          </a:xfrm>
        </p:spPr>
        <p:txBody>
          <a:bodyPr>
            <a:normAutofit fontScale="55000" lnSpcReduction="20000"/>
          </a:bodyPr>
          <a:lstStyle/>
          <a:p>
            <a:pPr lvl="0" algn="just"/>
            <a:endParaRPr lang="pl-PL" sz="1600" dirty="0" smtClean="0">
              <a:solidFill>
                <a:schemeClr val="accent5">
                  <a:lumMod val="75000"/>
                </a:schemeClr>
              </a:solidFill>
              <a:latin typeface="Calibri" pitchFamily="34" charset="0"/>
              <a:cs typeface="Calibri" pitchFamily="34" charset="0"/>
            </a:endParaRPr>
          </a:p>
          <a:p>
            <a:pPr lvl="0"/>
            <a:endParaRPr lang="pl-PL" sz="1600" dirty="0" smtClean="0">
              <a:latin typeface="Calibri" pitchFamily="34" charset="0"/>
              <a:cs typeface="Calibri" pitchFamily="34" charset="0"/>
            </a:endParaRPr>
          </a:p>
          <a:p>
            <a:pPr lvl="0" algn="just"/>
            <a:r>
              <a:rPr lang="pl-PL" sz="3200" dirty="0" smtClean="0">
                <a:solidFill>
                  <a:schemeClr val="bg2">
                    <a:lumMod val="25000"/>
                  </a:schemeClr>
                </a:solidFill>
              </a:rPr>
              <a:t>Po ocenie wniosku pod kątem kryteriów technicznych, </a:t>
            </a:r>
            <a:r>
              <a:rPr lang="pl-PL" sz="3200" dirty="0" err="1" smtClean="0">
                <a:solidFill>
                  <a:schemeClr val="bg2">
                    <a:lumMod val="25000"/>
                  </a:schemeClr>
                </a:solidFill>
              </a:rPr>
              <a:t>technicznych</a:t>
            </a:r>
            <a:r>
              <a:rPr lang="pl-PL" sz="3200" dirty="0" smtClean="0">
                <a:solidFill>
                  <a:schemeClr val="bg2">
                    <a:lumMod val="25000"/>
                  </a:schemeClr>
                </a:solidFill>
              </a:rPr>
              <a:t> specyficznych, finansowo-ekonomicznych, </a:t>
            </a:r>
            <a:r>
              <a:rPr lang="pl-PL" sz="3200" dirty="0" err="1" smtClean="0">
                <a:solidFill>
                  <a:schemeClr val="bg2">
                    <a:lumMod val="25000"/>
                  </a:schemeClr>
                </a:solidFill>
              </a:rPr>
              <a:t>finansowo-ekonomicznych</a:t>
            </a:r>
            <a:r>
              <a:rPr lang="pl-PL" sz="3200" dirty="0" smtClean="0">
                <a:solidFill>
                  <a:schemeClr val="bg2">
                    <a:lumMod val="25000"/>
                  </a:schemeClr>
                </a:solidFill>
              </a:rPr>
              <a:t> specyficznych KOP dokonuje oceny projektu pod kątem spełnienia kryteriów trafności merytorycznej. Kryteria trafności merytorycznej są kryteriami fakultatywnymi, punktowymi i mają na celu przypisanie projektom określonej liczby punktów i wybranie projektów najbardziej wartościowych w kontekście realizacji celów RPO WL. </a:t>
            </a:r>
            <a:r>
              <a:rPr lang="pl-PL" sz="3200" u="sng" dirty="0" smtClean="0">
                <a:solidFill>
                  <a:schemeClr val="bg2">
                    <a:lumMod val="25000"/>
                  </a:schemeClr>
                </a:solidFill>
              </a:rPr>
              <a:t>Na etapie oceny spełniania kryteriów trafności merytorycznej Wnioskodawca nie może zostać wezwany do poprawy/ uzupełnienia wniosku lub złożenia wyjaśnień.</a:t>
            </a:r>
            <a:endParaRPr lang="pl-PL" sz="3200" u="sng" dirty="0" smtClean="0">
              <a:solidFill>
                <a:schemeClr val="bg2">
                  <a:lumMod val="25000"/>
                </a:schemeClr>
              </a:solidFill>
            </a:endParaRPr>
          </a:p>
          <a:p>
            <a:pPr>
              <a:buNone/>
            </a:pPr>
            <a:endParaRPr lang="pl-PL" dirty="0"/>
          </a:p>
        </p:txBody>
      </p:sp>
      <p:sp>
        <p:nvSpPr>
          <p:cNvPr id="4" name="Prostokąt 3"/>
          <p:cNvSpPr/>
          <p:nvPr/>
        </p:nvSpPr>
        <p:spPr>
          <a:xfrm>
            <a:off x="2771800" y="3356992"/>
            <a:ext cx="3672408" cy="504056"/>
          </a:xfrm>
          <a:prstGeom prst="rect">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pl-PL" dirty="0" smtClean="0"/>
              <a:t>Kryteria trafności merytorycznej</a:t>
            </a:r>
            <a:endParaRPr lang="pl-PL" dirty="0"/>
          </a:p>
        </p:txBody>
      </p:sp>
      <p:cxnSp>
        <p:nvCxnSpPr>
          <p:cNvPr id="12" name="Łącznik prosty ze strzałką 11"/>
          <p:cNvCxnSpPr/>
          <p:nvPr/>
        </p:nvCxnSpPr>
        <p:spPr>
          <a:xfrm>
            <a:off x="5940152" y="3933056"/>
            <a:ext cx="360040" cy="5760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H="1">
            <a:off x="2915816" y="3933056"/>
            <a:ext cx="360040" cy="576064"/>
          </a:xfrm>
          <a:prstGeom prst="straightConnector1">
            <a:avLst/>
          </a:prstGeom>
          <a:ln w="28575">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8" name="Prostokąt 17"/>
          <p:cNvSpPr/>
          <p:nvPr/>
        </p:nvSpPr>
        <p:spPr>
          <a:xfrm>
            <a:off x="1115616" y="4581128"/>
            <a:ext cx="2808312" cy="115212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l-PL" dirty="0" smtClean="0"/>
              <a:t>Ocena pozytywna w przypadku uzyskania co najmniej 60% maksymalnej liczby punktów</a:t>
            </a:r>
            <a:endParaRPr lang="pl-PL" dirty="0"/>
          </a:p>
        </p:txBody>
      </p:sp>
      <p:sp>
        <p:nvSpPr>
          <p:cNvPr id="19" name="Prostokąt 18"/>
          <p:cNvSpPr/>
          <p:nvPr/>
        </p:nvSpPr>
        <p:spPr>
          <a:xfrm>
            <a:off x="5580112" y="4581128"/>
            <a:ext cx="2880320" cy="1152128"/>
          </a:xfrm>
          <a:prstGeom prst="rect">
            <a:avLst/>
          </a:prstGeom>
          <a:solidFill>
            <a:srgbClr val="EF7E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solidFill>
                  <a:schemeClr val="bg2">
                    <a:lumMod val="25000"/>
                  </a:schemeClr>
                </a:solidFill>
              </a:rPr>
              <a:t>Ocena negatywna w przypadku uzyskania mniej niż 60 % maksymalnej liczby punktów</a:t>
            </a:r>
            <a:endParaRPr lang="pl-PL" dirty="0">
              <a:solidFill>
                <a:schemeClr val="bg2">
                  <a:lumMod val="25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611560" y="476672"/>
            <a:ext cx="7886700" cy="5700291"/>
          </a:xfrm>
        </p:spPr>
        <p:txBody>
          <a:bodyPr>
            <a:normAutofit fontScale="92500" lnSpcReduction="10000"/>
          </a:bodyPr>
          <a:lstStyle/>
          <a:p>
            <a:pPr lvl="0" algn="just">
              <a:buFont typeface="Wingdings" pitchFamily="2" charset="2"/>
              <a:buChar char="§"/>
            </a:pPr>
            <a:r>
              <a:rPr lang="pl-PL" sz="1800" dirty="0" smtClean="0"/>
              <a:t>W trakcie </a:t>
            </a:r>
            <a:r>
              <a:rPr lang="pl-PL" sz="1800" dirty="0" smtClean="0"/>
              <a:t>oceny zarówno formalnej jak i merytorycznej </a:t>
            </a:r>
            <a:r>
              <a:rPr lang="pl-PL" sz="1800" dirty="0" smtClean="0"/>
              <a:t>Wnioskodawca może zostać wezwany przez IOK do uzupełnienia/poprawy lub złożenia wyjaśnień do wniosku przy czym zakres uzupełnienia/poprawy wniosku w odniesieniu do danego kryterium, wskazywany jest przez IOK w wezwaniu i może dotyczyć: </a:t>
            </a:r>
          </a:p>
          <a:p>
            <a:pPr lvl="2" algn="just"/>
            <a:r>
              <a:rPr lang="pl-PL" sz="1800" dirty="0" smtClean="0"/>
              <a:t>uzasadnienia spełnienia kryterium we wniosku  o dofinansowanie projektu,</a:t>
            </a:r>
          </a:p>
          <a:p>
            <a:pPr lvl="2" algn="just"/>
            <a:r>
              <a:rPr lang="pl-PL" sz="1800" dirty="0" smtClean="0"/>
              <a:t>informacji we wniosku odnoszących się do definicji danego kryterium,</a:t>
            </a:r>
          </a:p>
          <a:p>
            <a:pPr lvl="2" algn="just"/>
            <a:r>
              <a:rPr lang="pl-PL" sz="1800" dirty="0" smtClean="0"/>
              <a:t>informacji we wniosku odnoszących się do uzasadnienia kryteriów,</a:t>
            </a:r>
          </a:p>
          <a:p>
            <a:pPr lvl="2" algn="just"/>
            <a:r>
              <a:rPr lang="pl-PL" sz="1800" dirty="0" smtClean="0"/>
              <a:t>informacji dotyczącej typów projektów, do których zastosowanie ma dane </a:t>
            </a:r>
            <a:r>
              <a:rPr lang="pl-PL" sz="1800" dirty="0" smtClean="0"/>
              <a:t>kryterium</a:t>
            </a:r>
          </a:p>
          <a:p>
            <a:pPr lvl="2" algn="just"/>
            <a:endParaRPr lang="pl-PL" sz="1800" dirty="0" smtClean="0"/>
          </a:p>
          <a:p>
            <a:pPr lvl="0"/>
            <a:r>
              <a:rPr lang="pl-PL" sz="1800" dirty="0" smtClean="0"/>
              <a:t>Uzupełnieniu/poprawie/wyjaśnieniu mogą podlegać wyłącznie elementy wskazane w </a:t>
            </a:r>
            <a:r>
              <a:rPr lang="pl-PL" sz="1800" dirty="0" smtClean="0"/>
              <a:t>wezwaniu. </a:t>
            </a:r>
            <a:r>
              <a:rPr lang="pl-PL" sz="1800" dirty="0" smtClean="0"/>
              <a:t>Jeżeli zmiany wprowadzane zgodnie z treścią wezwania, czynią koniecznymi dokonanie kolejnych zmian we wniosku – wówczas Wnioskodawca wprowadza dodatkowe zmiany we wniosku o dofinansowanie i w odpowiednich załącznikach, informując </a:t>
            </a:r>
            <a:r>
              <a:rPr lang="pl-PL" sz="1800" dirty="0" smtClean="0"/>
              <a:t> o </a:t>
            </a:r>
            <a:r>
              <a:rPr lang="pl-PL" sz="1800" dirty="0" smtClean="0"/>
              <a:t>tym fakcie IOK i uzasadniając konieczność wprowadzenia dodatkowych zmian. </a:t>
            </a:r>
            <a:endParaRPr lang="pl-PL" sz="1800" dirty="0" smtClean="0"/>
          </a:p>
          <a:p>
            <a:pPr lvl="0"/>
            <a:endParaRPr lang="pl-PL" sz="1800" dirty="0" smtClean="0"/>
          </a:p>
          <a:p>
            <a:r>
              <a:rPr lang="pl-PL" sz="2000" dirty="0" smtClean="0"/>
              <a:t>Niedokonanie przez </a:t>
            </a:r>
            <a:r>
              <a:rPr lang="pl-PL" sz="2000" dirty="0" smtClean="0"/>
              <a:t>Wnioskodawcę:</a:t>
            </a:r>
          </a:p>
          <a:p>
            <a:pPr lvl="1"/>
            <a:r>
              <a:rPr lang="pl-PL" sz="1800" dirty="0" smtClean="0"/>
              <a:t> </a:t>
            </a:r>
            <a:r>
              <a:rPr lang="pl-PL" sz="1800" dirty="0" smtClean="0"/>
              <a:t>wszystkich uzupełnień/poprawek wskazanych </a:t>
            </a:r>
            <a:br>
              <a:rPr lang="pl-PL" sz="1800" dirty="0" smtClean="0"/>
            </a:br>
            <a:r>
              <a:rPr lang="pl-PL" sz="1800" dirty="0" smtClean="0"/>
              <a:t>w </a:t>
            </a:r>
            <a:r>
              <a:rPr lang="pl-PL" sz="1800" dirty="0" smtClean="0"/>
              <a:t>wezwaniu, </a:t>
            </a:r>
            <a:r>
              <a:rPr lang="pl-PL" sz="1800" dirty="0" smtClean="0"/>
              <a:t>dokonanie nieprawidłowych uzupełnień/poprawek, niezłożenie wyjaśnień </a:t>
            </a:r>
            <a:endParaRPr lang="pl-PL" sz="1800" dirty="0" smtClean="0"/>
          </a:p>
          <a:p>
            <a:pPr lvl="1"/>
            <a:r>
              <a:rPr lang="pl-PL" sz="1800" dirty="0" smtClean="0"/>
              <a:t>lub </a:t>
            </a:r>
            <a:r>
              <a:rPr lang="pl-PL" sz="1800" dirty="0" smtClean="0"/>
              <a:t>złożenie wyjaśnień niedostatecznych (tj. takich, których treść nie pozwala uznać kryteriów za spełnione</a:t>
            </a:r>
            <a:r>
              <a:rPr lang="pl-PL" sz="1800" dirty="0" smtClean="0"/>
              <a:t>)</a:t>
            </a:r>
          </a:p>
          <a:p>
            <a:pPr lvl="1"/>
            <a:r>
              <a:rPr lang="pl-PL" sz="1800" dirty="0" smtClean="0"/>
              <a:t>lub </a:t>
            </a:r>
            <a:r>
              <a:rPr lang="pl-PL" sz="1800" dirty="0" smtClean="0"/>
              <a:t>niezłożenie uzupełnień/poprawek w terminie wskazanym w wezwaniu stanowi podstawę negatywnej oceny projektu.</a:t>
            </a:r>
          </a:p>
          <a:p>
            <a:pPr lvl="0"/>
            <a:endParaRPr lang="pl-PL" dirty="0" smtClean="0"/>
          </a:p>
          <a:p>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72816"/>
            <a:ext cx="7769696" cy="1728192"/>
          </a:xfrm>
        </p:spPr>
        <p:txBody>
          <a:bodyPr>
            <a:normAutofit/>
          </a:bodyPr>
          <a:lstStyle/>
          <a:p>
            <a: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Pomoc publiczna w Działaniu 5.3</a:t>
            </a:r>
            <a:endParaRPr lang="pl-PL" sz="4800" b="1" i="1" dirty="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sz="3200" b="1" dirty="0">
                <a:solidFill>
                  <a:prstClr val="black"/>
                </a:solidFill>
                <a:latin typeface="Calibri" panose="020F0502020204030204" pitchFamily="34" charset="0"/>
                <a:cs typeface="Calibri" panose="020F0502020204030204" pitchFamily="34" charset="0"/>
              </a:rPr>
              <a:t>POMOC PUBLICZNA</a:t>
            </a:r>
            <a:endParaRPr lang="pl-PL" dirty="0"/>
          </a:p>
        </p:txBody>
      </p:sp>
      <p:sp>
        <p:nvSpPr>
          <p:cNvPr id="3" name="Symbol zastępczy zawartości 2"/>
          <p:cNvSpPr>
            <a:spLocks noGrp="1"/>
          </p:cNvSpPr>
          <p:nvPr>
            <p:ph idx="1"/>
          </p:nvPr>
        </p:nvSpPr>
        <p:spPr>
          <a:xfrm>
            <a:off x="628650" y="1412776"/>
            <a:ext cx="7886700" cy="4764187"/>
          </a:xfrm>
        </p:spPr>
        <p:txBody>
          <a:bodyPr>
            <a:normAutofit/>
          </a:bodyPr>
          <a:lstStyle/>
          <a:p>
            <a:pPr marL="0" lvl="0" indent="0" algn="just" defTabSz="914400">
              <a:lnSpc>
                <a:spcPct val="100000"/>
              </a:lnSpc>
              <a:spcBef>
                <a:spcPts val="600"/>
              </a:spcBef>
              <a:buClr>
                <a:srgbClr val="646B86"/>
              </a:buClr>
              <a:buSzPct val="73000"/>
              <a:buNone/>
            </a:pPr>
            <a:r>
              <a:rPr lang="pl-PL" sz="2400" dirty="0">
                <a:solidFill>
                  <a:prstClr val="black"/>
                </a:solidFill>
                <a:latin typeface="Calibri" panose="020F0502020204030204" pitchFamily="34" charset="0"/>
                <a:cs typeface="Calibri" panose="020F0502020204030204" pitchFamily="34" charset="0"/>
              </a:rPr>
              <a:t>Art. 107 ust. 1 Traktatu o funkcjonowaniu Unii Europejskiej: </a:t>
            </a:r>
          </a:p>
          <a:p>
            <a:pPr marL="0" lvl="0" indent="0" algn="just" defTabSz="914400">
              <a:lnSpc>
                <a:spcPct val="100000"/>
              </a:lnSpc>
              <a:spcBef>
                <a:spcPts val="600"/>
              </a:spcBef>
              <a:buClr>
                <a:srgbClr val="646B86"/>
              </a:buClr>
              <a:buSzPct val="73000"/>
              <a:buNone/>
            </a:pPr>
            <a:r>
              <a:rPr lang="pl-PL" sz="2400" dirty="0">
                <a:solidFill>
                  <a:prstClr val="black"/>
                </a:solidFill>
                <a:latin typeface="Calibri" panose="020F0502020204030204" pitchFamily="34" charset="0"/>
                <a:cs typeface="Calibri" panose="020F0502020204030204" pitchFamily="34" charset="0"/>
              </a:rPr>
              <a:t>„wszelka </a:t>
            </a:r>
            <a:r>
              <a:rPr lang="pl-PL" sz="2400" dirty="0">
                <a:solidFill>
                  <a:srgbClr val="FF0000"/>
                </a:solidFill>
                <a:latin typeface="Calibri" panose="020F0502020204030204" pitchFamily="34" charset="0"/>
                <a:cs typeface="Calibri" panose="020F0502020204030204" pitchFamily="34" charset="0"/>
              </a:rPr>
              <a:t>pomoc</a:t>
            </a:r>
            <a:r>
              <a:rPr lang="pl-PL" sz="2400" dirty="0">
                <a:solidFill>
                  <a:prstClr val="black"/>
                </a:solidFill>
                <a:latin typeface="Calibri" panose="020F0502020204030204" pitchFamily="34" charset="0"/>
                <a:cs typeface="Calibri" panose="020F0502020204030204" pitchFamily="34" charset="0"/>
              </a:rPr>
              <a:t> przyznawana przez Państwo Członkowskie lub przy użyciu </a:t>
            </a:r>
            <a:r>
              <a:rPr lang="pl-PL" sz="2400" dirty="0">
                <a:solidFill>
                  <a:srgbClr val="FF0000"/>
                </a:solidFill>
                <a:latin typeface="Calibri" panose="020F0502020204030204" pitchFamily="34" charset="0"/>
                <a:cs typeface="Calibri" panose="020F0502020204030204" pitchFamily="34" charset="0"/>
              </a:rPr>
              <a:t>zasobów państwowych </a:t>
            </a:r>
            <a:r>
              <a:rPr lang="pl-PL" sz="2400" dirty="0">
                <a:solidFill>
                  <a:prstClr val="black"/>
                </a:solidFill>
                <a:latin typeface="Calibri" panose="020F0502020204030204" pitchFamily="34" charset="0"/>
                <a:cs typeface="Calibri" panose="020F0502020204030204" pitchFamily="34" charset="0"/>
              </a:rPr>
              <a:t>w jakiejkolwiek formie, która </a:t>
            </a:r>
            <a:r>
              <a:rPr lang="pl-PL" sz="2400" dirty="0">
                <a:solidFill>
                  <a:srgbClr val="FF0000"/>
                </a:solidFill>
                <a:latin typeface="Calibri" panose="020F0502020204030204" pitchFamily="34" charset="0"/>
                <a:cs typeface="Calibri" panose="020F0502020204030204" pitchFamily="34" charset="0"/>
              </a:rPr>
              <a:t>zakłóca lub grozi zakłóceniem konkurencji</a:t>
            </a:r>
            <a:r>
              <a:rPr lang="pl-PL" sz="2400" dirty="0">
                <a:solidFill>
                  <a:prstClr val="black"/>
                </a:solidFill>
                <a:latin typeface="Calibri" panose="020F0502020204030204" pitchFamily="34" charset="0"/>
                <a:cs typeface="Calibri" panose="020F0502020204030204" pitchFamily="34" charset="0"/>
              </a:rPr>
              <a:t> poprzez sprzyjanie niektórym </a:t>
            </a:r>
            <a:r>
              <a:rPr lang="pl-PL" sz="2400" dirty="0">
                <a:solidFill>
                  <a:srgbClr val="FF0000"/>
                </a:solidFill>
                <a:latin typeface="Calibri" panose="020F0502020204030204" pitchFamily="34" charset="0"/>
                <a:cs typeface="Calibri" panose="020F0502020204030204" pitchFamily="34" charset="0"/>
              </a:rPr>
              <a:t>przedsiębiorstwom</a:t>
            </a:r>
            <a:r>
              <a:rPr lang="pl-PL" sz="2400" dirty="0">
                <a:solidFill>
                  <a:prstClr val="black"/>
                </a:solidFill>
                <a:latin typeface="Calibri" panose="020F0502020204030204" pitchFamily="34" charset="0"/>
                <a:cs typeface="Calibri" panose="020F0502020204030204" pitchFamily="34" charset="0"/>
              </a:rPr>
              <a:t> lub produkcji niektórych towarów, […] w zakresie, w jakim </a:t>
            </a:r>
            <a:r>
              <a:rPr lang="pl-PL" sz="2400" dirty="0">
                <a:solidFill>
                  <a:srgbClr val="FF0000"/>
                </a:solidFill>
                <a:latin typeface="Calibri" panose="020F0502020204030204" pitchFamily="34" charset="0"/>
                <a:cs typeface="Calibri" panose="020F0502020204030204" pitchFamily="34" charset="0"/>
              </a:rPr>
              <a:t>wpływa na wymianę handlową między Państwami Członkowskimi”.</a:t>
            </a:r>
            <a:endParaRPr lang="pl-PL" sz="2400" dirty="0">
              <a:solidFill>
                <a:prstClr val="black"/>
              </a:solidFill>
              <a:latin typeface="Calibri" panose="020F0502020204030204" pitchFamily="34" charset="0"/>
              <a:cs typeface="Calibri" panose="020F0502020204030204" pitchFamily="34" charset="0"/>
            </a:endParaRPr>
          </a:p>
          <a:p>
            <a:endParaRPr lang="pl-PL"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6C5D49D-F622-4A23-B686-CCDD66E3CB0E}"/>
              </a:ext>
            </a:extLst>
          </p:cNvPr>
          <p:cNvSpPr>
            <a:spLocks noGrp="1"/>
          </p:cNvSpPr>
          <p:nvPr>
            <p:ph type="title"/>
          </p:nvPr>
        </p:nvSpPr>
        <p:spPr/>
        <p:txBody>
          <a:bodyPr>
            <a:normAutofit/>
          </a:bodyPr>
          <a:lstStyle/>
          <a:p>
            <a:pPr algn="ctr"/>
            <a:r>
              <a:rPr lang="pl-PL" sz="2800" b="1" dirty="0"/>
              <a:t>POMOC PUBLICZNA W DZIAŁANIU 5.3</a:t>
            </a:r>
          </a:p>
        </p:txBody>
      </p:sp>
      <p:sp>
        <p:nvSpPr>
          <p:cNvPr id="3" name="Symbol zastępczy zawartości 2">
            <a:extLst>
              <a:ext uri="{FF2B5EF4-FFF2-40B4-BE49-F238E27FC236}">
                <a16:creationId xmlns:a16="http://schemas.microsoft.com/office/drawing/2014/main" xmlns="" id="{BA66E8A9-C2FD-4B34-BD90-DFE38894501C}"/>
              </a:ext>
            </a:extLst>
          </p:cNvPr>
          <p:cNvSpPr>
            <a:spLocks noGrp="1"/>
          </p:cNvSpPr>
          <p:nvPr>
            <p:ph idx="1"/>
          </p:nvPr>
        </p:nvSpPr>
        <p:spPr>
          <a:xfrm>
            <a:off x="628650" y="1340768"/>
            <a:ext cx="7886700" cy="4836195"/>
          </a:xfrm>
        </p:spPr>
        <p:txBody>
          <a:bodyPr>
            <a:normAutofit/>
          </a:bodyPr>
          <a:lstStyle/>
          <a:p>
            <a:pPr marL="0" indent="0" algn="just">
              <a:buNone/>
            </a:pPr>
            <a:r>
              <a:rPr lang="pl-PL" sz="1800" dirty="0"/>
              <a:t>Przyjmuje się, że dofinansowanie modernizacji energetycznej wielorodzinnych budynków mieszkalnych stanowiących własność:</a:t>
            </a:r>
          </a:p>
          <a:p>
            <a:pPr marL="0" indent="0" algn="just">
              <a:buNone/>
            </a:pPr>
            <a:endParaRPr lang="pl-PL" sz="1600" dirty="0"/>
          </a:p>
          <a:p>
            <a:pPr marL="0" indent="0" algn="just">
              <a:buNone/>
            </a:pPr>
            <a:r>
              <a:rPr lang="pl-PL" sz="1600" dirty="0"/>
              <a:t>- </a:t>
            </a:r>
            <a:r>
              <a:rPr lang="pl-PL" sz="1600" dirty="0">
                <a:highlight>
                  <a:srgbClr val="FFFF00"/>
                </a:highlight>
              </a:rPr>
              <a:t>spółdzielni mieszkaniowych, Towarzystw Budownictwa Społecznego</a:t>
            </a:r>
            <a:r>
              <a:rPr lang="pl-PL" sz="1600" dirty="0"/>
              <a:t> stanowi </a:t>
            </a:r>
            <a:r>
              <a:rPr lang="pl-PL" sz="1600" dirty="0">
                <a:solidFill>
                  <a:srgbClr val="FF0000"/>
                </a:solidFill>
              </a:rPr>
              <a:t>pomoc publiczną</a:t>
            </a:r>
            <a:r>
              <a:rPr lang="pl-PL" sz="1600" dirty="0"/>
              <a:t>. Zarówno spółdzielnie mieszkaniowe, jaki i TBS biorą czynny udział w rynku budowlanym oraz mieszkaniowym, a więc w kontekście prawa pomocy publicznej powinny być uznane za przedsiębiorców.</a:t>
            </a:r>
          </a:p>
          <a:p>
            <a:pPr marL="0" indent="0">
              <a:buNone/>
            </a:pPr>
            <a:endParaRPr lang="pl-PL" dirty="0"/>
          </a:p>
          <a:p>
            <a:pPr algn="just">
              <a:buFontTx/>
              <a:buChar char="-"/>
            </a:pPr>
            <a:r>
              <a:rPr lang="pl-PL" sz="1600" dirty="0">
                <a:highlight>
                  <a:srgbClr val="FFFF00"/>
                </a:highlight>
              </a:rPr>
              <a:t>wspólnot mieszkaniowych </a:t>
            </a:r>
            <a:r>
              <a:rPr lang="pl-PL" sz="1600" dirty="0"/>
              <a:t>– co do zasady </a:t>
            </a:r>
            <a:r>
              <a:rPr lang="pl-PL" sz="1600" dirty="0">
                <a:solidFill>
                  <a:srgbClr val="FF0000"/>
                </a:solidFill>
              </a:rPr>
              <a:t>nie stanowi pomocy publicznej</a:t>
            </a:r>
            <a:r>
              <a:rPr lang="pl-PL" sz="1600" dirty="0"/>
              <a:t>, jeżeli w budynku nie jest prowadzona działalność gospodarcza. Powyższa informacja powinna być wskazana w tab. 3.1.5 Studium wykonalności. Jeżeli w budynku objętym projektem prowadzona jest działalność gospodarcza, celem uniknięcia pomocy publicznej możliwe jest obniżenie wartości wydatków kwalifikowalnych proporcjonalnie do udziału procentowego powierzchni, na której prowadzona jest działalność gospodarcza w całkowitej powierzchni budynku mieszkalnego.</a:t>
            </a:r>
          </a:p>
          <a:p>
            <a:pPr marL="0" indent="0" algn="just">
              <a:buNone/>
            </a:pPr>
            <a:r>
              <a:rPr lang="pl-PL" sz="1600" dirty="0"/>
              <a:t>			</a:t>
            </a:r>
          </a:p>
        </p:txBody>
      </p:sp>
    </p:spTree>
    <p:extLst>
      <p:ext uri="{BB962C8B-B14F-4D97-AF65-F5344CB8AC3E}">
        <p14:creationId xmlns:p14="http://schemas.microsoft.com/office/powerpoint/2010/main" xmlns="" val="2259997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136904" cy="5904656"/>
          </a:xfrm>
        </p:spPr>
        <p:txBody>
          <a:bodyPr>
            <a:normAutofit fontScale="25000" lnSpcReduction="20000"/>
          </a:bodyPr>
          <a:lstStyle/>
          <a:p>
            <a:pPr lvl="0" algn="just">
              <a:buNone/>
            </a:pPr>
            <a:r>
              <a:rPr lang="pl-PL" sz="7200" b="1" i="1" u="sng" dirty="0" smtClean="0">
                <a:solidFill>
                  <a:schemeClr val="bg2">
                    <a:lumMod val="25000"/>
                  </a:schemeClr>
                </a:solidFill>
                <a:latin typeface="Calibri" pitchFamily="34" charset="0"/>
                <a:cs typeface="Calibri" pitchFamily="34" charset="0"/>
              </a:rPr>
              <a:t>Termin, czas trwania naboru oraz forma i miejsce składania wniosków </a:t>
            </a:r>
          </a:p>
          <a:p>
            <a:pPr algn="just">
              <a:buNone/>
            </a:pPr>
            <a:endParaRPr lang="pl-PL" sz="2300" dirty="0" smtClean="0">
              <a:solidFill>
                <a:schemeClr val="bg2">
                  <a:lumMod val="25000"/>
                </a:schemeClr>
              </a:solidFill>
              <a:latin typeface="Calibri" pitchFamily="34" charset="0"/>
              <a:cs typeface="Calibri" pitchFamily="34" charset="0"/>
            </a:endParaRPr>
          </a:p>
          <a:p>
            <a:pPr algn="just"/>
            <a:r>
              <a:rPr lang="pl-PL" sz="7200" dirty="0" smtClean="0">
                <a:solidFill>
                  <a:schemeClr val="bg2">
                    <a:lumMod val="25000"/>
                  </a:schemeClr>
                </a:solidFill>
                <a:latin typeface="Calibri" pitchFamily="34" charset="0"/>
                <a:cs typeface="Calibri" pitchFamily="34" charset="0"/>
              </a:rPr>
              <a:t>Nabór wniosków o dofinansowanie projektu prowadzony jest w LSI2014, udostępnianym pod adresem https://lsi2014.lubelskie.pl. Wniosek składany jest wyłącznie w formie elektronicznej. Wnioskodawcy planujący złożenie wniosku o dofinansowanie projektu w ramach ogłoszonego konkursu zobowiązani są założyć konto w LSI2014. </a:t>
            </a:r>
          </a:p>
          <a:p>
            <a:pPr algn="just">
              <a:buNone/>
            </a:pPr>
            <a:endParaRPr lang="pl-PL" sz="7200" dirty="0" smtClean="0">
              <a:solidFill>
                <a:schemeClr val="bg2">
                  <a:lumMod val="25000"/>
                </a:schemeClr>
              </a:solidFill>
              <a:latin typeface="Calibri" pitchFamily="34" charset="0"/>
              <a:cs typeface="Calibri" pitchFamily="34" charset="0"/>
            </a:endParaRPr>
          </a:p>
          <a:p>
            <a:pPr lvl="0" algn="just">
              <a:buFont typeface="Wingdings" pitchFamily="2" charset="2"/>
              <a:buChar char="ü"/>
            </a:pPr>
            <a:endParaRPr lang="pl-PL" sz="7200" dirty="0" smtClean="0">
              <a:solidFill>
                <a:schemeClr val="bg2">
                  <a:lumMod val="25000"/>
                </a:schemeClr>
              </a:solidFill>
              <a:latin typeface="Calibri" pitchFamily="34" charset="0"/>
              <a:cs typeface="Calibri" pitchFamily="34" charset="0"/>
            </a:endParaRPr>
          </a:p>
          <a:p>
            <a:pPr algn="just"/>
            <a:r>
              <a:rPr lang="pl-PL" sz="7200" dirty="0" smtClean="0">
                <a:solidFill>
                  <a:schemeClr val="bg2">
                    <a:lumMod val="25000"/>
                  </a:schemeClr>
                </a:solidFill>
                <a:latin typeface="Calibri" pitchFamily="34" charset="0"/>
                <a:cs typeface="Calibri" pitchFamily="34" charset="0"/>
              </a:rPr>
              <a:t>Ilekroć w niniejszym Regulaminie mówi się o „dniu roboczym” lub „dniach roboczych”, rozumie się przez to dni od poniedziałku do piątku, z wyłączeniem dni ustawowo wolnych od pracy. </a:t>
            </a:r>
          </a:p>
          <a:p>
            <a:pPr algn="just">
              <a:buNone/>
            </a:pPr>
            <a:endParaRPr lang="pl-PL" sz="7200" dirty="0" smtClean="0">
              <a:solidFill>
                <a:schemeClr val="bg2">
                  <a:lumMod val="25000"/>
                </a:schemeClr>
              </a:solidFill>
              <a:latin typeface="Calibri" pitchFamily="34" charset="0"/>
              <a:cs typeface="Calibri" pitchFamily="34" charset="0"/>
            </a:endParaRPr>
          </a:p>
          <a:p>
            <a:pPr algn="just">
              <a:buFont typeface="Wingdings" pitchFamily="2" charset="2"/>
              <a:buChar char="ü"/>
            </a:pPr>
            <a:endParaRPr lang="pl-PL" sz="7200" dirty="0" smtClean="0">
              <a:solidFill>
                <a:schemeClr val="bg2">
                  <a:lumMod val="25000"/>
                </a:schemeClr>
              </a:solidFill>
              <a:latin typeface="Calibri" pitchFamily="34" charset="0"/>
              <a:cs typeface="Calibri" pitchFamily="34" charset="0"/>
            </a:endParaRPr>
          </a:p>
          <a:p>
            <a:pPr algn="just"/>
            <a:r>
              <a:rPr lang="pl-PL" sz="7200" dirty="0" smtClean="0">
                <a:solidFill>
                  <a:schemeClr val="bg2">
                    <a:lumMod val="25000"/>
                  </a:schemeClr>
                </a:solidFill>
                <a:latin typeface="Calibri" pitchFamily="34" charset="0"/>
                <a:cs typeface="Calibri" pitchFamily="34" charset="0"/>
              </a:rPr>
              <a:t>Wnioski o dofinansowanie projektu należy przesyłać za pośrednictwem LSI2014 w terminie od dnia </a:t>
            </a:r>
            <a:r>
              <a:rPr lang="pl-PL" sz="7200" b="1" u="sng" dirty="0" smtClean="0">
                <a:solidFill>
                  <a:srgbClr val="FF0000"/>
                </a:solidFill>
                <a:latin typeface="Calibri" pitchFamily="34" charset="0"/>
                <a:cs typeface="Calibri" pitchFamily="34" charset="0"/>
              </a:rPr>
              <a:t>04.01.2019 r. do 04.02.2019 r.</a:t>
            </a:r>
            <a:r>
              <a:rPr lang="pl-PL" sz="7200" u="sng" dirty="0" smtClean="0">
                <a:solidFill>
                  <a:srgbClr val="FF0000"/>
                </a:solidFill>
                <a:latin typeface="Calibri" pitchFamily="34" charset="0"/>
                <a:cs typeface="Calibri" pitchFamily="34" charset="0"/>
              </a:rPr>
              <a:t> </a:t>
            </a:r>
          </a:p>
          <a:p>
            <a:pPr algn="just">
              <a:buFont typeface="Wingdings" pitchFamily="2" charset="2"/>
              <a:buChar char="ü"/>
            </a:pPr>
            <a:endParaRPr lang="pl-PL" sz="7200" u="sng" dirty="0" smtClean="0">
              <a:solidFill>
                <a:schemeClr val="accent2"/>
              </a:solidFill>
              <a:latin typeface="Calibri" pitchFamily="34" charset="0"/>
              <a:cs typeface="Calibri" pitchFamily="34" charset="0"/>
            </a:endParaRPr>
          </a:p>
          <a:p>
            <a:pPr lvl="0" algn="just">
              <a:buNone/>
            </a:pPr>
            <a:endParaRPr lang="pl-PL" sz="7200" dirty="0" smtClean="0">
              <a:solidFill>
                <a:schemeClr val="accent5">
                  <a:lumMod val="75000"/>
                </a:schemeClr>
              </a:solidFill>
              <a:latin typeface="Calibri" pitchFamily="34" charset="0"/>
              <a:cs typeface="Calibri" pitchFamily="34" charset="0"/>
            </a:endParaRPr>
          </a:p>
          <a:p>
            <a:pPr algn="just"/>
            <a:r>
              <a:rPr lang="pl-PL" sz="7200" b="1" dirty="0" smtClean="0">
                <a:solidFill>
                  <a:schemeClr val="bg2">
                    <a:lumMod val="25000"/>
                  </a:schemeClr>
                </a:solidFill>
                <a:latin typeface="Calibri" pitchFamily="34" charset="0"/>
                <a:cs typeface="Calibri" pitchFamily="34" charset="0"/>
              </a:rPr>
              <a:t>W razie złożenia wniosku o dofinansowanie projektu po terminie wskazanym w ogłoszeniu o konkursie wniosek pozostawia się bez rozpatrzenia</a:t>
            </a:r>
            <a:r>
              <a:rPr lang="pl-PL" sz="7200" b="1" dirty="0" smtClean="0">
                <a:solidFill>
                  <a:schemeClr val="bg2">
                    <a:lumMod val="25000"/>
                  </a:schemeClr>
                </a:solidFill>
                <a:latin typeface="Calibri" pitchFamily="34" charset="0"/>
                <a:cs typeface="Calibri" pitchFamily="34" charset="0"/>
              </a:rPr>
              <a:t>.</a:t>
            </a:r>
          </a:p>
          <a:p>
            <a:pPr algn="just"/>
            <a:endParaRPr lang="pl-PL" sz="7200" b="1" dirty="0" smtClean="0">
              <a:solidFill>
                <a:schemeClr val="bg2">
                  <a:lumMod val="25000"/>
                </a:schemeClr>
              </a:solidFill>
              <a:latin typeface="Calibri" pitchFamily="34" charset="0"/>
              <a:cs typeface="Calibri" pitchFamily="34" charset="0"/>
            </a:endParaRPr>
          </a:p>
          <a:p>
            <a:pPr lvl="0" algn="just"/>
            <a:r>
              <a:rPr lang="pl-PL" sz="7200" dirty="0" smtClean="0">
                <a:solidFill>
                  <a:schemeClr val="bg2">
                    <a:lumMod val="25000"/>
                  </a:schemeClr>
                </a:solidFill>
                <a:latin typeface="Calibri" pitchFamily="34" charset="0"/>
                <a:cs typeface="Calibri" pitchFamily="34" charset="0"/>
              </a:rPr>
              <a:t>Wnioskodawca samodzielnie dokonuje wyboru formularza wniosku przypisanego do danego konkursu. Za pośrednictwem LSI2014 wnioskodawca przygotowuje również załącznik – studium wykonalności. Pozostałe załączniki określone w Regulaminie konkursu wgrywane są do LSI2014 w formie plików </a:t>
            </a:r>
            <a:r>
              <a:rPr lang="pl-PL" sz="7200" dirty="0" err="1" smtClean="0">
                <a:solidFill>
                  <a:schemeClr val="bg2">
                    <a:lumMod val="25000"/>
                  </a:schemeClr>
                </a:solidFill>
                <a:latin typeface="Calibri" pitchFamily="34" charset="0"/>
                <a:cs typeface="Calibri" pitchFamily="34" charset="0"/>
              </a:rPr>
              <a:t>pdf</a:t>
            </a:r>
            <a:r>
              <a:rPr lang="pl-PL" sz="7200" dirty="0" smtClean="0">
                <a:solidFill>
                  <a:schemeClr val="bg2">
                    <a:lumMod val="25000"/>
                  </a:schemeClr>
                </a:solidFill>
                <a:latin typeface="Calibri" pitchFamily="34" charset="0"/>
                <a:cs typeface="Calibri" pitchFamily="34" charset="0"/>
              </a:rPr>
              <a:t> oraz arkuszy kalkulacyjnych (</a:t>
            </a:r>
            <a:r>
              <a:rPr lang="pl-PL" sz="7200" dirty="0" err="1" smtClean="0">
                <a:solidFill>
                  <a:schemeClr val="bg2">
                    <a:lumMod val="25000"/>
                  </a:schemeClr>
                </a:solidFill>
                <a:latin typeface="Calibri" pitchFamily="34" charset="0"/>
                <a:cs typeface="Calibri" pitchFamily="34" charset="0"/>
              </a:rPr>
              <a:t>xls</a:t>
            </a:r>
            <a:r>
              <a:rPr lang="pl-PL" sz="7200" dirty="0" smtClean="0">
                <a:solidFill>
                  <a:schemeClr val="bg2">
                    <a:lumMod val="25000"/>
                  </a:schemeClr>
                </a:solidFill>
                <a:latin typeface="Calibri" pitchFamily="34" charset="0"/>
                <a:cs typeface="Calibri" pitchFamily="34" charset="0"/>
              </a:rPr>
              <a:t>, </a:t>
            </a:r>
            <a:r>
              <a:rPr lang="pl-PL" sz="7200" dirty="0" err="1" smtClean="0">
                <a:solidFill>
                  <a:schemeClr val="bg2">
                    <a:lumMod val="25000"/>
                  </a:schemeClr>
                </a:solidFill>
                <a:latin typeface="Calibri" pitchFamily="34" charset="0"/>
                <a:cs typeface="Calibri" pitchFamily="34" charset="0"/>
              </a:rPr>
              <a:t>xlsx</a:t>
            </a:r>
            <a:r>
              <a:rPr lang="pl-PL" sz="7200" dirty="0" smtClean="0">
                <a:solidFill>
                  <a:schemeClr val="bg2">
                    <a:lumMod val="25000"/>
                  </a:schemeClr>
                </a:solidFill>
                <a:latin typeface="Calibri" pitchFamily="34" charset="0"/>
                <a:cs typeface="Calibri" pitchFamily="34" charset="0"/>
              </a:rPr>
              <a:t>, </a:t>
            </a:r>
            <a:r>
              <a:rPr lang="pl-PL" sz="7200" dirty="0" err="1" smtClean="0">
                <a:solidFill>
                  <a:schemeClr val="bg2">
                    <a:lumMod val="25000"/>
                  </a:schemeClr>
                </a:solidFill>
                <a:latin typeface="Calibri" pitchFamily="34" charset="0"/>
                <a:cs typeface="Calibri" pitchFamily="34" charset="0"/>
              </a:rPr>
              <a:t>ods</a:t>
            </a:r>
            <a:r>
              <a:rPr lang="pl-PL" sz="7200" dirty="0" smtClean="0">
                <a:solidFill>
                  <a:schemeClr val="bg2">
                    <a:lumMod val="25000"/>
                  </a:schemeClr>
                </a:solidFill>
                <a:latin typeface="Calibri" pitchFamily="34" charset="0"/>
                <a:cs typeface="Calibri" pitchFamily="34" charset="0"/>
              </a:rPr>
              <a:t>).</a:t>
            </a:r>
          </a:p>
          <a:p>
            <a:pPr algn="just"/>
            <a:endParaRPr lang="pl-PL" sz="1900" b="1" dirty="0" smtClean="0">
              <a:solidFill>
                <a:schemeClr val="accent5">
                  <a:lumMod val="75000"/>
                </a:schemeClr>
              </a:solidFill>
              <a:latin typeface="Calibri" pitchFamily="34" charset="0"/>
              <a:cs typeface="Calibri" pitchFamily="34" charset="0"/>
            </a:endParaRPr>
          </a:p>
          <a:p>
            <a:pPr lvl="0" algn="just">
              <a:buFont typeface="Wingdings" pitchFamily="2" charset="2"/>
              <a:buChar char="ü"/>
            </a:pPr>
            <a:endParaRPr lang="pl-PL" sz="1600" b="1" dirty="0" smtClean="0">
              <a:solidFill>
                <a:schemeClr val="accent1">
                  <a:lumMod val="75000"/>
                </a:schemeClr>
              </a:solidFill>
              <a:latin typeface="Calibri" pitchFamily="34" charset="0"/>
              <a:cs typeface="Calibri" pitchFamily="34" charset="0"/>
            </a:endParaRPr>
          </a:p>
          <a:p>
            <a:pPr lvl="0" algn="just">
              <a:buNone/>
            </a:pPr>
            <a:r>
              <a:rPr lang="pl-PL" sz="1600" dirty="0" smtClean="0">
                <a:solidFill>
                  <a:schemeClr val="accent5">
                    <a:lumMod val="75000"/>
                  </a:schemeClr>
                </a:solidFill>
                <a:latin typeface="Calibri" pitchFamily="34" charset="0"/>
                <a:cs typeface="Calibri" pitchFamily="34" charset="0"/>
              </a:rPr>
              <a:t>	</a:t>
            </a:r>
          </a:p>
          <a:p>
            <a:endParaRPr lang="pl-PL" sz="1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324A010B-2E8A-4774-93E6-D115B438ABA8}"/>
              </a:ext>
            </a:extLst>
          </p:cNvPr>
          <p:cNvSpPr>
            <a:spLocks noGrp="1"/>
          </p:cNvSpPr>
          <p:nvPr>
            <p:ph idx="1"/>
          </p:nvPr>
        </p:nvSpPr>
        <p:spPr>
          <a:xfrm>
            <a:off x="628650" y="548680"/>
            <a:ext cx="7886700" cy="5628283"/>
          </a:xfrm>
        </p:spPr>
        <p:txBody>
          <a:bodyPr>
            <a:normAutofit/>
          </a:bodyPr>
          <a:lstStyle/>
          <a:p>
            <a:pPr marL="0" lvl="0" indent="0" algn="just">
              <a:buNone/>
            </a:pPr>
            <a:endParaRPr lang="pl-PL" sz="1600" dirty="0">
              <a:solidFill>
                <a:prstClr val="black"/>
              </a:solidFill>
            </a:endParaRPr>
          </a:p>
          <a:p>
            <a:pPr marL="0" lvl="0" indent="0" algn="just">
              <a:buNone/>
            </a:pPr>
            <a:r>
              <a:rPr lang="pl-PL" sz="1600" dirty="0">
                <a:solidFill>
                  <a:prstClr val="black"/>
                </a:solidFill>
              </a:rPr>
              <a:t>-</a:t>
            </a:r>
            <a:r>
              <a:rPr lang="pl-PL" sz="1600" dirty="0">
                <a:solidFill>
                  <a:prstClr val="black"/>
                </a:solidFill>
                <a:highlight>
                  <a:srgbClr val="FFFF00"/>
                </a:highlight>
              </a:rPr>
              <a:t>gminy (lokale należące do mieszkaniowego zasobu gminy- lokale socjalne, komunalne)</a:t>
            </a:r>
            <a:r>
              <a:rPr lang="pl-PL" sz="1600" dirty="0">
                <a:solidFill>
                  <a:prstClr val="black"/>
                </a:solidFill>
              </a:rPr>
              <a:t>- co do zasady </a:t>
            </a:r>
            <a:r>
              <a:rPr lang="pl-PL" sz="1600" dirty="0">
                <a:solidFill>
                  <a:srgbClr val="FF0000"/>
                </a:solidFill>
              </a:rPr>
              <a:t>nie stanowi pomocy publicznej</a:t>
            </a:r>
            <a:r>
              <a:rPr lang="pl-PL" sz="1600" dirty="0">
                <a:solidFill>
                  <a:prstClr val="black"/>
                </a:solidFill>
              </a:rPr>
              <a:t>, o ile stawki czynszu ustalone zostały na poziomie preferencyjnym wobec wartości rynkowych. Zgodnie ze stanowiskiem UOKiK przepisy o pomocy publicznej miałyby zastosowanie do mieszkalnictwa społecznego, kierowanego do osób średnio zarabiających, którego rola polega na wypełnieniu luki pomiędzy mieszkalnictwem socjalnym, dostępnym dla najuboższych, nie kwalifikujących się do objęcia pomocą publiczną, a mieszkalnictwem na warunkach rynkowych, dostępnym dla osób lepiej uposażonych. </a:t>
            </a:r>
            <a:r>
              <a:rPr lang="pl-PL" sz="1600" u="sng" dirty="0">
                <a:solidFill>
                  <a:srgbClr val="FF0000"/>
                </a:solidFill>
              </a:rPr>
              <a:t>Pomoc publiczna może wystąpić na tzw. drugim poziomie- gdy np. w wynajmowanych mieszkaniach prowadzona jest działalność gospodarcza. </a:t>
            </a:r>
          </a:p>
          <a:p>
            <a:pPr marL="0" indent="0" algn="just">
              <a:buNone/>
            </a:pPr>
            <a:endParaRPr lang="pl-PL" sz="1600" dirty="0"/>
          </a:p>
          <a:p>
            <a:pPr marL="0" indent="0" algn="just">
              <a:buNone/>
            </a:pPr>
            <a:endParaRPr lang="pl-PL" sz="1600" dirty="0"/>
          </a:p>
          <a:p>
            <a:pPr marL="0" indent="0" algn="just">
              <a:buNone/>
            </a:pPr>
            <a:r>
              <a:rPr lang="pl-PL" sz="1600" u="sng" dirty="0"/>
              <a:t>W przypadku pozostałych Wnioskodawców ewentualne wystąpienie pomocy publicznej należy każdorazowo badać indywidualnie. Brak uwzględnienia pomocy publicznej w projekcie powinien być szczegółowo uzasadniony w tab. 3.1.5 Studium wykonalności.</a:t>
            </a:r>
          </a:p>
        </p:txBody>
      </p:sp>
    </p:spTree>
    <p:extLst>
      <p:ext uri="{BB962C8B-B14F-4D97-AF65-F5344CB8AC3E}">
        <p14:creationId xmlns:p14="http://schemas.microsoft.com/office/powerpoint/2010/main" xmlns="" val="33674382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564A398E-BE17-4C96-8D42-B50F9B62091A}"/>
              </a:ext>
            </a:extLst>
          </p:cNvPr>
          <p:cNvSpPr>
            <a:spLocks noGrp="1"/>
          </p:cNvSpPr>
          <p:nvPr>
            <p:ph idx="1"/>
          </p:nvPr>
        </p:nvSpPr>
        <p:spPr>
          <a:xfrm>
            <a:off x="628650" y="692696"/>
            <a:ext cx="7886700" cy="5484267"/>
          </a:xfrm>
        </p:spPr>
        <p:txBody>
          <a:bodyPr/>
          <a:lstStyle/>
          <a:p>
            <a:endParaRPr lang="pl-PL" dirty="0"/>
          </a:p>
        </p:txBody>
      </p:sp>
      <p:sp>
        <p:nvSpPr>
          <p:cNvPr id="4" name="Owal 3">
            <a:extLst>
              <a:ext uri="{FF2B5EF4-FFF2-40B4-BE49-F238E27FC236}">
                <a16:creationId xmlns:a16="http://schemas.microsoft.com/office/drawing/2014/main" xmlns="" id="{D6B0ED98-00A3-41B9-853F-26C2A6555E88}"/>
              </a:ext>
            </a:extLst>
          </p:cNvPr>
          <p:cNvSpPr/>
          <p:nvPr/>
        </p:nvSpPr>
        <p:spPr>
          <a:xfrm>
            <a:off x="2807804" y="1155705"/>
            <a:ext cx="3528392" cy="1728192"/>
          </a:xfrm>
          <a:prstGeom prst="ellipse">
            <a:avLst/>
          </a:prstGeom>
          <a:solidFill>
            <a:srgbClr val="00B0F0"/>
          </a:solidFill>
          <a:ln w="400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Trebuchet MS"/>
              <a:ea typeface="+mn-ea"/>
              <a:cs typeface="+mn-cs"/>
            </a:endParaRPr>
          </a:p>
        </p:txBody>
      </p:sp>
      <p:sp>
        <p:nvSpPr>
          <p:cNvPr id="5" name="pole tekstowe 4">
            <a:extLst>
              <a:ext uri="{FF2B5EF4-FFF2-40B4-BE49-F238E27FC236}">
                <a16:creationId xmlns:a16="http://schemas.microsoft.com/office/drawing/2014/main" xmlns="" id="{80855C65-1AA5-474F-B09E-F598109E4CD5}"/>
              </a:ext>
            </a:extLst>
          </p:cNvPr>
          <p:cNvSpPr txBox="1"/>
          <p:nvPr/>
        </p:nvSpPr>
        <p:spPr>
          <a:xfrm>
            <a:off x="3660247" y="1755541"/>
            <a:ext cx="2016224" cy="369332"/>
          </a:xfrm>
          <a:prstGeom prst="rect">
            <a:avLst/>
          </a:prstGeom>
          <a:noFill/>
        </p:spPr>
        <p:txBody>
          <a:bodyPr wrap="square" rtlCol="0">
            <a:spAutoFit/>
          </a:bodyPr>
          <a:lstStyle/>
          <a:p>
            <a:r>
              <a:rPr lang="pl-PL" dirty="0">
                <a:solidFill>
                  <a:prstClr val="black"/>
                </a:solidFill>
                <a:latin typeface="Trebuchet MS"/>
              </a:rPr>
              <a:t>DOFINANSOWANIE</a:t>
            </a:r>
          </a:p>
        </p:txBody>
      </p:sp>
      <p:cxnSp>
        <p:nvCxnSpPr>
          <p:cNvPr id="6" name="Łącznik prosty ze strzałką 5">
            <a:extLst>
              <a:ext uri="{FF2B5EF4-FFF2-40B4-BE49-F238E27FC236}">
                <a16:creationId xmlns:a16="http://schemas.microsoft.com/office/drawing/2014/main" xmlns="" id="{68C48EED-4D6C-42EC-8517-BFC860940E92}"/>
              </a:ext>
            </a:extLst>
          </p:cNvPr>
          <p:cNvCxnSpPr>
            <a:cxnSpLocks/>
          </p:cNvCxnSpPr>
          <p:nvPr/>
        </p:nvCxnSpPr>
        <p:spPr>
          <a:xfrm flipH="1">
            <a:off x="1917370" y="2705736"/>
            <a:ext cx="1424278" cy="945188"/>
          </a:xfrm>
          <a:prstGeom prst="straightConnector1">
            <a:avLst/>
          </a:prstGeom>
          <a:noFill/>
          <a:ln w="40000" cap="flat" cmpd="sng" algn="ctr">
            <a:solidFill>
              <a:sysClr val="windowText" lastClr="000000"/>
            </a:solidFill>
            <a:prstDash val="solid"/>
            <a:tailEnd type="triangle"/>
          </a:ln>
          <a:effectLst>
            <a:outerShdw blurRad="50800" dist="25000" dir="5400000" rotWithShape="0">
              <a:sysClr val="windowText" lastClr="000000">
                <a:shade val="30000"/>
                <a:satMod val="150000"/>
                <a:alpha val="38000"/>
              </a:sysClr>
            </a:outerShdw>
          </a:effectLst>
        </p:spPr>
      </p:cxnSp>
      <p:cxnSp>
        <p:nvCxnSpPr>
          <p:cNvPr id="7" name="Łącznik prosty ze strzałką 6">
            <a:extLst>
              <a:ext uri="{FF2B5EF4-FFF2-40B4-BE49-F238E27FC236}">
                <a16:creationId xmlns:a16="http://schemas.microsoft.com/office/drawing/2014/main" xmlns="" id="{50E91A22-00AA-46A2-825F-601086B3DF7D}"/>
              </a:ext>
            </a:extLst>
          </p:cNvPr>
          <p:cNvCxnSpPr>
            <a:cxnSpLocks/>
          </p:cNvCxnSpPr>
          <p:nvPr/>
        </p:nvCxnSpPr>
        <p:spPr>
          <a:xfrm>
            <a:off x="5670139" y="2728944"/>
            <a:ext cx="504056" cy="1059028"/>
          </a:xfrm>
          <a:prstGeom prst="straightConnector1">
            <a:avLst/>
          </a:prstGeom>
          <a:noFill/>
          <a:ln w="40000" cap="flat" cmpd="sng" algn="ctr">
            <a:solidFill>
              <a:sysClr val="windowText" lastClr="000000"/>
            </a:solidFill>
            <a:prstDash val="solid"/>
            <a:tailEnd type="triangle"/>
          </a:ln>
          <a:effectLst>
            <a:outerShdw blurRad="50800" dist="25000" dir="5400000" rotWithShape="0">
              <a:sysClr val="windowText" lastClr="000000">
                <a:shade val="30000"/>
                <a:satMod val="150000"/>
                <a:alpha val="38000"/>
              </a:sysClr>
            </a:outerShdw>
          </a:effectLst>
        </p:spPr>
      </p:cxnSp>
      <p:sp>
        <p:nvSpPr>
          <p:cNvPr id="10" name="pole tekstowe 9">
            <a:extLst>
              <a:ext uri="{FF2B5EF4-FFF2-40B4-BE49-F238E27FC236}">
                <a16:creationId xmlns:a16="http://schemas.microsoft.com/office/drawing/2014/main" xmlns="" id="{0ED90032-CA42-4FC1-8820-4E62D8112922}"/>
              </a:ext>
            </a:extLst>
          </p:cNvPr>
          <p:cNvSpPr txBox="1"/>
          <p:nvPr/>
        </p:nvSpPr>
        <p:spPr>
          <a:xfrm>
            <a:off x="5624209" y="3755217"/>
            <a:ext cx="2349267" cy="923330"/>
          </a:xfrm>
          <a:prstGeom prst="rect">
            <a:avLst/>
          </a:prstGeom>
          <a:noFill/>
        </p:spPr>
        <p:txBody>
          <a:bodyPr wrap="square" rtlCol="0">
            <a:spAutoFit/>
          </a:bodyPr>
          <a:lstStyle/>
          <a:p>
            <a:pPr algn="ctr"/>
            <a:r>
              <a:rPr lang="pl-PL" u="sng" dirty="0"/>
              <a:t>nie stanowi pomocy publicznej </a:t>
            </a:r>
            <a:r>
              <a:rPr lang="pl-PL" dirty="0"/>
              <a:t>– tzw. „zasady ogólne”</a:t>
            </a:r>
          </a:p>
        </p:txBody>
      </p:sp>
      <p:sp>
        <p:nvSpPr>
          <p:cNvPr id="11" name="pole tekstowe 10">
            <a:extLst>
              <a:ext uri="{FF2B5EF4-FFF2-40B4-BE49-F238E27FC236}">
                <a16:creationId xmlns:a16="http://schemas.microsoft.com/office/drawing/2014/main" xmlns="" id="{083389C3-96DD-4789-B093-F6BD92DF35CC}"/>
              </a:ext>
            </a:extLst>
          </p:cNvPr>
          <p:cNvSpPr txBox="1"/>
          <p:nvPr/>
        </p:nvSpPr>
        <p:spPr>
          <a:xfrm>
            <a:off x="1043608" y="3681523"/>
            <a:ext cx="2712998" cy="369332"/>
          </a:xfrm>
          <a:prstGeom prst="rect">
            <a:avLst/>
          </a:prstGeom>
          <a:noFill/>
        </p:spPr>
        <p:txBody>
          <a:bodyPr wrap="square" rtlCol="0">
            <a:spAutoFit/>
          </a:bodyPr>
          <a:lstStyle/>
          <a:p>
            <a:r>
              <a:rPr lang="pl-PL" u="sng" dirty="0"/>
              <a:t>stanowi pomoc publiczną</a:t>
            </a:r>
          </a:p>
        </p:txBody>
      </p:sp>
      <p:cxnSp>
        <p:nvCxnSpPr>
          <p:cNvPr id="14" name="Łącznik prosty ze strzałką 13">
            <a:extLst>
              <a:ext uri="{FF2B5EF4-FFF2-40B4-BE49-F238E27FC236}">
                <a16:creationId xmlns:a16="http://schemas.microsoft.com/office/drawing/2014/main" xmlns="" id="{F8C70D4B-8016-4540-8737-62D99518C9F1}"/>
              </a:ext>
            </a:extLst>
          </p:cNvPr>
          <p:cNvCxnSpPr>
            <a:cxnSpLocks/>
          </p:cNvCxnSpPr>
          <p:nvPr/>
        </p:nvCxnSpPr>
        <p:spPr>
          <a:xfrm>
            <a:off x="3519792" y="3970551"/>
            <a:ext cx="2379803" cy="100987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Łącznik prosty ze strzałką 15">
            <a:extLst>
              <a:ext uri="{FF2B5EF4-FFF2-40B4-BE49-F238E27FC236}">
                <a16:creationId xmlns:a16="http://schemas.microsoft.com/office/drawing/2014/main" xmlns="" id="{E2D97BBB-3004-44A5-B866-375D4935538A}"/>
              </a:ext>
            </a:extLst>
          </p:cNvPr>
          <p:cNvCxnSpPr>
            <a:cxnSpLocks/>
          </p:cNvCxnSpPr>
          <p:nvPr/>
        </p:nvCxnSpPr>
        <p:spPr>
          <a:xfrm flipH="1">
            <a:off x="1331640" y="4050855"/>
            <a:ext cx="333756" cy="61100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pole tekstowe 16">
            <a:extLst>
              <a:ext uri="{FF2B5EF4-FFF2-40B4-BE49-F238E27FC236}">
                <a16:creationId xmlns:a16="http://schemas.microsoft.com/office/drawing/2014/main" xmlns="" id="{49250FA9-E74A-4D35-969E-C7B0A5031D62}"/>
              </a:ext>
            </a:extLst>
          </p:cNvPr>
          <p:cNvSpPr txBox="1"/>
          <p:nvPr/>
        </p:nvSpPr>
        <p:spPr>
          <a:xfrm>
            <a:off x="5727894" y="4975796"/>
            <a:ext cx="2184591" cy="369332"/>
          </a:xfrm>
          <a:prstGeom prst="rect">
            <a:avLst/>
          </a:prstGeom>
          <a:noFill/>
        </p:spPr>
        <p:txBody>
          <a:bodyPr wrap="square" rtlCol="0">
            <a:spAutoFit/>
          </a:bodyPr>
          <a:lstStyle/>
          <a:p>
            <a:r>
              <a:rPr lang="pl-PL" dirty="0"/>
              <a:t>pomoc de </a:t>
            </a:r>
            <a:r>
              <a:rPr lang="pl-PL" dirty="0" err="1"/>
              <a:t>minimis</a:t>
            </a:r>
            <a:endParaRPr lang="pl-PL" dirty="0"/>
          </a:p>
        </p:txBody>
      </p:sp>
      <p:sp>
        <p:nvSpPr>
          <p:cNvPr id="18" name="pole tekstowe 17">
            <a:extLst>
              <a:ext uri="{FF2B5EF4-FFF2-40B4-BE49-F238E27FC236}">
                <a16:creationId xmlns:a16="http://schemas.microsoft.com/office/drawing/2014/main" xmlns="" id="{F343967A-C48D-4CC6-B6AE-926E76B1E92B}"/>
              </a:ext>
            </a:extLst>
          </p:cNvPr>
          <p:cNvSpPr txBox="1"/>
          <p:nvPr/>
        </p:nvSpPr>
        <p:spPr>
          <a:xfrm>
            <a:off x="749014" y="4729575"/>
            <a:ext cx="4216780" cy="1231106"/>
          </a:xfrm>
          <a:prstGeom prst="rect">
            <a:avLst/>
          </a:prstGeom>
          <a:noFill/>
        </p:spPr>
        <p:txBody>
          <a:bodyPr wrap="square" rtlCol="0">
            <a:spAutoFit/>
          </a:bodyPr>
          <a:lstStyle/>
          <a:p>
            <a:r>
              <a:rPr lang="pl-PL" dirty="0"/>
              <a:t>program pomocowy</a:t>
            </a:r>
          </a:p>
          <a:p>
            <a:pPr algn="just"/>
            <a:r>
              <a:rPr lang="pl-PL" sz="1400" dirty="0"/>
              <a:t>-art. </a:t>
            </a:r>
            <a:r>
              <a:rPr lang="pl-PL" sz="1400" dirty="0">
                <a:solidFill>
                  <a:srgbClr val="FF0000"/>
                </a:solidFill>
              </a:rPr>
              <a:t>38, 40, 41  </a:t>
            </a:r>
            <a:r>
              <a:rPr lang="pl-PL" sz="1400" dirty="0"/>
              <a:t>Rozporządzenia </a:t>
            </a:r>
            <a:r>
              <a:rPr lang="pl-PL" sz="1400" dirty="0">
                <a:solidFill>
                  <a:prstClr val="black"/>
                </a:solidFill>
              </a:rPr>
              <a:t>Komisji (UE) Nr 651/2014 z dnia 17 czerwca 2014 r. uznające niektóre rodzaje pomocy za zgodne z rynkiem wewnętrznym w zastosowaniu art. 107 i 108 Traktatu</a:t>
            </a:r>
            <a:endParaRPr lang="pl-PL" sz="1400" dirty="0"/>
          </a:p>
        </p:txBody>
      </p:sp>
    </p:spTree>
    <p:extLst>
      <p:ext uri="{BB962C8B-B14F-4D97-AF65-F5344CB8AC3E}">
        <p14:creationId xmlns:p14="http://schemas.microsoft.com/office/powerpoint/2010/main" xmlns="" val="1107589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E77315B8-7E5B-4B8D-B3D0-956AD4A604BC}"/>
              </a:ext>
            </a:extLst>
          </p:cNvPr>
          <p:cNvSpPr>
            <a:spLocks noGrp="1"/>
          </p:cNvSpPr>
          <p:nvPr>
            <p:ph idx="1"/>
          </p:nvPr>
        </p:nvSpPr>
        <p:spPr>
          <a:xfrm>
            <a:off x="628650" y="1052736"/>
            <a:ext cx="7886700" cy="4320481"/>
          </a:xfrm>
        </p:spPr>
        <p:txBody>
          <a:bodyPr>
            <a:normAutofit/>
          </a:bodyPr>
          <a:lstStyle/>
          <a:p>
            <a:pPr marL="0" indent="0" algn="ctr">
              <a:buNone/>
            </a:pPr>
            <a:r>
              <a:rPr lang="pl-PL" sz="1800" dirty="0">
                <a:highlight>
                  <a:srgbClr val="FFFF00"/>
                </a:highlight>
              </a:rPr>
              <a:t>PROGRAMY POMOCOWE:</a:t>
            </a:r>
          </a:p>
          <a:p>
            <a:pPr marL="0" indent="0" algn="ctr">
              <a:buNone/>
            </a:pPr>
            <a:endParaRPr lang="pl-PL" sz="1800" dirty="0">
              <a:highlight>
                <a:srgbClr val="FFFF00"/>
              </a:highlight>
            </a:endParaRPr>
          </a:p>
          <a:p>
            <a:pPr marL="0" indent="0" algn="ctr">
              <a:buNone/>
            </a:pPr>
            <a:endParaRPr lang="pl-PL" sz="1800" dirty="0"/>
          </a:p>
          <a:p>
            <a:pPr marL="0" lvl="0" indent="0" algn="just" defTabSz="914400">
              <a:lnSpc>
                <a:spcPct val="100000"/>
              </a:lnSpc>
              <a:spcBef>
                <a:spcPts val="0"/>
              </a:spcBef>
              <a:buNone/>
            </a:pPr>
            <a:endParaRPr lang="pl-PL" sz="1400" dirty="0">
              <a:solidFill>
                <a:prstClr val="black"/>
              </a:solidFill>
            </a:endParaRPr>
          </a:p>
          <a:p>
            <a:pPr marL="0" indent="0" algn="ctr">
              <a:buNone/>
            </a:pPr>
            <a:endParaRPr lang="pl-PL" sz="1800" dirty="0">
              <a:solidFill>
                <a:prstClr val="black"/>
              </a:solidFill>
              <a:highlight>
                <a:srgbClr val="FFFF00"/>
              </a:highlight>
              <a:ea typeface="+mj-ea"/>
              <a:cs typeface="+mj-cs"/>
            </a:endParaRPr>
          </a:p>
          <a:p>
            <a:pPr marL="0" indent="0" algn="ctr">
              <a:buNone/>
            </a:pPr>
            <a:r>
              <a:rPr lang="pl-PL" sz="1800" dirty="0">
                <a:solidFill>
                  <a:prstClr val="black"/>
                </a:solidFill>
                <a:highlight>
                  <a:srgbClr val="FFFF00"/>
                </a:highlight>
                <a:ea typeface="+mj-ea"/>
                <a:cs typeface="+mj-cs"/>
              </a:rPr>
              <a:t>POMOC DE MINIMIS:</a:t>
            </a:r>
          </a:p>
          <a:p>
            <a:pPr marL="0" indent="0" algn="ctr">
              <a:buNone/>
            </a:pPr>
            <a:endParaRPr lang="pl-PL" sz="1800" dirty="0">
              <a:highlight>
                <a:srgbClr val="FFFF00"/>
              </a:highlight>
            </a:endParaRPr>
          </a:p>
        </p:txBody>
      </p:sp>
      <p:graphicFrame>
        <p:nvGraphicFramePr>
          <p:cNvPr id="4" name="Tabela 3">
            <a:extLst>
              <a:ext uri="{FF2B5EF4-FFF2-40B4-BE49-F238E27FC236}">
                <a16:creationId xmlns:a16="http://schemas.microsoft.com/office/drawing/2014/main" xmlns="" id="{F5DB17F3-F5B5-48AD-ACF0-E56987A78B8A}"/>
              </a:ext>
            </a:extLst>
          </p:cNvPr>
          <p:cNvGraphicFramePr>
            <a:graphicFrameLocks noGrp="1"/>
          </p:cNvGraphicFramePr>
          <p:nvPr>
            <p:extLst>
              <p:ext uri="{D42A27DB-BD31-4B8C-83A1-F6EECF244321}">
                <p14:modId xmlns:p14="http://schemas.microsoft.com/office/powerpoint/2010/main" xmlns="" val="1978620130"/>
              </p:ext>
            </p:extLst>
          </p:nvPr>
        </p:nvGraphicFramePr>
        <p:xfrm>
          <a:off x="1604553" y="106328"/>
          <a:ext cx="6096000" cy="822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3665103029"/>
                    </a:ext>
                  </a:extLst>
                </a:gridCol>
              </a:tblGrid>
              <a:tr h="355744">
                <a:tc>
                  <a:txBody>
                    <a:bodyPr/>
                    <a:lstStyle/>
                    <a:p>
                      <a:pPr algn="ctr"/>
                      <a:r>
                        <a:rPr kumimoji="0" lang="pl-PL" sz="2400" b="1" i="0" u="none" strike="noStrike" kern="1200" cap="none" spc="0" normalizeH="0" baseline="0" noProof="0" dirty="0">
                          <a:ln>
                            <a:noFill/>
                          </a:ln>
                          <a:solidFill>
                            <a:prstClr val="black"/>
                          </a:solidFill>
                          <a:effectLst/>
                          <a:uLnTx/>
                          <a:uFillTx/>
                          <a:latin typeface="Calibri Light"/>
                          <a:ea typeface="+mj-ea"/>
                          <a:cs typeface="+mj-cs"/>
                        </a:rPr>
                        <a:t>PODSTAWY PRAWNE UDZIELANEJ POMOCY PUBLICZNEJ</a:t>
                      </a:r>
                      <a:endParaRPr lang="pl-PL" dirty="0"/>
                    </a:p>
                  </a:txBody>
                  <a:tcPr/>
                </a:tc>
                <a:extLst>
                  <a:ext uri="{0D108BD9-81ED-4DB2-BD59-A6C34878D82A}">
                    <a16:rowId xmlns:a16="http://schemas.microsoft.com/office/drawing/2014/main" xmlns="" val="3969757020"/>
                  </a:ext>
                </a:extLst>
              </a:tr>
            </a:tbl>
          </a:graphicData>
        </a:graphic>
      </p:graphicFrame>
      <p:graphicFrame>
        <p:nvGraphicFramePr>
          <p:cNvPr id="6" name="Tabela 5">
            <a:extLst>
              <a:ext uri="{FF2B5EF4-FFF2-40B4-BE49-F238E27FC236}">
                <a16:creationId xmlns:a16="http://schemas.microsoft.com/office/drawing/2014/main" xmlns="" id="{BF09807F-92BD-4A1E-A476-223CEC097291}"/>
              </a:ext>
            </a:extLst>
          </p:cNvPr>
          <p:cNvGraphicFramePr>
            <a:graphicFrameLocks noGrp="1"/>
          </p:cNvGraphicFramePr>
          <p:nvPr>
            <p:extLst>
              <p:ext uri="{D42A27DB-BD31-4B8C-83A1-F6EECF244321}">
                <p14:modId xmlns:p14="http://schemas.microsoft.com/office/powerpoint/2010/main" xmlns="" val="4133674807"/>
              </p:ext>
            </p:extLst>
          </p:nvPr>
        </p:nvGraphicFramePr>
        <p:xfrm>
          <a:off x="628650" y="1424115"/>
          <a:ext cx="8047806" cy="4979892"/>
        </p:xfrm>
        <a:graphic>
          <a:graphicData uri="http://schemas.openxmlformats.org/drawingml/2006/table">
            <a:tbl>
              <a:tblPr firstRow="1" bandRow="1">
                <a:tableStyleId>{5C22544A-7EE6-4342-B048-85BDC9FD1C3A}</a:tableStyleId>
              </a:tblPr>
              <a:tblGrid>
                <a:gridCol w="2682602">
                  <a:extLst>
                    <a:ext uri="{9D8B030D-6E8A-4147-A177-3AD203B41FA5}">
                      <a16:colId xmlns:a16="http://schemas.microsoft.com/office/drawing/2014/main" xmlns="" val="2820494049"/>
                    </a:ext>
                  </a:extLst>
                </a:gridCol>
                <a:gridCol w="3211328">
                  <a:extLst>
                    <a:ext uri="{9D8B030D-6E8A-4147-A177-3AD203B41FA5}">
                      <a16:colId xmlns:a16="http://schemas.microsoft.com/office/drawing/2014/main" xmlns="" val="3804798710"/>
                    </a:ext>
                  </a:extLst>
                </a:gridCol>
                <a:gridCol w="2153876">
                  <a:extLst>
                    <a:ext uri="{9D8B030D-6E8A-4147-A177-3AD203B41FA5}">
                      <a16:colId xmlns:a16="http://schemas.microsoft.com/office/drawing/2014/main" xmlns="" val="4294211662"/>
                    </a:ext>
                  </a:extLst>
                </a:gridCol>
              </a:tblGrid>
              <a:tr h="348701">
                <a:tc>
                  <a:txBody>
                    <a:bodyPr/>
                    <a:lstStyle/>
                    <a:p>
                      <a:pPr algn="ctr"/>
                      <a:endParaRPr lang="pl-PL" dirty="0"/>
                    </a:p>
                  </a:txBody>
                  <a:tcPr/>
                </a:tc>
                <a:tc>
                  <a:txBody>
                    <a:bodyPr/>
                    <a:lstStyle/>
                    <a:p>
                      <a:pPr algn="ctr"/>
                      <a:r>
                        <a:rPr lang="pl-PL" sz="1400" dirty="0">
                          <a:solidFill>
                            <a:schemeClr val="tx1"/>
                          </a:solidFill>
                        </a:rPr>
                        <a:t>ROZPORZĄDZENIE KRAJOWE</a:t>
                      </a:r>
                    </a:p>
                  </a:txBody>
                  <a:tcPr/>
                </a:tc>
                <a:tc>
                  <a:txBody>
                    <a:bodyPr/>
                    <a:lstStyle/>
                    <a:p>
                      <a:pPr algn="ctr"/>
                      <a:r>
                        <a:rPr lang="pl-PL" sz="1400" dirty="0">
                          <a:solidFill>
                            <a:schemeClr val="tx1"/>
                          </a:solidFill>
                        </a:rPr>
                        <a:t>ROZPORZĄDZENIE 651/2014</a:t>
                      </a:r>
                    </a:p>
                  </a:txBody>
                  <a:tcPr/>
                </a:tc>
                <a:extLst>
                  <a:ext uri="{0D108BD9-81ED-4DB2-BD59-A6C34878D82A}">
                    <a16:rowId xmlns:a16="http://schemas.microsoft.com/office/drawing/2014/main" xmlns="" val="2080688650"/>
                  </a:ext>
                </a:extLst>
              </a:tr>
              <a:tr h="1241930">
                <a:tc>
                  <a:txBody>
                    <a:bodyPr/>
                    <a:lstStyle/>
                    <a:p>
                      <a:pPr algn="just"/>
                      <a:r>
                        <a:rPr lang="pl-PL" sz="1200" dirty="0">
                          <a:solidFill>
                            <a:schemeClr val="tx1"/>
                          </a:solidFill>
                        </a:rPr>
                        <a:t>Efektywność energetyczna</a:t>
                      </a:r>
                    </a:p>
                  </a:txBody>
                  <a:tcPr/>
                </a:tc>
                <a:tc>
                  <a:txBody>
                    <a:bodyPr/>
                    <a:lstStyle/>
                    <a:p>
                      <a:pPr algn="just"/>
                      <a:r>
                        <a:rPr kumimoji="0" lang="pl-PL" sz="1200" b="0" i="0" u="none" strike="noStrike" kern="1200" cap="none" spc="0" normalizeH="0" baseline="0" noProof="0" dirty="0">
                          <a:ln>
                            <a:noFill/>
                          </a:ln>
                          <a:solidFill>
                            <a:schemeClr val="tx1"/>
                          </a:solidFill>
                          <a:effectLst/>
                          <a:uLnTx/>
                          <a:uFillTx/>
                          <a:latin typeface="+mn-lt"/>
                          <a:ea typeface="+mn-ea"/>
                          <a:cs typeface="+mn-cs"/>
                        </a:rPr>
                        <a:t>Rozporządzenia Ministra Infrastruktury i Rozwoju z dnia 28 sierpnia 2015 r. w sprawie udzielania pomocy na inwestycje wspierające efektywność energetyczną w ramach regionalnych programów operacyjnych na lata 2014–2020 </a:t>
                      </a:r>
                      <a:endParaRPr lang="pl-PL" sz="1200" dirty="0">
                        <a:solidFill>
                          <a:schemeClr val="tx1"/>
                        </a:solidFill>
                      </a:endParaRPr>
                    </a:p>
                  </a:txBody>
                  <a:tcPr/>
                </a:tc>
                <a:tc>
                  <a:txBody>
                    <a:bodyPr/>
                    <a:lstStyle/>
                    <a:p>
                      <a:pPr algn="ctr"/>
                      <a:r>
                        <a:rPr lang="pl-PL" sz="1200" dirty="0">
                          <a:solidFill>
                            <a:schemeClr val="tx1"/>
                          </a:solidFill>
                        </a:rPr>
                        <a:t>art.38</a:t>
                      </a:r>
                    </a:p>
                  </a:txBody>
                  <a:tcPr/>
                </a:tc>
                <a:extLst>
                  <a:ext uri="{0D108BD9-81ED-4DB2-BD59-A6C34878D82A}">
                    <a16:rowId xmlns:a16="http://schemas.microsoft.com/office/drawing/2014/main" xmlns="" val="1532878987"/>
                  </a:ext>
                </a:extLst>
              </a:tr>
              <a:tr h="1520462">
                <a:tc>
                  <a:txBody>
                    <a:bodyPr/>
                    <a:lstStyle/>
                    <a:p>
                      <a:pPr algn="just"/>
                      <a:r>
                        <a:rPr lang="pl-PL" sz="1200" dirty="0">
                          <a:solidFill>
                            <a:schemeClr val="tx1"/>
                          </a:solidFill>
                        </a:rPr>
                        <a:t>Wysokosprawna kogeneracja </a:t>
                      </a:r>
                    </a:p>
                  </a:txBody>
                  <a:tcPr/>
                </a:tc>
                <a:tc>
                  <a:txBody>
                    <a:bodyPr/>
                    <a:lstStyle/>
                    <a:p>
                      <a:pPr algn="just"/>
                      <a:r>
                        <a:rPr lang="pl-PL" sz="1200" dirty="0">
                          <a:solidFill>
                            <a:schemeClr val="tx1"/>
                          </a:solidFill>
                        </a:rPr>
                        <a:t>Rozporządzenia Ministra Infrastruktury i Rozwoju z dnia 3 września 2015 r. w sprawie udzielania pomocy na inwestycje w układy wysokosprawnej kogeneracji oraz na propagowania energii ze źródeł odnawialnych w ramach regionalnych programów operacyjnych na lata 2014-2020</a:t>
                      </a:r>
                    </a:p>
                  </a:txBody>
                  <a:tcPr/>
                </a:tc>
                <a:tc>
                  <a:txBody>
                    <a:bodyPr/>
                    <a:lstStyle/>
                    <a:p>
                      <a:pPr algn="ctr"/>
                      <a:r>
                        <a:rPr lang="pl-PL" sz="1200" dirty="0">
                          <a:solidFill>
                            <a:schemeClr val="tx1"/>
                          </a:solidFill>
                        </a:rPr>
                        <a:t>art.40</a:t>
                      </a:r>
                    </a:p>
                  </a:txBody>
                  <a:tcPr/>
                </a:tc>
                <a:extLst>
                  <a:ext uri="{0D108BD9-81ED-4DB2-BD59-A6C34878D82A}">
                    <a16:rowId xmlns:a16="http://schemas.microsoft.com/office/drawing/2014/main" xmlns="" val="148845276"/>
                  </a:ext>
                </a:extLst>
              </a:tr>
              <a:tr h="1699340">
                <a:tc>
                  <a:txBody>
                    <a:bodyPr/>
                    <a:lstStyle/>
                    <a:p>
                      <a:pPr algn="just"/>
                      <a:r>
                        <a:rPr lang="pl-PL" sz="1200" dirty="0">
                          <a:solidFill>
                            <a:schemeClr val="tx1"/>
                          </a:solidFill>
                        </a:rPr>
                        <a:t>OZE</a:t>
                      </a:r>
                    </a:p>
                  </a:txBody>
                  <a:tcPr/>
                </a:tc>
                <a:tc>
                  <a:txBody>
                    <a:bodyPr/>
                    <a:lstStyle/>
                    <a:p>
                      <a:pPr marL="0" marR="0" lvl="0" indent="0" algn="just" defTabSz="385753"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prstClr val="black"/>
                          </a:solidFill>
                          <a:effectLst/>
                          <a:uLnTx/>
                          <a:uFillTx/>
                          <a:latin typeface="+mn-lt"/>
                          <a:ea typeface="+mn-ea"/>
                          <a:cs typeface="+mn-cs"/>
                        </a:rPr>
                        <a:t>Rozporządzenia Ministra Infrastruktury i Rozwoju z dnia 3 września 2015 r. w sprawie udzielania pomocy na inwestycje w układy wysokosprawnej kogeneracji oraz na propagowania energii ze źródeł odnawialnych w ramach regionalnych programów operacyjnych na lata 2014-2020</a:t>
                      </a:r>
                    </a:p>
                    <a:p>
                      <a:pPr algn="just"/>
                      <a:endParaRPr lang="pl-PL" sz="1200" dirty="0">
                        <a:solidFill>
                          <a:schemeClr val="tx1"/>
                        </a:solidFill>
                      </a:endParaRPr>
                    </a:p>
                  </a:txBody>
                  <a:tcPr/>
                </a:tc>
                <a:tc>
                  <a:txBody>
                    <a:bodyPr/>
                    <a:lstStyle/>
                    <a:p>
                      <a:pPr algn="ctr"/>
                      <a:r>
                        <a:rPr lang="pl-PL" sz="1200" dirty="0">
                          <a:solidFill>
                            <a:schemeClr val="tx1"/>
                          </a:solidFill>
                        </a:rPr>
                        <a:t>art.41</a:t>
                      </a:r>
                    </a:p>
                  </a:txBody>
                  <a:tcPr/>
                </a:tc>
                <a:extLst>
                  <a:ext uri="{0D108BD9-81ED-4DB2-BD59-A6C34878D82A}">
                    <a16:rowId xmlns:a16="http://schemas.microsoft.com/office/drawing/2014/main" xmlns="" val="3295659419"/>
                  </a:ext>
                </a:extLst>
              </a:tr>
            </a:tbl>
          </a:graphicData>
        </a:graphic>
      </p:graphicFrame>
    </p:spTree>
    <p:extLst>
      <p:ext uri="{BB962C8B-B14F-4D97-AF65-F5344CB8AC3E}">
        <p14:creationId xmlns:p14="http://schemas.microsoft.com/office/powerpoint/2010/main" xmlns="" val="3944595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E77315B8-7E5B-4B8D-B3D0-956AD4A604BC}"/>
              </a:ext>
            </a:extLst>
          </p:cNvPr>
          <p:cNvSpPr>
            <a:spLocks noGrp="1"/>
          </p:cNvSpPr>
          <p:nvPr>
            <p:ph idx="1"/>
          </p:nvPr>
        </p:nvSpPr>
        <p:spPr>
          <a:xfrm>
            <a:off x="628650" y="1052736"/>
            <a:ext cx="7886700" cy="4320481"/>
          </a:xfrm>
        </p:spPr>
        <p:txBody>
          <a:bodyPr>
            <a:normAutofit/>
          </a:bodyPr>
          <a:lstStyle/>
          <a:p>
            <a:pPr marL="0" indent="0" algn="ctr">
              <a:buNone/>
            </a:pPr>
            <a:r>
              <a:rPr lang="pl-PL" sz="1800" dirty="0">
                <a:highlight>
                  <a:srgbClr val="FFFF00"/>
                </a:highlight>
              </a:rPr>
              <a:t>POMOC DE MINIMIS:</a:t>
            </a:r>
          </a:p>
          <a:p>
            <a:pPr marL="0" indent="0" algn="ctr">
              <a:buNone/>
            </a:pPr>
            <a:endParaRPr lang="pl-PL" sz="1800" dirty="0">
              <a:highlight>
                <a:srgbClr val="FFFF00"/>
              </a:highlight>
            </a:endParaRPr>
          </a:p>
          <a:p>
            <a:pPr marL="0" indent="0" algn="ctr">
              <a:buNone/>
            </a:pPr>
            <a:endParaRPr lang="pl-PL" sz="1800" dirty="0"/>
          </a:p>
          <a:p>
            <a:pPr marL="0" lvl="0" indent="0" algn="just" defTabSz="914400">
              <a:lnSpc>
                <a:spcPct val="100000"/>
              </a:lnSpc>
              <a:spcBef>
                <a:spcPts val="0"/>
              </a:spcBef>
              <a:buNone/>
            </a:pPr>
            <a:endParaRPr lang="pl-PL" sz="1400" dirty="0">
              <a:solidFill>
                <a:prstClr val="black"/>
              </a:solidFill>
            </a:endParaRPr>
          </a:p>
          <a:p>
            <a:pPr marL="0" indent="0" algn="ctr">
              <a:buNone/>
            </a:pPr>
            <a:endParaRPr lang="pl-PL" sz="1800" dirty="0">
              <a:solidFill>
                <a:prstClr val="black"/>
              </a:solidFill>
              <a:highlight>
                <a:srgbClr val="FFFF00"/>
              </a:highlight>
              <a:ea typeface="+mj-ea"/>
              <a:cs typeface="+mj-cs"/>
            </a:endParaRPr>
          </a:p>
          <a:p>
            <a:pPr marL="0" indent="0" algn="ctr">
              <a:buNone/>
            </a:pPr>
            <a:r>
              <a:rPr lang="pl-PL" sz="1800" dirty="0">
                <a:solidFill>
                  <a:prstClr val="black"/>
                </a:solidFill>
                <a:highlight>
                  <a:srgbClr val="FFFF00"/>
                </a:highlight>
                <a:ea typeface="+mj-ea"/>
                <a:cs typeface="+mj-cs"/>
              </a:rPr>
              <a:t>POMOC DE MINIMIS:</a:t>
            </a:r>
          </a:p>
          <a:p>
            <a:pPr marL="0" indent="0" algn="ctr">
              <a:buNone/>
            </a:pPr>
            <a:endParaRPr lang="pl-PL" sz="1800" dirty="0">
              <a:highlight>
                <a:srgbClr val="FFFF00"/>
              </a:highlight>
            </a:endParaRPr>
          </a:p>
        </p:txBody>
      </p:sp>
      <p:graphicFrame>
        <p:nvGraphicFramePr>
          <p:cNvPr id="4" name="Tabela 3">
            <a:extLst>
              <a:ext uri="{FF2B5EF4-FFF2-40B4-BE49-F238E27FC236}">
                <a16:creationId xmlns:a16="http://schemas.microsoft.com/office/drawing/2014/main" xmlns="" id="{F5DB17F3-F5B5-48AD-ACF0-E56987A78B8A}"/>
              </a:ext>
            </a:extLst>
          </p:cNvPr>
          <p:cNvGraphicFramePr>
            <a:graphicFrameLocks noGrp="1"/>
          </p:cNvGraphicFramePr>
          <p:nvPr/>
        </p:nvGraphicFramePr>
        <p:xfrm>
          <a:off x="1604553" y="106328"/>
          <a:ext cx="6096000" cy="8229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xmlns="" val="3665103029"/>
                    </a:ext>
                  </a:extLst>
                </a:gridCol>
              </a:tblGrid>
              <a:tr h="355744">
                <a:tc>
                  <a:txBody>
                    <a:bodyPr/>
                    <a:lstStyle/>
                    <a:p>
                      <a:pPr algn="ctr"/>
                      <a:r>
                        <a:rPr kumimoji="0" lang="pl-PL" sz="2400" b="1" i="0" u="none" strike="noStrike" kern="1200" cap="none" spc="0" normalizeH="0" baseline="0" noProof="0" dirty="0">
                          <a:ln>
                            <a:noFill/>
                          </a:ln>
                          <a:solidFill>
                            <a:prstClr val="black"/>
                          </a:solidFill>
                          <a:effectLst/>
                          <a:uLnTx/>
                          <a:uFillTx/>
                          <a:latin typeface="Calibri Light"/>
                          <a:ea typeface="+mj-ea"/>
                          <a:cs typeface="+mj-cs"/>
                        </a:rPr>
                        <a:t>PODSTAWY PRAWNE UDZIELANEJ POMOCY PUBLICZNEJ</a:t>
                      </a:r>
                      <a:endParaRPr lang="pl-PL" dirty="0"/>
                    </a:p>
                  </a:txBody>
                  <a:tcPr/>
                </a:tc>
                <a:extLst>
                  <a:ext uri="{0D108BD9-81ED-4DB2-BD59-A6C34878D82A}">
                    <a16:rowId xmlns:a16="http://schemas.microsoft.com/office/drawing/2014/main" xmlns="" val="3969757020"/>
                  </a:ext>
                </a:extLst>
              </a:tr>
            </a:tbl>
          </a:graphicData>
        </a:graphic>
      </p:graphicFrame>
      <p:graphicFrame>
        <p:nvGraphicFramePr>
          <p:cNvPr id="6" name="Tabela 5">
            <a:extLst>
              <a:ext uri="{FF2B5EF4-FFF2-40B4-BE49-F238E27FC236}">
                <a16:creationId xmlns:a16="http://schemas.microsoft.com/office/drawing/2014/main" xmlns="" id="{BF09807F-92BD-4A1E-A476-223CEC097291}"/>
              </a:ext>
            </a:extLst>
          </p:cNvPr>
          <p:cNvGraphicFramePr>
            <a:graphicFrameLocks noGrp="1"/>
          </p:cNvGraphicFramePr>
          <p:nvPr>
            <p:extLst>
              <p:ext uri="{D42A27DB-BD31-4B8C-83A1-F6EECF244321}">
                <p14:modId xmlns:p14="http://schemas.microsoft.com/office/powerpoint/2010/main" xmlns="" val="673675559"/>
              </p:ext>
            </p:extLst>
          </p:nvPr>
        </p:nvGraphicFramePr>
        <p:xfrm>
          <a:off x="755576" y="1988840"/>
          <a:ext cx="8047806" cy="1613621"/>
        </p:xfrm>
        <a:graphic>
          <a:graphicData uri="http://schemas.openxmlformats.org/drawingml/2006/table">
            <a:tbl>
              <a:tblPr firstRow="1" bandRow="1">
                <a:tableStyleId>{5C22544A-7EE6-4342-B048-85BDC9FD1C3A}</a:tableStyleId>
              </a:tblPr>
              <a:tblGrid>
                <a:gridCol w="1351062">
                  <a:extLst>
                    <a:ext uri="{9D8B030D-6E8A-4147-A177-3AD203B41FA5}">
                      <a16:colId xmlns:a16="http://schemas.microsoft.com/office/drawing/2014/main" xmlns="" val="2820494049"/>
                    </a:ext>
                  </a:extLst>
                </a:gridCol>
                <a:gridCol w="3240360">
                  <a:extLst>
                    <a:ext uri="{9D8B030D-6E8A-4147-A177-3AD203B41FA5}">
                      <a16:colId xmlns:a16="http://schemas.microsoft.com/office/drawing/2014/main" xmlns="" val="3804798710"/>
                    </a:ext>
                  </a:extLst>
                </a:gridCol>
                <a:gridCol w="3456384">
                  <a:extLst>
                    <a:ext uri="{9D8B030D-6E8A-4147-A177-3AD203B41FA5}">
                      <a16:colId xmlns:a16="http://schemas.microsoft.com/office/drawing/2014/main" xmlns="" val="4294211662"/>
                    </a:ext>
                  </a:extLst>
                </a:gridCol>
              </a:tblGrid>
              <a:tr h="348701">
                <a:tc>
                  <a:txBody>
                    <a:bodyPr/>
                    <a:lstStyle/>
                    <a:p>
                      <a:pPr algn="ctr"/>
                      <a:endParaRPr lang="pl-PL" dirty="0"/>
                    </a:p>
                  </a:txBody>
                  <a:tcPr/>
                </a:tc>
                <a:tc>
                  <a:txBody>
                    <a:bodyPr/>
                    <a:lstStyle/>
                    <a:p>
                      <a:pPr algn="ctr"/>
                      <a:r>
                        <a:rPr lang="pl-PL" sz="1400" dirty="0">
                          <a:solidFill>
                            <a:schemeClr val="tx1"/>
                          </a:solidFill>
                        </a:rPr>
                        <a:t>ROZPORZĄDZENIE KRAJOWE</a:t>
                      </a:r>
                    </a:p>
                  </a:txBody>
                  <a:tcPr/>
                </a:tc>
                <a:tc>
                  <a:txBody>
                    <a:bodyPr/>
                    <a:lstStyle/>
                    <a:p>
                      <a:pPr algn="ctr"/>
                      <a:r>
                        <a:rPr lang="pl-PL" sz="1400" dirty="0">
                          <a:solidFill>
                            <a:schemeClr val="tx1"/>
                          </a:solidFill>
                        </a:rPr>
                        <a:t>ROZPORZĄDZENIE UNIJNE</a:t>
                      </a:r>
                    </a:p>
                  </a:txBody>
                  <a:tcPr/>
                </a:tc>
                <a:extLst>
                  <a:ext uri="{0D108BD9-81ED-4DB2-BD59-A6C34878D82A}">
                    <a16:rowId xmlns:a16="http://schemas.microsoft.com/office/drawing/2014/main" xmlns="" val="2080688650"/>
                  </a:ext>
                </a:extLst>
              </a:tr>
              <a:tr h="1241930">
                <a:tc>
                  <a:txBody>
                    <a:bodyPr/>
                    <a:lstStyle/>
                    <a:p>
                      <a:pPr algn="just"/>
                      <a:endParaRPr lang="pl-PL" sz="1200" dirty="0">
                        <a:solidFill>
                          <a:schemeClr val="tx1"/>
                        </a:solidFill>
                      </a:endParaRPr>
                    </a:p>
                  </a:txBody>
                  <a:tcPr/>
                </a:tc>
                <a:tc>
                  <a:txBody>
                    <a:bodyPr/>
                    <a:lstStyle/>
                    <a:p>
                      <a:pPr marL="0" marR="0" lvl="0" indent="0" algn="just" defTabSz="385753" rtl="0" eaLnBrk="1" fontAlgn="auto" latinLnBrk="0" hangingPunct="1">
                        <a:lnSpc>
                          <a:spcPct val="90000"/>
                        </a:lnSpc>
                        <a:spcBef>
                          <a:spcPts val="422"/>
                        </a:spcBef>
                        <a:spcAft>
                          <a:spcPts val="0"/>
                        </a:spcAft>
                        <a:buClrTx/>
                        <a:buSzTx/>
                        <a:buFont typeface="Arial" panose="020B0604020202020204" pitchFamily="34" charset="0"/>
                        <a:buNone/>
                        <a:tabLst/>
                        <a:defRPr/>
                      </a:pPr>
                      <a:r>
                        <a:rPr kumimoji="0" lang="pl-PL" sz="1400" b="0" i="0" u="none" strike="noStrike" kern="1200" cap="none" spc="0" normalizeH="0" baseline="0" noProof="0" dirty="0">
                          <a:ln>
                            <a:noFill/>
                          </a:ln>
                          <a:solidFill>
                            <a:prstClr val="black"/>
                          </a:solidFill>
                          <a:effectLst/>
                          <a:uLnTx/>
                          <a:uFillTx/>
                          <a:latin typeface="+mn-lt"/>
                          <a:ea typeface="+mn-ea"/>
                          <a:cs typeface="+mn-cs"/>
                        </a:rPr>
                        <a:t>Rozporządzenie Ministra Infrastruktury i Rozwoju z dnia 19 marca 2015 r. w sprawie udzielania pomocy de </a:t>
                      </a:r>
                      <a:r>
                        <a:rPr kumimoji="0" lang="pl-PL" sz="1400" b="0" i="0" u="none" strike="noStrike" kern="1200" cap="none" spc="0" normalizeH="0" baseline="0" noProof="0" dirty="0" err="1">
                          <a:ln>
                            <a:noFill/>
                          </a:ln>
                          <a:solidFill>
                            <a:prstClr val="black"/>
                          </a:solidFill>
                          <a:effectLst/>
                          <a:uLnTx/>
                          <a:uFillTx/>
                          <a:latin typeface="+mn-lt"/>
                          <a:ea typeface="+mn-ea"/>
                          <a:cs typeface="+mn-cs"/>
                        </a:rPr>
                        <a:t>minimis</a:t>
                      </a:r>
                      <a:r>
                        <a:rPr kumimoji="0" lang="pl-PL" sz="1400" b="0" i="0" u="none" strike="noStrike" kern="1200" cap="none" spc="0" normalizeH="0" baseline="0" noProof="0" dirty="0">
                          <a:ln>
                            <a:noFill/>
                          </a:ln>
                          <a:solidFill>
                            <a:prstClr val="black"/>
                          </a:solidFill>
                          <a:effectLst/>
                          <a:uLnTx/>
                          <a:uFillTx/>
                          <a:latin typeface="+mn-lt"/>
                          <a:ea typeface="+mn-ea"/>
                          <a:cs typeface="+mn-cs"/>
                        </a:rPr>
                        <a:t> w ramach regionalnych programów operacyjnych na lata 2014 – 2020.</a:t>
                      </a:r>
                    </a:p>
                    <a:p>
                      <a:pPr algn="just"/>
                      <a:endParaRPr lang="pl-PL" sz="1400" dirty="0">
                        <a:solidFill>
                          <a:schemeClr val="tx1"/>
                        </a:solidFill>
                      </a:endParaRPr>
                    </a:p>
                  </a:txBody>
                  <a:tcPr/>
                </a:tc>
                <a:tc>
                  <a:txBody>
                    <a:bodyPr/>
                    <a:lstStyle/>
                    <a:p>
                      <a:pPr algn="just"/>
                      <a:r>
                        <a:rPr lang="pl-PL" sz="1400" dirty="0">
                          <a:solidFill>
                            <a:schemeClr val="tx1"/>
                          </a:solidFill>
                        </a:rPr>
                        <a:t>ROZPORZĄDZENIE KOMISJI (UE) nr 1407/2013 z dnia 18 grudnia 2013 r. w sprawie stosowania art. 107 i 108 Traktatu o funkcjonowaniu Unii Europejskiej do pomocy de </a:t>
                      </a:r>
                      <a:r>
                        <a:rPr lang="pl-PL" sz="1400" dirty="0" err="1">
                          <a:solidFill>
                            <a:schemeClr val="tx1"/>
                          </a:solidFill>
                        </a:rPr>
                        <a:t>minimis</a:t>
                      </a:r>
                      <a:endParaRPr lang="pl-PL" sz="1400" dirty="0">
                        <a:solidFill>
                          <a:schemeClr val="tx1"/>
                        </a:solidFill>
                      </a:endParaRPr>
                    </a:p>
                  </a:txBody>
                  <a:tcPr/>
                </a:tc>
                <a:extLst>
                  <a:ext uri="{0D108BD9-81ED-4DB2-BD59-A6C34878D82A}">
                    <a16:rowId xmlns:a16="http://schemas.microsoft.com/office/drawing/2014/main" xmlns="" val="1532878987"/>
                  </a:ext>
                </a:extLst>
              </a:tr>
            </a:tbl>
          </a:graphicData>
        </a:graphic>
      </p:graphicFrame>
    </p:spTree>
    <p:extLst>
      <p:ext uri="{BB962C8B-B14F-4D97-AF65-F5344CB8AC3E}">
        <p14:creationId xmlns:p14="http://schemas.microsoft.com/office/powerpoint/2010/main" xmlns="" val="3467593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679BC66-43BE-4053-BE05-1D8127764145}"/>
              </a:ext>
            </a:extLst>
          </p:cNvPr>
          <p:cNvSpPr>
            <a:spLocks noGrp="1"/>
          </p:cNvSpPr>
          <p:nvPr>
            <p:ph type="title"/>
          </p:nvPr>
        </p:nvSpPr>
        <p:spPr>
          <a:xfrm>
            <a:off x="628650" y="365129"/>
            <a:ext cx="7886700" cy="759615"/>
          </a:xfrm>
        </p:spPr>
        <p:txBody>
          <a:bodyPr>
            <a:normAutofit/>
          </a:bodyPr>
          <a:lstStyle/>
          <a:p>
            <a:pPr algn="ctr"/>
            <a:r>
              <a:rPr lang="pl-PL" sz="2400" b="1" dirty="0"/>
              <a:t>POMOC NA EFEKTYWNOŚĆ ENERGETYCZNĄ- art.38 Rozporządzenia 651/2014</a:t>
            </a:r>
          </a:p>
        </p:txBody>
      </p:sp>
      <p:sp>
        <p:nvSpPr>
          <p:cNvPr id="3" name="Symbol zastępczy zawartości 2">
            <a:extLst>
              <a:ext uri="{FF2B5EF4-FFF2-40B4-BE49-F238E27FC236}">
                <a16:creationId xmlns:a16="http://schemas.microsoft.com/office/drawing/2014/main" xmlns="" id="{64DC494C-C9E1-448D-83D5-8DB61BE112B3}"/>
              </a:ext>
            </a:extLst>
          </p:cNvPr>
          <p:cNvSpPr>
            <a:spLocks noGrp="1"/>
          </p:cNvSpPr>
          <p:nvPr>
            <p:ph idx="1"/>
          </p:nvPr>
        </p:nvSpPr>
        <p:spPr>
          <a:xfrm>
            <a:off x="628650" y="1268760"/>
            <a:ext cx="7886700" cy="4908203"/>
          </a:xfrm>
        </p:spPr>
        <p:txBody>
          <a:bodyPr>
            <a:normAutofit/>
          </a:bodyPr>
          <a:lstStyle/>
          <a:p>
            <a:pPr marL="0" indent="0" algn="ctr">
              <a:buNone/>
            </a:pPr>
            <a:r>
              <a:rPr lang="pl-PL" sz="1800" b="1" dirty="0">
                <a:solidFill>
                  <a:prstClr val="black"/>
                </a:solidFill>
                <a:highlight>
                  <a:srgbClr val="FFFF00"/>
                </a:highlight>
                <a:ea typeface="+mj-ea"/>
                <a:cs typeface="+mj-cs"/>
              </a:rPr>
              <a:t>EFEKT ZACHĘTY </a:t>
            </a:r>
          </a:p>
          <a:p>
            <a:pPr lvl="0" algn="just">
              <a:lnSpc>
                <a:spcPct val="115000"/>
              </a:lnSpc>
              <a:buFontTx/>
              <a:buChar char="-"/>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rozpoczęcie prac związanych z realizacją inwestycji </a:t>
            </a:r>
            <a:r>
              <a:rPr lang="pl-PL" sz="1400"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może rozpocząć się po dniu złożenia przez Wnioskodawcę  wniosku o dofinansowanie</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400" u="sng" dirty="0">
                <a:solidFill>
                  <a:srgbClr val="000000"/>
                </a:solidFill>
                <a:latin typeface="Calibri" panose="020F0502020204030204" pitchFamily="34" charset="0"/>
                <a:ea typeface="Calibri" panose="020F0502020204030204" pitchFamily="34" charset="0"/>
                <a:cs typeface="Calibri" panose="020F0502020204030204" pitchFamily="34" charset="0"/>
              </a:rPr>
              <a:t>warunek wspólny dla art. 38, 40 i 41 Rozporządzenia </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400" u="sng" dirty="0">
                <a:solidFill>
                  <a:srgbClr val="000000"/>
                </a:solidFill>
                <a:latin typeface="Calibri" panose="020F0502020204030204" pitchFamily="34" charset="0"/>
                <a:ea typeface="Calibri" panose="020F0502020204030204" pitchFamily="34" charset="0"/>
                <a:cs typeface="Calibri" panose="020F0502020204030204" pitchFamily="34" charset="0"/>
              </a:rPr>
              <a:t>651/2014</a:t>
            </a:r>
          </a:p>
          <a:p>
            <a:pPr lvl="0" algn="just">
              <a:lnSpc>
                <a:spcPct val="115000"/>
              </a:lnSpc>
              <a:buFontTx/>
              <a:buChar char="-"/>
            </a:pPr>
            <a:r>
              <a:rPr lang="pl-PL" sz="1400" dirty="0">
                <a:solidFill>
                  <a:srgbClr val="FF0000"/>
                </a:solidFill>
                <a:latin typeface="Calibri" panose="020F0502020204030204" pitchFamily="34" charset="0"/>
                <a:ea typeface="Calibri" panose="020F0502020204030204" pitchFamily="34" charset="0"/>
                <a:cs typeface="Calibri" panose="020F0502020204030204" pitchFamily="34" charset="0"/>
              </a:rPr>
              <a:t>Rozpoczęcie prac:</a:t>
            </a:r>
          </a:p>
          <a:p>
            <a:pPr lvl="0" algn="just">
              <a:lnSpc>
                <a:spcPct val="115000"/>
              </a:lnSpc>
            </a:pP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u="sng" dirty="0">
                <a:latin typeface="Calibri" panose="020F0502020204030204" pitchFamily="34" charset="0"/>
                <a:ea typeface="Calibri" panose="020F0502020204030204" pitchFamily="34" charset="0"/>
                <a:cs typeface="Calibri" panose="020F0502020204030204" pitchFamily="34" charset="0"/>
              </a:rPr>
              <a:t>rozpoczęcie </a:t>
            </a:r>
            <a:r>
              <a:rPr lang="pl-PL" sz="1400" u="sng" dirty="0">
                <a:solidFill>
                  <a:srgbClr val="000000"/>
                </a:solidFill>
                <a:latin typeface="Calibri" panose="020F0502020204030204" pitchFamily="34" charset="0"/>
                <a:ea typeface="Calibri" panose="020F0502020204030204" pitchFamily="34" charset="0"/>
                <a:cs typeface="Calibri" panose="020F0502020204030204" pitchFamily="34" charset="0"/>
              </a:rPr>
              <a:t>robót budowlanych związanych z inwestycją </a:t>
            </a:r>
          </a:p>
          <a:p>
            <a:pPr marL="0" lvl="0" indent="0" algn="just">
              <a:lnSpc>
                <a:spcPct val="115000"/>
              </a:lnSpc>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 rozpoczęcie budowy- art. 41 ustawy Prawo budowlane („Rozpoczęcie budowy następuje z chwilą podjęcia prac przygotowawczych na terenie budowy”)</a:t>
            </a:r>
          </a:p>
          <a:p>
            <a:pPr marL="0" lvl="0" indent="0" algn="just">
              <a:lnSpc>
                <a:spcPct val="115000"/>
              </a:lnSpc>
              <a:buNone/>
            </a:pPr>
            <a:endPar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15000"/>
              </a:lnSpc>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1400" u="sng" dirty="0">
                <a:solidFill>
                  <a:srgbClr val="000000"/>
                </a:solidFill>
                <a:latin typeface="Calibri" panose="020F0502020204030204" pitchFamily="34" charset="0"/>
                <a:ea typeface="Calibri" panose="020F0502020204030204" pitchFamily="34" charset="0"/>
                <a:cs typeface="Calibri" panose="020F0502020204030204" pitchFamily="34" charset="0"/>
              </a:rPr>
              <a:t>lub pierwsze prawnie wiążące zobowiązanie do zamówienia urządzeń </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lub </a:t>
            </a:r>
            <a:r>
              <a:rPr lang="pl-PL" sz="1400" u="sng" dirty="0">
                <a:solidFill>
                  <a:srgbClr val="000000"/>
                </a:solidFill>
                <a:latin typeface="Calibri" panose="020F0502020204030204" pitchFamily="34" charset="0"/>
                <a:ea typeface="Calibri" panose="020F0502020204030204" pitchFamily="34" charset="0"/>
                <a:cs typeface="Calibri" panose="020F0502020204030204" pitchFamily="34" charset="0"/>
              </a:rPr>
              <a:t>inne zobowiązanie</a:t>
            </a: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 które sprawia, że inwestycja staje się nieodwracalna, zależnie od tego, co nastąpi najpierw. </a:t>
            </a:r>
            <a:endParaRPr lang="pl-PL" sz="1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lvl="0" indent="0" algn="just">
              <a:lnSpc>
                <a:spcPct val="115000"/>
              </a:lnSpc>
              <a:buNone/>
            </a:pPr>
            <a:endParaRPr lang="pl-PL"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W przypadku rozpoczęcia prac przed okresem kwalifikowalności, wskazanym dla danego projektu w umowie o dofinansowanie projektu, nie występuje efekt zachęty i projekt nie może uzyskać dofinansowania.  </a:t>
            </a:r>
          </a:p>
          <a:p>
            <a:pPr marL="0" lvl="0" indent="0" algn="just">
              <a:lnSpc>
                <a:spcPct val="115000"/>
              </a:lnSpc>
              <a:buNone/>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Zakupu gruntów ani prac przygotowawczych, takich jak uzyskanie zezwoleń i przeprowadzenie studiów wykonalności czy audytów energetycznych, nie uznaje się za rozpoczęcie prac. </a:t>
            </a:r>
            <a:endParaRPr lang="pl-PL" sz="1800" dirty="0">
              <a:highlight>
                <a:srgbClr val="FFFF00"/>
              </a:highlight>
            </a:endParaRPr>
          </a:p>
        </p:txBody>
      </p:sp>
      <p:sp>
        <p:nvSpPr>
          <p:cNvPr id="5" name="Strzałka: w lewo 4">
            <a:extLst>
              <a:ext uri="{FF2B5EF4-FFF2-40B4-BE49-F238E27FC236}">
                <a16:creationId xmlns:a16="http://schemas.microsoft.com/office/drawing/2014/main" xmlns="" id="{645D030B-BBF2-4205-9430-67F691B3C508}"/>
              </a:ext>
            </a:extLst>
          </p:cNvPr>
          <p:cNvSpPr/>
          <p:nvPr/>
        </p:nvSpPr>
        <p:spPr>
          <a:xfrm>
            <a:off x="4139952" y="1916832"/>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37687351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265B3CF0-A88A-4FC3-81B9-C074BDBC9B2C}"/>
              </a:ext>
            </a:extLst>
          </p:cNvPr>
          <p:cNvSpPr>
            <a:spLocks noGrp="1"/>
          </p:cNvSpPr>
          <p:nvPr>
            <p:ph idx="1"/>
          </p:nvPr>
        </p:nvSpPr>
        <p:spPr>
          <a:xfrm>
            <a:off x="628650" y="620688"/>
            <a:ext cx="7886700" cy="5556275"/>
          </a:xfrm>
        </p:spPr>
        <p:txBody>
          <a:bodyPr>
            <a:normAutofit/>
          </a:bodyPr>
          <a:lstStyle/>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r>
              <a:rPr lang="pl-PL" sz="1400" dirty="0">
                <a:solidFill>
                  <a:prstClr val="black"/>
                </a:solidFill>
              </a:rPr>
              <a:t>Zgodnie z art. 38 ust. 3 lit. a i b Rozporządzenia 651/2014 za koszty kwalifikowalne uznaje się </a:t>
            </a:r>
            <a:r>
              <a:rPr lang="pl-PL" sz="1400" b="1" u="sng" dirty="0">
                <a:solidFill>
                  <a:prstClr val="black"/>
                </a:solidFill>
              </a:rPr>
              <a:t>dodatkowe koszty inwestycji niezbędne do osiągnięcia wyższego poziomu efektywności energetycznej.</a:t>
            </a:r>
            <a:r>
              <a:rPr lang="pl-PL" sz="1400" dirty="0">
                <a:solidFill>
                  <a:prstClr val="black"/>
                </a:solidFill>
              </a:rPr>
              <a:t> Ustala się je w następujący sposób: </a:t>
            </a:r>
          </a:p>
          <a:p>
            <a:pPr marL="0" lvl="0" indent="0" algn="just" defTabSz="914400">
              <a:lnSpc>
                <a:spcPct val="100000"/>
              </a:lnSpc>
              <a:spcBef>
                <a:spcPts val="0"/>
              </a:spcBef>
              <a:buNone/>
            </a:pPr>
            <a:r>
              <a:rPr lang="pl-PL" sz="1400" dirty="0">
                <a:solidFill>
                  <a:prstClr val="black"/>
                </a:solidFill>
              </a:rPr>
              <a:t>	</a:t>
            </a:r>
            <a:r>
              <a:rPr lang="pl-PL" sz="1400" dirty="0"/>
              <a:t>a) </a:t>
            </a:r>
            <a:r>
              <a:rPr lang="pl-PL" sz="1400" u="sng" dirty="0"/>
              <a:t>jeżeli koszty inwestycji w efektywność energetyczną można wyodrębnić z całkowitych </a:t>
            </a:r>
            <a:r>
              <a:rPr lang="pl-PL" sz="1400" dirty="0"/>
              <a:t>	</a:t>
            </a:r>
            <a:r>
              <a:rPr lang="pl-PL" sz="1400" u="sng" dirty="0"/>
              <a:t>kosztów inwestycji jako oddzielną inwestycję, za koszty kwalifikowalne uznaje się koszty </a:t>
            </a:r>
            <a:r>
              <a:rPr lang="pl-PL" sz="1400" dirty="0"/>
              <a:t>	</a:t>
            </a:r>
            <a:r>
              <a:rPr lang="pl-PL" sz="1400" u="sng" dirty="0"/>
              <a:t>związane z efektywnością energetyczną; </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r>
              <a:rPr lang="pl-PL" sz="1400" dirty="0">
                <a:solidFill>
                  <a:prstClr val="black"/>
                </a:solidFill>
              </a:rPr>
              <a:t>	b) w innych przypadkach koszty inwestycji w efektywność energetyczną określa się poprzez 	odniesienie do podobnej, mniej efektywnej energetycznie inwestycji, która prawdopodobnie 	zostałaby przeprowadzona w przypadku braku pomocy. Różnica między kosztami obu 	inwestycji określa koszt związany z efektywnością energetyczną i stanowi koszty 	kwalifikowalne. </a:t>
            </a:r>
          </a:p>
          <a:p>
            <a:pPr marL="0" lvl="0" indent="0" algn="just" defTabSz="914400">
              <a:lnSpc>
                <a:spcPct val="100000"/>
              </a:lnSpc>
              <a:spcBef>
                <a:spcPts val="0"/>
              </a:spcBef>
              <a:buNone/>
            </a:pPr>
            <a:endParaRPr lang="pl-PL" sz="1400" dirty="0">
              <a:latin typeface="Calibri" panose="020F0502020204030204" pitchFamily="34" charset="0"/>
              <a:ea typeface="Calibri" panose="020F0502020204030204" pitchFamily="34" charset="0"/>
              <a:cs typeface="Calibri" panose="020F0502020204030204" pitchFamily="34" charset="0"/>
            </a:endParaRPr>
          </a:p>
          <a:p>
            <a:pPr indent="0" algn="just">
              <a:lnSpc>
                <a:spcPct val="115000"/>
              </a:lnSpc>
              <a:spcAft>
                <a:spcPts val="1000"/>
              </a:spcAft>
              <a:buNone/>
            </a:pPr>
            <a:r>
              <a:rPr lang="pl-PL" sz="1400" dirty="0">
                <a:latin typeface="Calibri" panose="020F0502020204030204" pitchFamily="34" charset="0"/>
                <a:ea typeface="Calibri" panose="020F0502020204030204" pitchFamily="34" charset="0"/>
                <a:cs typeface="Calibri" panose="020F0502020204030204" pitchFamily="34" charset="0"/>
              </a:rPr>
              <a:t>Na podstawie wskazanego rozporządzenia kwalifikowalne mogą być wyłącznie </a:t>
            </a:r>
            <a:r>
              <a:rPr lang="pl-PL" sz="1400" u="sng" dirty="0">
                <a:latin typeface="Calibri" panose="020F0502020204030204" pitchFamily="34" charset="0"/>
                <a:ea typeface="Calibri" panose="020F0502020204030204" pitchFamily="34" charset="0"/>
                <a:cs typeface="Calibri" panose="020F0502020204030204" pitchFamily="34" charset="0"/>
              </a:rPr>
              <a:t>koszty bezpośrednio przyczyniające się do osiągnięcia wyższego poziomu efektywności energetycznej</a:t>
            </a:r>
            <a:r>
              <a:rPr lang="pl-PL" sz="1400" dirty="0">
                <a:latin typeface="Calibri" panose="020F0502020204030204" pitchFamily="34" charset="0"/>
                <a:ea typeface="Calibri" panose="020F0502020204030204" pitchFamily="34" charset="0"/>
                <a:cs typeface="Calibri" panose="020F0502020204030204" pitchFamily="34" charset="0"/>
              </a:rPr>
              <a:t>.  </a:t>
            </a:r>
            <a:r>
              <a:rPr lang="pl-PL" sz="1400" dirty="0">
                <a:solidFill>
                  <a:srgbClr val="FF0000"/>
                </a:solidFill>
                <a:latin typeface="Calibri" panose="020F0502020204030204" pitchFamily="34" charset="0"/>
                <a:ea typeface="Calibri" panose="020F0502020204030204" pitchFamily="34" charset="0"/>
                <a:cs typeface="Calibri" panose="020F0502020204030204" pitchFamily="34" charset="0"/>
              </a:rPr>
              <a:t>Niekwalifikowalne są koszty dotyczące wymiany źródła ciepła, instalacji OZE, prac przygotowawczych, promocji projektu, zarządzania projektem.</a:t>
            </a: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p>
        </p:txBody>
      </p:sp>
    </p:spTree>
    <p:extLst>
      <p:ext uri="{BB962C8B-B14F-4D97-AF65-F5344CB8AC3E}">
        <p14:creationId xmlns:p14="http://schemas.microsoft.com/office/powerpoint/2010/main" xmlns="" val="2708709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265B3CF0-A88A-4FC3-81B9-C074BDBC9B2C}"/>
              </a:ext>
            </a:extLst>
          </p:cNvPr>
          <p:cNvSpPr>
            <a:spLocks noGrp="1"/>
          </p:cNvSpPr>
          <p:nvPr>
            <p:ph idx="1"/>
          </p:nvPr>
        </p:nvSpPr>
        <p:spPr>
          <a:xfrm>
            <a:off x="628650" y="476672"/>
            <a:ext cx="7886700" cy="5700291"/>
          </a:xfrm>
        </p:spPr>
        <p:txBody>
          <a:bodyPr>
            <a:normAutofit/>
          </a:bodyPr>
          <a:lstStyle/>
          <a:p>
            <a:pPr indent="0" algn="just">
              <a:lnSpc>
                <a:spcPct val="115000"/>
              </a:lnSpc>
              <a:spcAft>
                <a:spcPts val="1000"/>
              </a:spcAft>
              <a:buNone/>
            </a:pPr>
            <a:r>
              <a:rPr lang="pl-PL" sz="1400" dirty="0">
                <a:latin typeface="Calibri" panose="020F0502020204030204" pitchFamily="34" charset="0"/>
                <a:ea typeface="Calibri" panose="020F0502020204030204" pitchFamily="34" charset="0"/>
                <a:cs typeface="Calibri" panose="020F0502020204030204" pitchFamily="34" charset="0"/>
              </a:rPr>
              <a:t>Intensywność pomocy (% kosztów kwalifikowalnych)- gdy </a:t>
            </a:r>
            <a:r>
              <a:rPr lang="pl-PL" sz="1400" dirty="0" err="1">
                <a:latin typeface="Calibri" panose="020F0502020204030204" pitchFamily="34" charset="0"/>
                <a:ea typeface="Calibri" panose="020F0502020204030204" pitchFamily="34" charset="0"/>
                <a:cs typeface="Calibri" panose="020F0502020204030204" pitchFamily="34" charset="0"/>
              </a:rPr>
              <a:t>lit.a</a:t>
            </a:r>
            <a:r>
              <a:rPr lang="pl-PL" sz="1400" dirty="0">
                <a:latin typeface="Calibri" panose="020F0502020204030204" pitchFamily="34" charset="0"/>
                <a:ea typeface="Calibri" panose="020F0502020204030204" pitchFamily="34" charset="0"/>
                <a:cs typeface="Calibri" panose="020F0502020204030204" pitchFamily="34" charset="0"/>
              </a:rPr>
              <a:t>: </a:t>
            </a:r>
          </a:p>
          <a:p>
            <a:pPr indent="0" algn="just">
              <a:lnSpc>
                <a:spcPct val="115000"/>
              </a:lnSpc>
              <a:spcAft>
                <a:spcPts val="1000"/>
              </a:spcAft>
              <a:buNone/>
            </a:pP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solidFill>
                <a:prstClr val="black"/>
              </a:solidFill>
            </a:endParaRPr>
          </a:p>
          <a:p>
            <a:pPr marL="0" lvl="0" indent="0" algn="just" defTabSz="914400">
              <a:lnSpc>
                <a:spcPct val="100000"/>
              </a:lnSpc>
              <a:spcBef>
                <a:spcPts val="0"/>
              </a:spcBef>
              <a:buNone/>
            </a:pPr>
            <a:endParaRPr lang="pl-PL" sz="1400" dirty="0">
              <a:solidFill>
                <a:prstClr val="black"/>
              </a:solidFill>
            </a:endParaRPr>
          </a:p>
        </p:txBody>
      </p:sp>
      <p:graphicFrame>
        <p:nvGraphicFramePr>
          <p:cNvPr id="6" name="Tabela 5">
            <a:extLst>
              <a:ext uri="{FF2B5EF4-FFF2-40B4-BE49-F238E27FC236}">
                <a16:creationId xmlns:a16="http://schemas.microsoft.com/office/drawing/2014/main" xmlns="" id="{CD9BC5B0-F8DD-4951-8245-FEFFE52B6C5B}"/>
              </a:ext>
            </a:extLst>
          </p:cNvPr>
          <p:cNvGraphicFramePr>
            <a:graphicFrameLocks noGrp="1"/>
          </p:cNvGraphicFramePr>
          <p:nvPr>
            <p:extLst>
              <p:ext uri="{D42A27DB-BD31-4B8C-83A1-F6EECF244321}">
                <p14:modId xmlns:p14="http://schemas.microsoft.com/office/powerpoint/2010/main" xmlns="" val="3525374032"/>
              </p:ext>
            </p:extLst>
          </p:nvPr>
        </p:nvGraphicFramePr>
        <p:xfrm>
          <a:off x="2405638" y="1052736"/>
          <a:ext cx="4332724" cy="2736304"/>
        </p:xfrm>
        <a:graphic>
          <a:graphicData uri="http://schemas.openxmlformats.org/drawingml/2006/table">
            <a:tbl>
              <a:tblPr firstRow="1" firstCol="1" bandRow="1"/>
              <a:tblGrid>
                <a:gridCol w="2166362">
                  <a:extLst>
                    <a:ext uri="{9D8B030D-6E8A-4147-A177-3AD203B41FA5}">
                      <a16:colId xmlns:a16="http://schemas.microsoft.com/office/drawing/2014/main" xmlns="" val="763434384"/>
                    </a:ext>
                  </a:extLst>
                </a:gridCol>
                <a:gridCol w="2166362">
                  <a:extLst>
                    <a:ext uri="{9D8B030D-6E8A-4147-A177-3AD203B41FA5}">
                      <a16:colId xmlns:a16="http://schemas.microsoft.com/office/drawing/2014/main" xmlns="" val="3770751672"/>
                    </a:ext>
                  </a:extLst>
                </a:gridCol>
              </a:tblGrid>
              <a:tr h="705379">
                <a:tc>
                  <a:txBody>
                    <a:bodyPr/>
                    <a:lstStyle/>
                    <a:p>
                      <a:pPr algn="ctr">
                        <a:lnSpc>
                          <a:spcPct val="115000"/>
                        </a:lnSpc>
                        <a:spcAft>
                          <a:spcPts val="1000"/>
                        </a:spcAft>
                      </a:pPr>
                      <a:r>
                        <a:rPr lang="pl-PL" sz="1100" b="1" dirty="0">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555891687"/>
                  </a:ext>
                </a:extLst>
              </a:tr>
              <a:tr h="682161">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65 %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2347364"/>
                  </a:ext>
                </a:extLst>
              </a:tr>
              <a:tr h="666603">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55%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40210426"/>
                  </a:ext>
                </a:extLst>
              </a:tr>
              <a:tr h="682161">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duży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45%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4888480"/>
                  </a:ext>
                </a:extLst>
              </a:tr>
            </a:tbl>
          </a:graphicData>
        </a:graphic>
      </p:graphicFrame>
      <p:sp>
        <p:nvSpPr>
          <p:cNvPr id="4" name="pole tekstowe 3">
            <a:extLst>
              <a:ext uri="{FF2B5EF4-FFF2-40B4-BE49-F238E27FC236}">
                <a16:creationId xmlns:a16="http://schemas.microsoft.com/office/drawing/2014/main" xmlns="" id="{6348A1B5-27A3-4B7A-A480-704EB185003B}"/>
              </a:ext>
            </a:extLst>
          </p:cNvPr>
          <p:cNvSpPr txBox="1"/>
          <p:nvPr/>
        </p:nvSpPr>
        <p:spPr>
          <a:xfrm>
            <a:off x="1115616" y="4221088"/>
            <a:ext cx="7488832" cy="1846659"/>
          </a:xfrm>
          <a:prstGeom prst="rect">
            <a:avLst/>
          </a:prstGeom>
          <a:noFill/>
        </p:spPr>
        <p:txBody>
          <a:bodyPr wrap="square" rtlCol="0">
            <a:spAutoFit/>
          </a:bodyPr>
          <a:lstStyle/>
          <a:p>
            <a:r>
              <a:rPr lang="pl-PL" sz="1600" b="1" dirty="0"/>
              <a:t>WYMAGANE ZAŁĄCZNIKI:</a:t>
            </a:r>
          </a:p>
          <a:p>
            <a:r>
              <a:rPr lang="pl-PL" sz="1400" dirty="0">
                <a:solidFill>
                  <a:srgbClr val="000000"/>
                </a:solidFill>
                <a:ea typeface="Times New Roman" panose="02020603050405020304" pitchFamily="18" charset="0"/>
              </a:rPr>
              <a:t>-Formularz informacji przedstawianych przy ubieganiu się o pomoc inną niż pomoc w rolnictwie lub rybołówstwie, pomoc de </a:t>
            </a:r>
            <a:r>
              <a:rPr lang="pl-PL" sz="1400" dirty="0" err="1">
                <a:solidFill>
                  <a:srgbClr val="000000"/>
                </a:solidFill>
                <a:ea typeface="Times New Roman" panose="02020603050405020304" pitchFamily="18" charset="0"/>
              </a:rPr>
              <a:t>minimis</a:t>
            </a:r>
            <a:r>
              <a:rPr lang="pl-PL" sz="1400" dirty="0">
                <a:solidFill>
                  <a:srgbClr val="000000"/>
                </a:solidFill>
                <a:ea typeface="Times New Roman" panose="02020603050405020304" pitchFamily="18" charset="0"/>
              </a:rPr>
              <a:t> lub pomoc de </a:t>
            </a:r>
            <a:r>
              <a:rPr lang="pl-PL" sz="1400" dirty="0" err="1">
                <a:solidFill>
                  <a:srgbClr val="000000"/>
                </a:solidFill>
                <a:ea typeface="Times New Roman" panose="02020603050405020304" pitchFamily="18" charset="0"/>
              </a:rPr>
              <a:t>minimis</a:t>
            </a:r>
            <a:r>
              <a:rPr lang="pl-PL" sz="1400" dirty="0">
                <a:solidFill>
                  <a:srgbClr val="000000"/>
                </a:solidFill>
                <a:ea typeface="Times New Roman" panose="02020603050405020304" pitchFamily="18" charset="0"/>
              </a:rPr>
              <a:t> w rolnictwie lub rybołówstwie łącznie z </a:t>
            </a:r>
            <a:r>
              <a:rPr lang="pl-PL" sz="1400" dirty="0">
                <a:solidFill>
                  <a:srgbClr val="000000"/>
                </a:solidFill>
                <a:highlight>
                  <a:srgbClr val="FFFF00"/>
                </a:highlight>
                <a:ea typeface="Times New Roman" panose="02020603050405020304" pitchFamily="18" charset="0"/>
              </a:rPr>
              <a:t>s</a:t>
            </a:r>
            <a:r>
              <a:rPr lang="pl-PL" sz="1400" dirty="0">
                <a:solidFill>
                  <a:srgbClr val="000000"/>
                </a:solidFill>
                <a:highlight>
                  <a:srgbClr val="FFFF00"/>
                </a:highlight>
              </a:rPr>
              <a:t>prawozdaniami finansowymi,</a:t>
            </a:r>
          </a:p>
          <a:p>
            <a:r>
              <a:rPr lang="pl-PL" sz="1400" dirty="0">
                <a:solidFill>
                  <a:srgbClr val="000000"/>
                </a:solidFill>
              </a:rPr>
              <a:t>-Oświadczenie dotyczące kumulacji pomocy,</a:t>
            </a:r>
          </a:p>
          <a:p>
            <a:r>
              <a:rPr lang="pl-PL" sz="1400" dirty="0">
                <a:solidFill>
                  <a:srgbClr val="000000"/>
                </a:solidFill>
              </a:rPr>
              <a:t>-Oświadczenie o statusie przedsiębiorstwa,</a:t>
            </a:r>
          </a:p>
          <a:p>
            <a:r>
              <a:rPr lang="pl-PL" sz="1400" dirty="0">
                <a:solidFill>
                  <a:srgbClr val="000000"/>
                </a:solidFill>
              </a:rPr>
              <a:t>-</a:t>
            </a:r>
            <a:r>
              <a:rPr lang="pl-PL" sz="1400" dirty="0">
                <a:solidFill>
                  <a:srgbClr val="000000"/>
                </a:solidFill>
                <a:ea typeface="Times New Roman" panose="02020603050405020304" pitchFamily="18" charset="0"/>
              </a:rPr>
              <a:t>Oświadczenie dotyczące sytuacji ekonomicznej. </a:t>
            </a:r>
            <a:endParaRPr lang="pl-PL" sz="1400" dirty="0">
              <a:solidFill>
                <a:srgbClr val="000000"/>
              </a:solidFill>
            </a:endParaRPr>
          </a:p>
          <a:p>
            <a:endParaRPr lang="pl-PL" sz="1400" dirty="0"/>
          </a:p>
        </p:txBody>
      </p:sp>
    </p:spTree>
    <p:extLst>
      <p:ext uri="{BB962C8B-B14F-4D97-AF65-F5344CB8AC3E}">
        <p14:creationId xmlns:p14="http://schemas.microsoft.com/office/powerpoint/2010/main" xmlns="" val="12864993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26A08354-D59D-4C6F-B52F-3A25C2405BF0}"/>
              </a:ext>
            </a:extLst>
          </p:cNvPr>
          <p:cNvSpPr>
            <a:spLocks noGrp="1"/>
          </p:cNvSpPr>
          <p:nvPr>
            <p:ph idx="1"/>
          </p:nvPr>
        </p:nvSpPr>
        <p:spPr>
          <a:xfrm>
            <a:off x="628650" y="260648"/>
            <a:ext cx="7886700" cy="5916315"/>
          </a:xfrm>
        </p:spPr>
        <p:txBody>
          <a:bodyPr>
            <a:normAutofit/>
          </a:bodyPr>
          <a:lstStyle/>
          <a:p>
            <a:pPr marL="0" indent="0" algn="ctr">
              <a:buNone/>
            </a:pPr>
            <a:r>
              <a:rPr lang="pl-PL" sz="2400" b="1" u="sng" dirty="0">
                <a:solidFill>
                  <a:prstClr val="black"/>
                </a:solidFill>
              </a:rPr>
              <a:t>POMOC NA OZE – art. 41 Rozporządzenia 651/2014</a:t>
            </a:r>
          </a:p>
          <a:p>
            <a:pPr marL="0" indent="0" algn="just">
              <a:buNone/>
            </a:pPr>
            <a:endParaRPr lang="pl-PL" sz="1600" b="1" u="sng" dirty="0">
              <a:solidFill>
                <a:prstClr val="black"/>
              </a:solidFill>
            </a:endParaRPr>
          </a:p>
          <a:p>
            <a:pPr marL="0" indent="0" algn="just">
              <a:buNone/>
            </a:pPr>
            <a:r>
              <a:rPr lang="pl-PL" sz="1500" dirty="0"/>
              <a:t>W przypadku </a:t>
            </a:r>
            <a:r>
              <a:rPr lang="pl-PL" sz="1500" i="1" dirty="0"/>
              <a:t>pomocy inwestycyjnej na propagowanie energii ze źródeł odnawialnych </a:t>
            </a:r>
            <a:r>
              <a:rPr lang="pl-PL" sz="1500" dirty="0"/>
              <a:t>-tj. dofinansowania kosztów instalacji OZE -zgodnie z art. 41 ust. 6 lit. a, b i c Rozporządzenia 651/2014 za koszty kwalifikowalne uznaje się dodatkowe koszty inwestycji niezbędne do propagowania wytwarzania energii ze źródeł odnawialnych. Ustala się je w następujący sposób: </a:t>
            </a:r>
          </a:p>
          <a:p>
            <a:pPr marL="0" indent="0">
              <a:buNone/>
            </a:pPr>
            <a:endParaRPr lang="pl-PL" dirty="0"/>
          </a:p>
          <a:p>
            <a:pPr marL="0" indent="0" algn="just">
              <a:buNone/>
            </a:pPr>
            <a:r>
              <a:rPr lang="pl-PL" dirty="0"/>
              <a:t>	</a:t>
            </a:r>
            <a:r>
              <a:rPr lang="pl-PL" sz="1400" dirty="0"/>
              <a:t>a) w przypadku gdy koszty inwestycji w produkcję energii ze źródeł odnawialnych można 			wyodrębnić z całkowitych kosztów inwestycji jako oddzielną inwestycję, na przykład jako 			łatwy do wyodrębnienia dodatkowy element w już istniejącym obiekcie, taki koszt 				związany z energią ze źródeł odnawialnych stanowi koszty kwalifikowalne; </a:t>
            </a:r>
          </a:p>
          <a:p>
            <a:pPr marL="0" indent="0" algn="just">
              <a:buNone/>
            </a:pPr>
            <a:endParaRPr lang="pl-PL" sz="1400" dirty="0"/>
          </a:p>
          <a:p>
            <a:pPr marL="0" indent="0" algn="just">
              <a:buNone/>
            </a:pPr>
            <a:r>
              <a:rPr lang="pl-PL" sz="1400" dirty="0"/>
              <a:t>	</a:t>
            </a:r>
            <a:r>
              <a:rPr lang="pl-PL" dirty="0"/>
              <a:t>b</a:t>
            </a:r>
            <a:r>
              <a:rPr lang="pl-PL" sz="1400" dirty="0"/>
              <a:t>) w przypadku gdy koszty inwestycji w wytwarzanie energii ze źródeł odnawialnych można 		określić poprzez odniesienie do podobnej, mniej przyjaznej dla środowiska inwestycji, 			która prawdopodobnie zostałaby przeprowadzona w przypadku braku pomocy, taka 				różnica między kosztami obu inwestycji określa koszt związany z energią ze źródeł 				odnawialnych i stanowi koszty kwalifikowalne; </a:t>
            </a:r>
          </a:p>
          <a:p>
            <a:pPr marL="0" indent="0" algn="just">
              <a:buNone/>
            </a:pPr>
            <a:endParaRPr lang="pl-PL" sz="1400" dirty="0"/>
          </a:p>
          <a:p>
            <a:pPr marL="0" lvl="0" indent="0" algn="just">
              <a:buNone/>
            </a:pPr>
            <a:r>
              <a:rPr lang="pl-PL" sz="1000" dirty="0">
                <a:solidFill>
                  <a:prstClr val="black"/>
                </a:solidFill>
              </a:rPr>
              <a:t>	</a:t>
            </a:r>
            <a:r>
              <a:rPr lang="pl-PL" sz="1400" dirty="0">
                <a:solidFill>
                  <a:prstClr val="black"/>
                </a:solidFill>
              </a:rPr>
              <a:t>c) w przypadku niektórych małych instalacji, gdzie nie można określić mniej przyjaznej dla 			środowiska inwestycji, gdyż nie 	istnieją zakłady o ograniczonej wielkości, koszty 					kwalifikowalne stanowią całkowite koszty inwestycji w celu osiągnięcia wyższego poziomu 			ochrony środowiska. </a:t>
            </a:r>
          </a:p>
          <a:p>
            <a:pPr marL="0" indent="0" algn="just">
              <a:buNone/>
            </a:pPr>
            <a:endParaRPr lang="pl-PL" sz="1400" dirty="0"/>
          </a:p>
          <a:p>
            <a:pPr marL="0" indent="0">
              <a:buNone/>
            </a:pPr>
            <a:r>
              <a:rPr lang="pl-PL" dirty="0"/>
              <a:t> </a:t>
            </a:r>
          </a:p>
          <a:p>
            <a:pPr marL="0" indent="0" algn="just">
              <a:buNone/>
            </a:pPr>
            <a:endParaRPr lang="pl-PL" b="1" u="sng" dirty="0"/>
          </a:p>
        </p:txBody>
      </p:sp>
      <p:sp>
        <p:nvSpPr>
          <p:cNvPr id="2" name="pole tekstowe 1">
            <a:extLst>
              <a:ext uri="{FF2B5EF4-FFF2-40B4-BE49-F238E27FC236}">
                <a16:creationId xmlns:a16="http://schemas.microsoft.com/office/drawing/2014/main" xmlns="" id="{243EDDD4-BCEE-475A-A2A9-035347683A7F}"/>
              </a:ext>
            </a:extLst>
          </p:cNvPr>
          <p:cNvSpPr txBox="1"/>
          <p:nvPr/>
        </p:nvSpPr>
        <p:spPr>
          <a:xfrm>
            <a:off x="467544" y="5733256"/>
            <a:ext cx="3168352" cy="369332"/>
          </a:xfrm>
          <a:prstGeom prst="rect">
            <a:avLst/>
          </a:prstGeom>
          <a:noFill/>
        </p:spPr>
        <p:txBody>
          <a:bodyPr wrap="square" rtlCol="0">
            <a:spAutoFit/>
          </a:bodyPr>
          <a:lstStyle/>
          <a:p>
            <a:r>
              <a:rPr lang="pl-PL" dirty="0"/>
              <a:t>NOWE INSTALACJE</a:t>
            </a:r>
          </a:p>
        </p:txBody>
      </p:sp>
      <p:cxnSp>
        <p:nvCxnSpPr>
          <p:cNvPr id="5" name="Łącznik prosty ze strzałką 4">
            <a:extLst>
              <a:ext uri="{FF2B5EF4-FFF2-40B4-BE49-F238E27FC236}">
                <a16:creationId xmlns:a16="http://schemas.microsoft.com/office/drawing/2014/main" xmlns="" id="{3751BE16-5FEA-4C1B-9080-4CCAD7AB8E66}"/>
              </a:ext>
            </a:extLst>
          </p:cNvPr>
          <p:cNvCxnSpPr>
            <a:cxnSpLocks/>
          </p:cNvCxnSpPr>
          <p:nvPr/>
        </p:nvCxnSpPr>
        <p:spPr>
          <a:xfrm flipV="1">
            <a:off x="628650" y="4041068"/>
            <a:ext cx="409181" cy="16921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Łącznik prosty ze strzałką 6">
            <a:extLst>
              <a:ext uri="{FF2B5EF4-FFF2-40B4-BE49-F238E27FC236}">
                <a16:creationId xmlns:a16="http://schemas.microsoft.com/office/drawing/2014/main" xmlns="" id="{2DC49D08-9F78-477D-A8EF-0AFDF41544BA}"/>
              </a:ext>
            </a:extLst>
          </p:cNvPr>
          <p:cNvCxnSpPr>
            <a:cxnSpLocks/>
          </p:cNvCxnSpPr>
          <p:nvPr/>
        </p:nvCxnSpPr>
        <p:spPr>
          <a:xfrm flipV="1">
            <a:off x="628650" y="5191855"/>
            <a:ext cx="409181" cy="543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Strzałka: w lewo 9">
            <a:extLst>
              <a:ext uri="{FF2B5EF4-FFF2-40B4-BE49-F238E27FC236}">
                <a16:creationId xmlns:a16="http://schemas.microsoft.com/office/drawing/2014/main" xmlns="" id="{5DF9A4BD-74D1-4183-B141-54FC759A020B}"/>
              </a:ext>
            </a:extLst>
          </p:cNvPr>
          <p:cNvSpPr/>
          <p:nvPr/>
        </p:nvSpPr>
        <p:spPr>
          <a:xfrm>
            <a:off x="5508104" y="3861048"/>
            <a:ext cx="638888"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xmlns="" id="{0B720095-05FB-4373-9119-AC1383075B1A}"/>
              </a:ext>
            </a:extLst>
          </p:cNvPr>
          <p:cNvSpPr txBox="1"/>
          <p:nvPr/>
        </p:nvSpPr>
        <p:spPr>
          <a:xfrm>
            <a:off x="6146992" y="3933057"/>
            <a:ext cx="2997008" cy="307777"/>
          </a:xfrm>
          <a:prstGeom prst="rect">
            <a:avLst/>
          </a:prstGeom>
          <a:noFill/>
        </p:spPr>
        <p:txBody>
          <a:bodyPr wrap="square" rtlCol="0">
            <a:spAutoFit/>
          </a:bodyPr>
          <a:lstStyle/>
          <a:p>
            <a:r>
              <a:rPr lang="pl-PL" sz="1400" dirty="0">
                <a:highlight>
                  <a:srgbClr val="FFFF00"/>
                </a:highlight>
              </a:rPr>
              <a:t>JEŚLI JEST INWESTYCJA REFERENCYJNA</a:t>
            </a:r>
          </a:p>
        </p:txBody>
      </p:sp>
      <p:sp>
        <p:nvSpPr>
          <p:cNvPr id="12" name="Strzałka: w lewo 11">
            <a:extLst>
              <a:ext uri="{FF2B5EF4-FFF2-40B4-BE49-F238E27FC236}">
                <a16:creationId xmlns:a16="http://schemas.microsoft.com/office/drawing/2014/main" xmlns="" id="{2E514B96-B1C2-4842-B386-C55E8405C84D}"/>
              </a:ext>
            </a:extLst>
          </p:cNvPr>
          <p:cNvSpPr/>
          <p:nvPr/>
        </p:nvSpPr>
        <p:spPr>
          <a:xfrm>
            <a:off x="3797002" y="5013176"/>
            <a:ext cx="638888"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a:extLst>
              <a:ext uri="{FF2B5EF4-FFF2-40B4-BE49-F238E27FC236}">
                <a16:creationId xmlns:a16="http://schemas.microsoft.com/office/drawing/2014/main" xmlns="" id="{B7C52FEF-5F16-424E-B1E2-CF8DED35844A}"/>
              </a:ext>
            </a:extLst>
          </p:cNvPr>
          <p:cNvSpPr txBox="1"/>
          <p:nvPr/>
        </p:nvSpPr>
        <p:spPr>
          <a:xfrm>
            <a:off x="4572000" y="5037967"/>
            <a:ext cx="4032448" cy="307777"/>
          </a:xfrm>
          <a:prstGeom prst="rect">
            <a:avLst/>
          </a:prstGeom>
          <a:noFill/>
        </p:spPr>
        <p:txBody>
          <a:bodyPr wrap="square" rtlCol="0">
            <a:spAutoFit/>
          </a:bodyPr>
          <a:lstStyle/>
          <a:p>
            <a:r>
              <a:rPr lang="pl-PL" sz="1400" dirty="0">
                <a:highlight>
                  <a:srgbClr val="FFFF00"/>
                </a:highlight>
              </a:rPr>
              <a:t>JEŚLI NIE MA INWESTYCJI REFERENCYJNEJ</a:t>
            </a:r>
          </a:p>
        </p:txBody>
      </p:sp>
    </p:spTree>
    <p:extLst>
      <p:ext uri="{BB962C8B-B14F-4D97-AF65-F5344CB8AC3E}">
        <p14:creationId xmlns:p14="http://schemas.microsoft.com/office/powerpoint/2010/main" xmlns="" val="4270527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3A24EF-8709-47FE-87B6-7C48D3DAA844}"/>
              </a:ext>
            </a:extLst>
          </p:cNvPr>
          <p:cNvSpPr>
            <a:spLocks noGrp="1"/>
          </p:cNvSpPr>
          <p:nvPr>
            <p:ph type="title"/>
          </p:nvPr>
        </p:nvSpPr>
        <p:spPr/>
        <p:txBody>
          <a:bodyPr>
            <a:normAutofit/>
          </a:bodyPr>
          <a:lstStyle/>
          <a:p>
            <a:pPr algn="ctr"/>
            <a:r>
              <a:rPr lang="pl-PL" sz="2400" b="1" dirty="0"/>
              <a:t>INWESTYCJA REFERENCYJNA</a:t>
            </a:r>
          </a:p>
        </p:txBody>
      </p:sp>
      <p:sp>
        <p:nvSpPr>
          <p:cNvPr id="3" name="Symbol zastępczy zawartości 2">
            <a:extLst>
              <a:ext uri="{FF2B5EF4-FFF2-40B4-BE49-F238E27FC236}">
                <a16:creationId xmlns:a16="http://schemas.microsoft.com/office/drawing/2014/main" xmlns="" id="{4877688F-9C72-4208-AB05-9CD6595A3512}"/>
              </a:ext>
            </a:extLst>
          </p:cNvPr>
          <p:cNvSpPr>
            <a:spLocks noGrp="1"/>
          </p:cNvSpPr>
          <p:nvPr>
            <p:ph idx="1"/>
          </p:nvPr>
        </p:nvSpPr>
        <p:spPr/>
        <p:txBody>
          <a:bodyPr/>
          <a:lstStyle/>
          <a:p>
            <a:pPr marL="0" indent="0" algn="just">
              <a:buNone/>
            </a:pPr>
            <a:r>
              <a:rPr lang="pl-PL" dirty="0"/>
              <a:t>„</a:t>
            </a:r>
            <a:r>
              <a:rPr lang="pl-PL" sz="1600" dirty="0"/>
              <a:t>mniej przyjazna dla środowiska inwestycja” – instalacja konwencjonalna o takiej samej zdolności produkcyjnej jak instalacja OZE</a:t>
            </a:r>
          </a:p>
          <a:p>
            <a:pPr marL="0" indent="0" algn="just">
              <a:buNone/>
            </a:pPr>
            <a:endParaRPr lang="pl-PL" sz="1600" dirty="0"/>
          </a:p>
          <a:p>
            <a:pPr algn="just"/>
            <a:r>
              <a:rPr lang="pl-PL" sz="1600" dirty="0"/>
              <a:t>Produkcja energii cieplnej, kogeneracja - zawsze jest inwestycja referencyjna</a:t>
            </a:r>
          </a:p>
          <a:p>
            <a:pPr algn="just"/>
            <a:r>
              <a:rPr lang="pl-PL" sz="1600" dirty="0"/>
              <a:t>Produkcja energii elektrycznej – brak inwestycji referencyjnej w przypadku małych instalacji:</a:t>
            </a:r>
          </a:p>
          <a:p>
            <a:pPr marL="0" indent="0" algn="just">
              <a:buNone/>
            </a:pPr>
            <a:r>
              <a:rPr lang="pl-PL" sz="1600" dirty="0"/>
              <a:t>				gdy instalacja zasilana jest biomasą, biogazem, energią geotermalną</a:t>
            </a:r>
          </a:p>
          <a:p>
            <a:pPr marL="0" indent="0" algn="just">
              <a:buNone/>
            </a:pPr>
            <a:r>
              <a:rPr lang="pl-PL" sz="1600" dirty="0"/>
              <a:t>				o mocy poniżej 50 </a:t>
            </a:r>
            <a:r>
              <a:rPr lang="pl-PL" sz="1600" dirty="0" err="1"/>
              <a:t>kW.</a:t>
            </a:r>
            <a:endParaRPr lang="pl-PL" sz="1600" dirty="0"/>
          </a:p>
          <a:p>
            <a:pPr marL="0" lvl="0" indent="0" defTabSz="914400">
              <a:lnSpc>
                <a:spcPct val="100000"/>
              </a:lnSpc>
              <a:spcBef>
                <a:spcPts val="0"/>
              </a:spcBef>
              <a:buNone/>
            </a:pPr>
            <a:r>
              <a:rPr lang="pl-PL" sz="1600" dirty="0"/>
              <a:t>				</a:t>
            </a:r>
          </a:p>
          <a:p>
            <a:pPr marL="0" lvl="0" indent="0" defTabSz="914400">
              <a:lnSpc>
                <a:spcPct val="100000"/>
              </a:lnSpc>
              <a:spcBef>
                <a:spcPts val="0"/>
              </a:spcBef>
              <a:buNone/>
              <a:tabLst>
                <a:tab pos="1527175" algn="l"/>
              </a:tabLst>
            </a:pPr>
            <a:r>
              <a:rPr lang="pl-PL" sz="1600" dirty="0">
                <a:solidFill>
                  <a:prstClr val="black"/>
                </a:solidFill>
              </a:rPr>
              <a:t>	gdy instalacja zasilana jest energią słońca o rocznej produkcji energii 	elektrycznej w skali roku na poziomie mniejszym niż 400 MWh</a:t>
            </a:r>
          </a:p>
          <a:p>
            <a:pPr marL="0" indent="0" algn="just">
              <a:buNone/>
            </a:pPr>
            <a:endParaRPr lang="pl-PL" sz="1600" dirty="0"/>
          </a:p>
          <a:p>
            <a:pPr marL="0" indent="0" algn="just">
              <a:buNone/>
            </a:pPr>
            <a:r>
              <a:rPr lang="pl-PL" sz="1600" dirty="0"/>
              <a:t>  	KALKULATOR- INSTALACJA REFERENCYJNA</a:t>
            </a:r>
          </a:p>
        </p:txBody>
      </p:sp>
      <p:sp>
        <p:nvSpPr>
          <p:cNvPr id="4" name="Strzałka: w prawo 3">
            <a:extLst>
              <a:ext uri="{FF2B5EF4-FFF2-40B4-BE49-F238E27FC236}">
                <a16:creationId xmlns:a16="http://schemas.microsoft.com/office/drawing/2014/main" xmlns="" id="{F2F93374-5D7E-422F-B303-132E4F1945F6}"/>
              </a:ext>
            </a:extLst>
          </p:cNvPr>
          <p:cNvSpPr/>
          <p:nvPr/>
        </p:nvSpPr>
        <p:spPr>
          <a:xfrm>
            <a:off x="1403648" y="328498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trzałka: w prawo 4">
            <a:extLst>
              <a:ext uri="{FF2B5EF4-FFF2-40B4-BE49-F238E27FC236}">
                <a16:creationId xmlns:a16="http://schemas.microsoft.com/office/drawing/2014/main" xmlns="" id="{50E541BC-4C4C-4BCB-8427-19EDB0345A35}"/>
              </a:ext>
            </a:extLst>
          </p:cNvPr>
          <p:cNvSpPr/>
          <p:nvPr/>
        </p:nvSpPr>
        <p:spPr>
          <a:xfrm>
            <a:off x="1403648" y="4005064"/>
            <a:ext cx="432048"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xmlns="" val="15967572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a:extLst>
              <a:ext uri="{FF2B5EF4-FFF2-40B4-BE49-F238E27FC236}">
                <a16:creationId xmlns:a16="http://schemas.microsoft.com/office/drawing/2014/main" xmlns="" id="{FE13B421-6D07-4D8A-A4DE-2A75E3FCD092}"/>
              </a:ext>
            </a:extLst>
          </p:cNvPr>
          <p:cNvGraphicFramePr>
            <a:graphicFrameLocks noGrp="1"/>
          </p:cNvGraphicFramePr>
          <p:nvPr>
            <p:ph idx="1"/>
            <p:extLst>
              <p:ext uri="{D42A27DB-BD31-4B8C-83A1-F6EECF244321}">
                <p14:modId xmlns:p14="http://schemas.microsoft.com/office/powerpoint/2010/main" xmlns="" val="3078987107"/>
              </p:ext>
            </p:extLst>
          </p:nvPr>
        </p:nvGraphicFramePr>
        <p:xfrm>
          <a:off x="1547664" y="1124744"/>
          <a:ext cx="5848350" cy="2952329"/>
        </p:xfrm>
        <a:graphic>
          <a:graphicData uri="http://schemas.openxmlformats.org/drawingml/2006/table">
            <a:tbl>
              <a:tblPr firstRow="1" firstCol="1" bandRow="1"/>
              <a:tblGrid>
                <a:gridCol w="1949450">
                  <a:extLst>
                    <a:ext uri="{9D8B030D-6E8A-4147-A177-3AD203B41FA5}">
                      <a16:colId xmlns:a16="http://schemas.microsoft.com/office/drawing/2014/main" xmlns="" val="475921957"/>
                    </a:ext>
                  </a:extLst>
                </a:gridCol>
                <a:gridCol w="1949450">
                  <a:extLst>
                    <a:ext uri="{9D8B030D-6E8A-4147-A177-3AD203B41FA5}">
                      <a16:colId xmlns:a16="http://schemas.microsoft.com/office/drawing/2014/main" xmlns="" val="1038875011"/>
                    </a:ext>
                  </a:extLst>
                </a:gridCol>
                <a:gridCol w="1949450">
                  <a:extLst>
                    <a:ext uri="{9D8B030D-6E8A-4147-A177-3AD203B41FA5}">
                      <a16:colId xmlns:a16="http://schemas.microsoft.com/office/drawing/2014/main" xmlns="" val="1516026311"/>
                    </a:ext>
                  </a:extLst>
                </a:gridCol>
              </a:tblGrid>
              <a:tr h="815563">
                <a:tc rowSpan="2">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gridSpan="2">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pl-PL"/>
                    </a:p>
                  </a:txBody>
                  <a:tcPr/>
                </a:tc>
                <a:extLst>
                  <a:ext uri="{0D108BD9-81ED-4DB2-BD59-A6C34878D82A}">
                    <a16:rowId xmlns:a16="http://schemas.microsoft.com/office/drawing/2014/main" xmlns="" val="2248758721"/>
                  </a:ext>
                </a:extLst>
              </a:tr>
              <a:tr h="724945">
                <a:tc vMerge="1">
                  <a:txBody>
                    <a:bodyPr/>
                    <a:lstStyle/>
                    <a:p>
                      <a:endParaRPr lang="pl-PL"/>
                    </a:p>
                  </a:txBody>
                  <a:tcPr/>
                </a:tc>
                <a:tc>
                  <a:txBody>
                    <a:bodyPr/>
                    <a:lstStyle/>
                    <a:p>
                      <a:pPr algn="just">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Koszty obliczane zgodnie z kryteriami określonymi w lit. a) lub b)</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just">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Koszty obliczane zgodnie z kryteriami określonymi w lit. c)</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xmlns="" val="4215210670"/>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80%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26330992"/>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70%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55%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8447577"/>
                  </a:ext>
                </a:extLst>
              </a:tr>
              <a:tr h="47060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duży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60%</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45%</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1819533"/>
                  </a:ext>
                </a:extLst>
              </a:tr>
            </a:tbl>
          </a:graphicData>
        </a:graphic>
      </p:graphicFrame>
      <p:sp>
        <p:nvSpPr>
          <p:cNvPr id="4" name="Prostokąt 3">
            <a:extLst>
              <a:ext uri="{FF2B5EF4-FFF2-40B4-BE49-F238E27FC236}">
                <a16:creationId xmlns:a16="http://schemas.microsoft.com/office/drawing/2014/main" xmlns="" id="{DAD00438-2AED-4C71-9EEE-AA3F7C043781}"/>
              </a:ext>
            </a:extLst>
          </p:cNvPr>
          <p:cNvSpPr/>
          <p:nvPr/>
        </p:nvSpPr>
        <p:spPr>
          <a:xfrm>
            <a:off x="756153" y="476672"/>
            <a:ext cx="4175310" cy="325538"/>
          </a:xfrm>
          <a:prstGeom prst="rect">
            <a:avLst/>
          </a:prstGeom>
        </p:spPr>
        <p:txBody>
          <a:bodyPr wrap="none">
            <a:spAutoFit/>
          </a:bodyPr>
          <a:lstStyle/>
          <a:p>
            <a:pPr marL="96439" lvl="0" algn="just" defTabSz="385753">
              <a:lnSpc>
                <a:spcPct val="115000"/>
              </a:lnSpc>
              <a:spcBef>
                <a:spcPts val="422"/>
              </a:spcBef>
              <a:spcAft>
                <a:spcPts val="1000"/>
              </a:spcAft>
            </a:pPr>
            <a:r>
              <a:rPr lang="pl-PL" sz="1400" dirty="0">
                <a:solidFill>
                  <a:prstClr val="black"/>
                </a:solidFill>
                <a:latin typeface="Calibri" panose="020F0502020204030204" pitchFamily="34" charset="0"/>
                <a:ea typeface="Calibri" panose="020F0502020204030204" pitchFamily="34" charset="0"/>
                <a:cs typeface="Calibri" panose="020F0502020204030204" pitchFamily="34" charset="0"/>
              </a:rPr>
              <a:t>Intensywność pomocy (% kosztów kwalifikowalnych): </a:t>
            </a:r>
          </a:p>
        </p:txBody>
      </p:sp>
      <p:sp>
        <p:nvSpPr>
          <p:cNvPr id="5" name="pole tekstowe 4">
            <a:extLst>
              <a:ext uri="{FF2B5EF4-FFF2-40B4-BE49-F238E27FC236}">
                <a16:creationId xmlns:a16="http://schemas.microsoft.com/office/drawing/2014/main" xmlns="" id="{931BC0D3-4083-4281-8FF1-E01CA7924997}"/>
              </a:ext>
            </a:extLst>
          </p:cNvPr>
          <p:cNvSpPr txBox="1"/>
          <p:nvPr/>
        </p:nvSpPr>
        <p:spPr>
          <a:xfrm>
            <a:off x="756153" y="4221088"/>
            <a:ext cx="6912768" cy="1846659"/>
          </a:xfrm>
          <a:prstGeom prst="rect">
            <a:avLst/>
          </a:prstGeom>
          <a:noFill/>
        </p:spPr>
        <p:txBody>
          <a:bodyPr wrap="square" rtlCol="0">
            <a:spAutoFit/>
          </a:bodyPr>
          <a:lstStyle/>
          <a:p>
            <a:pPr lvl="0"/>
            <a:r>
              <a:rPr lang="pl-PL" sz="1600" dirty="0">
                <a:solidFill>
                  <a:prstClr val="black"/>
                </a:solidFill>
              </a:rPr>
              <a:t>WYMAGANE ZAŁĄCZNIKI:</a:t>
            </a:r>
          </a:p>
          <a:p>
            <a:pPr lvl="0"/>
            <a:r>
              <a:rPr lang="pl-PL" sz="1400" b="1" dirty="0">
                <a:solidFill>
                  <a:srgbClr val="000000"/>
                </a:solidFill>
                <a:latin typeface="Arial" panose="020B0604020202020204" pitchFamily="34" charset="0"/>
                <a:ea typeface="Times New Roman" panose="02020603050405020304" pitchFamily="18" charset="0"/>
              </a:rPr>
              <a:t>-Formularz informacji przedstawianych przy ubieganiu się o pomoc inną niż pomoc w rolnictwie lub rybołówstwie, pomoc de </a:t>
            </a:r>
            <a:r>
              <a:rPr lang="pl-PL" sz="1400" b="1" dirty="0" err="1">
                <a:solidFill>
                  <a:srgbClr val="000000"/>
                </a:solidFill>
                <a:latin typeface="Arial" panose="020B0604020202020204" pitchFamily="34" charset="0"/>
                <a:ea typeface="Times New Roman" panose="02020603050405020304" pitchFamily="18" charset="0"/>
              </a:rPr>
              <a:t>minimis</a:t>
            </a:r>
            <a:r>
              <a:rPr lang="pl-PL" sz="1400" b="1" dirty="0">
                <a:solidFill>
                  <a:srgbClr val="000000"/>
                </a:solidFill>
                <a:latin typeface="Arial" panose="020B0604020202020204" pitchFamily="34" charset="0"/>
                <a:ea typeface="Times New Roman" panose="02020603050405020304" pitchFamily="18" charset="0"/>
              </a:rPr>
              <a:t> lub pomoc de </a:t>
            </a:r>
            <a:r>
              <a:rPr lang="pl-PL" sz="1400" b="1" dirty="0" err="1">
                <a:solidFill>
                  <a:srgbClr val="000000"/>
                </a:solidFill>
                <a:latin typeface="Arial" panose="020B0604020202020204" pitchFamily="34" charset="0"/>
                <a:ea typeface="Times New Roman" panose="02020603050405020304" pitchFamily="18" charset="0"/>
              </a:rPr>
              <a:t>minimis</a:t>
            </a:r>
            <a:r>
              <a:rPr lang="pl-PL" sz="1400" b="1" dirty="0">
                <a:solidFill>
                  <a:srgbClr val="000000"/>
                </a:solidFill>
                <a:latin typeface="Arial" panose="020B0604020202020204" pitchFamily="34" charset="0"/>
                <a:ea typeface="Times New Roman" panose="02020603050405020304" pitchFamily="18" charset="0"/>
              </a:rPr>
              <a:t> w rolnictwie lub rybołówstwie łącznie z s</a:t>
            </a:r>
            <a:r>
              <a:rPr lang="pl-PL" sz="1400" b="1" dirty="0">
                <a:solidFill>
                  <a:srgbClr val="000000"/>
                </a:solidFill>
                <a:latin typeface="Arial" panose="020B0604020202020204" pitchFamily="34" charset="0"/>
              </a:rPr>
              <a:t>prawozdaniami finansowymi,</a:t>
            </a:r>
          </a:p>
          <a:p>
            <a:pPr lvl="0"/>
            <a:r>
              <a:rPr lang="pl-PL" sz="1400" b="1" dirty="0">
                <a:solidFill>
                  <a:srgbClr val="000000"/>
                </a:solidFill>
                <a:latin typeface="Arial" panose="020B0604020202020204" pitchFamily="34" charset="0"/>
              </a:rPr>
              <a:t>-Oświadczenie dotyczące kumulacji pomocy,</a:t>
            </a:r>
          </a:p>
          <a:p>
            <a:pPr lvl="0"/>
            <a:r>
              <a:rPr lang="pl-PL" sz="1400" b="1" dirty="0">
                <a:solidFill>
                  <a:srgbClr val="000000"/>
                </a:solidFill>
                <a:latin typeface="Arial" panose="020B0604020202020204" pitchFamily="34" charset="0"/>
              </a:rPr>
              <a:t>-Oświadczenie o statusie przedsiębiorstwa,</a:t>
            </a:r>
          </a:p>
          <a:p>
            <a:pPr lvl="0"/>
            <a:r>
              <a:rPr lang="pl-PL" sz="1400" b="1" dirty="0">
                <a:solidFill>
                  <a:srgbClr val="000000"/>
                </a:solidFill>
                <a:latin typeface="Arial" panose="020B0604020202020204" pitchFamily="34" charset="0"/>
              </a:rPr>
              <a:t>-</a:t>
            </a:r>
            <a:r>
              <a:rPr lang="pl-PL" sz="1400" b="1" dirty="0">
                <a:solidFill>
                  <a:srgbClr val="000000"/>
                </a:solidFill>
                <a:latin typeface="Arial" panose="020B0604020202020204" pitchFamily="34" charset="0"/>
                <a:ea typeface="Times New Roman" panose="02020603050405020304" pitchFamily="18" charset="0"/>
              </a:rPr>
              <a:t>Oświadczenie dotyczące sytuacji ekonomicznej,</a:t>
            </a:r>
          </a:p>
          <a:p>
            <a:pPr lvl="0"/>
            <a:r>
              <a:rPr lang="pl-PL" sz="1400" b="1" dirty="0">
                <a:solidFill>
                  <a:srgbClr val="000000"/>
                </a:solidFill>
                <a:latin typeface="Arial" panose="020B0604020202020204" pitchFamily="34" charset="0"/>
              </a:rPr>
              <a:t>-Kalkulator-instalacja referencyjna (koszty kwalifikowalne na podstawie </a:t>
            </a:r>
            <a:r>
              <a:rPr lang="pl-PL" sz="1400" b="1" dirty="0" err="1">
                <a:solidFill>
                  <a:srgbClr val="000000"/>
                </a:solidFill>
                <a:latin typeface="Arial" panose="020B0604020202020204" pitchFamily="34" charset="0"/>
              </a:rPr>
              <a:t>lit.b</a:t>
            </a:r>
            <a:r>
              <a:rPr lang="pl-PL" sz="1400" b="1" dirty="0">
                <a:solidFill>
                  <a:srgbClr val="000000"/>
                </a:solidFill>
                <a:latin typeface="Arial" panose="020B0604020202020204" pitchFamily="34" charset="0"/>
              </a:rPr>
              <a:t>).</a:t>
            </a:r>
          </a:p>
        </p:txBody>
      </p:sp>
    </p:spTree>
    <p:extLst>
      <p:ext uri="{BB962C8B-B14F-4D97-AF65-F5344CB8AC3E}">
        <p14:creationId xmlns:p14="http://schemas.microsoft.com/office/powerpoint/2010/main" xmlns="" val="38896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08912" cy="5472608"/>
          </a:xfrm>
        </p:spPr>
        <p:txBody>
          <a:bodyPr>
            <a:normAutofit/>
          </a:bodyPr>
          <a:lstStyle/>
          <a:p>
            <a:pPr algn="just">
              <a:buNone/>
            </a:pPr>
            <a:r>
              <a:rPr lang="pl-PL" sz="1800" b="1" i="1" u="sng" dirty="0" smtClean="0">
                <a:solidFill>
                  <a:schemeClr val="bg2">
                    <a:lumMod val="25000"/>
                  </a:schemeClr>
                </a:solidFill>
                <a:latin typeface="Calibri" pitchFamily="34" charset="0"/>
                <a:cs typeface="Calibri" pitchFamily="34" charset="0"/>
              </a:rPr>
              <a:t>Termin, czas trwania naboru oraz forma i miejsce składania wniosków </a:t>
            </a:r>
          </a:p>
          <a:p>
            <a:pPr lvl="0" algn="just">
              <a:buNone/>
            </a:pPr>
            <a:endParaRPr lang="pl-PL" sz="16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a:t>
            </a:r>
          </a:p>
          <a:p>
            <a:pPr algn="just"/>
            <a:r>
              <a:rPr lang="pl-PL" sz="1800" dirty="0" smtClean="0">
                <a:solidFill>
                  <a:schemeClr val="bg2">
                    <a:lumMod val="25000"/>
                  </a:schemeClr>
                </a:solidFill>
                <a:latin typeface="Calibri" pitchFamily="34" charset="0"/>
                <a:cs typeface="Calibri" pitchFamily="34" charset="0"/>
              </a:rPr>
              <a:t>Kompletny wniosek o dofinansowanie jako pakiet dokumentów, zostaje uwierzytelniony (podpisany) przez osoby upoważnione do reprezentowania wnioskodawcy poprzez wykorzystanie podpisu PZ. </a:t>
            </a:r>
            <a:r>
              <a:rPr lang="pl-PL" sz="1800" b="1" dirty="0" smtClean="0">
                <a:solidFill>
                  <a:srgbClr val="FF0000"/>
                </a:solidFill>
                <a:latin typeface="Calibri" pitchFamily="34" charset="0"/>
                <a:cs typeface="Calibri" pitchFamily="34" charset="0"/>
              </a:rPr>
              <a:t>Przesłany do IOK pakiet dokumentów stanowi wniosek o dofinansowanie wyłącznie wówczas, gdy zawiera właściwy (zgodny z wzorem) formularz wniosku, któremu nadano sumę kontrolną</a:t>
            </a:r>
            <a:r>
              <a:rPr lang="pl-PL" sz="1800" b="1" dirty="0" smtClean="0">
                <a:solidFill>
                  <a:srgbClr val="006600"/>
                </a:solidFill>
                <a:latin typeface="Calibri" pitchFamily="34" charset="0"/>
                <a:cs typeface="Calibri" pitchFamily="34" charset="0"/>
              </a:rPr>
              <a:t>.</a:t>
            </a:r>
            <a:r>
              <a:rPr lang="pl-PL" sz="1800" dirty="0" smtClean="0">
                <a:solidFill>
                  <a:srgbClr val="006600"/>
                </a:solidFill>
                <a:latin typeface="Calibri" pitchFamily="34" charset="0"/>
                <a:cs typeface="Calibri" pitchFamily="34" charset="0"/>
              </a:rPr>
              <a:t> </a:t>
            </a:r>
            <a:r>
              <a:rPr lang="pl-PL" sz="1800" b="1" dirty="0" smtClean="0">
                <a:solidFill>
                  <a:srgbClr val="FF0000"/>
                </a:solidFill>
                <a:latin typeface="Calibri" pitchFamily="34" charset="0"/>
                <a:cs typeface="Calibri" pitchFamily="34" charset="0"/>
              </a:rPr>
              <a:t>Pakiet dokumentów nie zawierający właściwego formularza wniosku,  albo zawierający właściwy formularz wniosku, któremu nie nadano sumy kontrolnej, nie stanowi wniosku o dofinansowanie.</a:t>
            </a:r>
            <a:r>
              <a:rPr lang="pl-PL" sz="1800" dirty="0" smtClean="0">
                <a:solidFill>
                  <a:srgbClr val="FF0000"/>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 przypadku przesłania pakietu dokumentów, o którym mowa w zdaniu poprzedzającym, uznaje się, że wniosek o dofinansowanie nie został złożony; pakiet taki nie podlega uzupełnieniu warunków formalnych, ani ocenie</a:t>
            </a:r>
            <a:r>
              <a:rPr lang="pl-PL" sz="1800" dirty="0" smtClean="0">
                <a:solidFill>
                  <a:schemeClr val="bg2">
                    <a:lumMod val="25000"/>
                  </a:schemeClr>
                </a:solidFill>
              </a:rPr>
              <a:t>. </a:t>
            </a:r>
          </a:p>
          <a:p>
            <a:pPr lvl="0"/>
            <a:endParaRPr lang="pl-PL" sz="1600" dirty="0" smtClean="0">
              <a:solidFill>
                <a:schemeClr val="accent1">
                  <a:lumMod val="75000"/>
                </a:schemeClr>
              </a:solidFill>
              <a:latin typeface="Calibri" pitchFamily="34" charset="0"/>
              <a:cs typeface="Calibri" pitchFamily="34" charset="0"/>
            </a:endParaRPr>
          </a:p>
          <a:p>
            <a:pPr lvl="0"/>
            <a:endParaRPr lang="pl-PL" sz="1600" dirty="0" smtClean="0">
              <a:solidFill>
                <a:schemeClr val="accent1">
                  <a:lumMod val="75000"/>
                </a:schemeClr>
              </a:solidFill>
              <a:latin typeface="Calibri" pitchFamily="34" charset="0"/>
              <a:cs typeface="Calibri" pitchFamily="34" charset="0"/>
            </a:endParaRPr>
          </a:p>
          <a:p>
            <a:pPr lvl="0"/>
            <a:endParaRPr lang="pl-PL" sz="1600" dirty="0" smtClean="0">
              <a:solidFill>
                <a:schemeClr val="accent1">
                  <a:lumMod val="75000"/>
                </a:schemeClr>
              </a:solidFill>
              <a:latin typeface="Calibri" pitchFamily="34" charset="0"/>
              <a:cs typeface="Calibri" pitchFamily="34" charset="0"/>
            </a:endParaRPr>
          </a:p>
          <a:p>
            <a:endParaRPr lang="pl-PL"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04D043A-0E9A-4749-B055-0B24B79A8D0A}"/>
              </a:ext>
            </a:extLst>
          </p:cNvPr>
          <p:cNvSpPr>
            <a:spLocks noGrp="1"/>
          </p:cNvSpPr>
          <p:nvPr>
            <p:ph type="title"/>
          </p:nvPr>
        </p:nvSpPr>
        <p:spPr/>
        <p:txBody>
          <a:bodyPr>
            <a:normAutofit/>
          </a:bodyPr>
          <a:lstStyle/>
          <a:p>
            <a:pPr algn="ctr"/>
            <a:r>
              <a:rPr lang="pl-PL" sz="2400" dirty="0">
                <a:latin typeface="+mn-lt"/>
              </a:rPr>
              <a:t>POMOC DE MINIMIS</a:t>
            </a:r>
          </a:p>
        </p:txBody>
      </p:sp>
      <p:sp>
        <p:nvSpPr>
          <p:cNvPr id="3" name="Symbol zastępczy zawartości 2">
            <a:extLst>
              <a:ext uri="{FF2B5EF4-FFF2-40B4-BE49-F238E27FC236}">
                <a16:creationId xmlns:a16="http://schemas.microsoft.com/office/drawing/2014/main" xmlns="" id="{7BA0B39A-47AA-479D-8BEC-CAFFCF4FDEFC}"/>
              </a:ext>
            </a:extLst>
          </p:cNvPr>
          <p:cNvSpPr>
            <a:spLocks noGrp="1"/>
          </p:cNvSpPr>
          <p:nvPr>
            <p:ph idx="1"/>
          </p:nvPr>
        </p:nvSpPr>
        <p:spPr>
          <a:xfrm>
            <a:off x="628650" y="1484784"/>
            <a:ext cx="7886700" cy="4692179"/>
          </a:xfrm>
        </p:spPr>
        <p:txBody>
          <a:bodyPr>
            <a:normAutofit fontScale="92500" lnSpcReduction="20000"/>
          </a:bodyPr>
          <a:lstStyle/>
          <a:p>
            <a:pPr algn="just">
              <a:lnSpc>
                <a:spcPct val="115000"/>
              </a:lnSpc>
              <a:spcAft>
                <a:spcPts val="0"/>
              </a:spcAft>
            </a:pP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Limit pomocy de </a:t>
            </a:r>
            <a:r>
              <a:rPr lang="pl-PL"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500" b="1" u="sng" dirty="0">
                <a:solidFill>
                  <a:srgbClr val="000000"/>
                </a:solidFill>
                <a:latin typeface="Calibri" panose="020F0502020204030204" pitchFamily="34" charset="0"/>
                <a:ea typeface="Calibri" panose="020F0502020204030204" pitchFamily="34" charset="0"/>
                <a:cs typeface="Calibri" panose="020F0502020204030204" pitchFamily="34" charset="0"/>
              </a:rPr>
              <a:t>: 200 000 EUR </a:t>
            </a: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w okresie trzech lat. </a:t>
            </a:r>
          </a:p>
          <a:p>
            <a:pPr marL="0" indent="0" algn="just">
              <a:lnSpc>
                <a:spcPct val="115000"/>
              </a:lnSpc>
              <a:spcAft>
                <a:spcPts val="0"/>
              </a:spcAft>
              <a:buNone/>
            </a:pP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Całkowita kwota pomocy de </a:t>
            </a:r>
            <a:r>
              <a:rPr lang="pl-PL"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 przyznana w okresie trzech lat oznacza wartość pomocy de </a:t>
            </a:r>
            <a:r>
              <a:rPr lang="pl-PL"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 uzyskaną przez „jedno przedsiębiorstwo” w ciągu danego roku podatkowego oraz dwóch poprzedzających lat podatkowych oraz wartość wnioskowanego dofinansowania w formie pomocy de </a:t>
            </a:r>
            <a:r>
              <a:rPr lang="pl-PL" sz="1500" dirty="0" err="1">
                <a:solidFill>
                  <a:srgbClr val="000000"/>
                </a:solidFill>
                <a:latin typeface="Calibri" panose="020F0502020204030204" pitchFamily="34" charset="0"/>
                <a:ea typeface="Calibri" panose="020F0502020204030204" pitchFamily="34" charset="0"/>
                <a:cs typeface="Calibri" panose="020F0502020204030204" pitchFamily="34" charset="0"/>
              </a:rPr>
              <a:t>minimis</a:t>
            </a:r>
            <a:r>
              <a:rPr lang="pl-PL" sz="1500" dirty="0">
                <a:solidFill>
                  <a:srgbClr val="000000"/>
                </a:solidFill>
                <a:latin typeface="Calibri" panose="020F0502020204030204" pitchFamily="34" charset="0"/>
                <a:ea typeface="Calibri" panose="020F0502020204030204" pitchFamily="34" charset="0"/>
                <a:cs typeface="Calibri" panose="020F0502020204030204" pitchFamily="34" charset="0"/>
              </a:rPr>
              <a:t> w projekcie. </a:t>
            </a:r>
          </a:p>
          <a:p>
            <a:pPr marL="0" indent="0" algn="just">
              <a:lnSpc>
                <a:spcPct val="115000"/>
              </a:lnSpc>
              <a:spcAft>
                <a:spcPts val="0"/>
              </a:spcAft>
              <a:buNone/>
            </a:pPr>
            <a:endParaRPr lang="pl-PL" sz="1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0"/>
              </a:spcAft>
              <a:buNone/>
            </a:pPr>
            <a:r>
              <a:rPr lang="pl-PL" sz="13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DEFINICJĘ „JEDNEGO PRZEDSIEBIORSTWA” </a:t>
            </a: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określa art. 2 ust.2 Rozporządzenia 1407/2013</a:t>
            </a: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„jedno przedsiębiorstwo” obejmuje wszystkie jednostki gospodarcze, które są ze sobą powiązane co najmniej jednym z następujących stosunków:</a:t>
            </a: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a) jedna jednostka gospodarcza posiada w drugiej jednostce gospodarczej większość praw głosu akcjonariuszy, wspólników lub członków;</a:t>
            </a: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b) jedna jednostka gospodarcza ma prawo wyznaczyć lub odwołać większość członków organu administracyjnego, zarządzającego lub nadzorczego innej jednostki gospodarczej;</a:t>
            </a: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c) jedna jednostka gospodarcza ma prawo wywierać dominujący wpływ na inną jednostkę gospodarczą zgodnie z umową zawartą z tą jednostką lub postanowieniami w jej akcie założycielskim lub umowie spółki;</a:t>
            </a: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d) jedna jednostka gospodarcza, która jest akcjonariuszem lub wspólnikiem w innej jednostce gospodarczej lub jej członkiem, samodzielnie kontroluje, zgodnie z porozumieniem z innymi akcjonariuszami, wspólnikami lub członkami tej jednostki, większość praw głosu akcjonariuszy, wspólników lub członków tej jednostki.</a:t>
            </a:r>
          </a:p>
          <a:p>
            <a:pPr marL="0" indent="0" algn="just">
              <a:lnSpc>
                <a:spcPct val="115000"/>
              </a:lnSpc>
              <a:spcAft>
                <a:spcPts val="0"/>
              </a:spcAft>
              <a:buNone/>
            </a:pPr>
            <a:endPar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0"/>
              </a:spcAft>
              <a:buNone/>
            </a:pPr>
            <a:r>
              <a:rPr lang="pl-PL" sz="1300" dirty="0">
                <a:solidFill>
                  <a:srgbClr val="000000"/>
                </a:solidFill>
                <a:latin typeface="Calibri" panose="020F0502020204030204" pitchFamily="34" charset="0"/>
                <a:ea typeface="Calibri" panose="020F0502020204030204" pitchFamily="34" charset="0"/>
                <a:cs typeface="Calibri" panose="020F0502020204030204" pitchFamily="34" charset="0"/>
              </a:rPr>
              <a:t>Jednostki gospodarcze pozostające w jakimkolwiek ze stosunków, o których mowa w akapicie pierwszym lit. a)–d), za pośrednictwem jednej innej jednostki gospodarczej lub kilku innych jednostek gospodarczych również są uznawane za jedno przedsiębiorstwo</a:t>
            </a:r>
          </a:p>
        </p:txBody>
      </p:sp>
    </p:spTree>
    <p:extLst>
      <p:ext uri="{BB962C8B-B14F-4D97-AF65-F5344CB8AC3E}">
        <p14:creationId xmlns:p14="http://schemas.microsoft.com/office/powerpoint/2010/main" xmlns="" val="6846097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71E04A64-3986-4CA7-85A6-593B5AD752FB}"/>
              </a:ext>
            </a:extLst>
          </p:cNvPr>
          <p:cNvSpPr>
            <a:spLocks noGrp="1"/>
          </p:cNvSpPr>
          <p:nvPr>
            <p:ph idx="1"/>
          </p:nvPr>
        </p:nvSpPr>
        <p:spPr>
          <a:xfrm>
            <a:off x="628650" y="764704"/>
            <a:ext cx="7886700" cy="5412259"/>
          </a:xfrm>
        </p:spPr>
        <p:txBody>
          <a:bodyPr/>
          <a:lstStyle/>
          <a:p>
            <a:pPr marL="0" indent="0">
              <a:buNone/>
            </a:pPr>
            <a:r>
              <a:rPr lang="pl-PL" sz="2400" dirty="0">
                <a:solidFill>
                  <a:prstClr val="black"/>
                </a:solidFill>
                <a:ea typeface="+mj-ea"/>
                <a:cs typeface="+mj-cs"/>
              </a:rPr>
              <a:t>							</a:t>
            </a:r>
          </a:p>
          <a:p>
            <a:pPr marL="0" indent="0">
              <a:buNone/>
            </a:pPr>
            <a:r>
              <a:rPr lang="pl-PL" sz="2400" dirty="0">
                <a:solidFill>
                  <a:prstClr val="black"/>
                </a:solidFill>
                <a:ea typeface="+mj-ea"/>
                <a:cs typeface="+mj-cs"/>
              </a:rPr>
              <a:t>						POMOC DE MINIMIS</a:t>
            </a:r>
            <a:endParaRPr lang="pl-PL" dirty="0"/>
          </a:p>
        </p:txBody>
      </p:sp>
      <p:sp>
        <p:nvSpPr>
          <p:cNvPr id="4" name="Owal 3">
            <a:extLst>
              <a:ext uri="{FF2B5EF4-FFF2-40B4-BE49-F238E27FC236}">
                <a16:creationId xmlns:a16="http://schemas.microsoft.com/office/drawing/2014/main" xmlns="" id="{2F1740D5-982C-4F48-8B4F-E7CF7ABF631A}"/>
              </a:ext>
            </a:extLst>
          </p:cNvPr>
          <p:cNvSpPr/>
          <p:nvPr/>
        </p:nvSpPr>
        <p:spPr>
          <a:xfrm>
            <a:off x="2771800" y="2492896"/>
            <a:ext cx="374441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xmlns="" id="{29154331-1945-4AE9-A7F5-77AB46F0053F}"/>
              </a:ext>
            </a:extLst>
          </p:cNvPr>
          <p:cNvSpPr txBox="1"/>
          <p:nvPr/>
        </p:nvSpPr>
        <p:spPr>
          <a:xfrm>
            <a:off x="3203848" y="2996953"/>
            <a:ext cx="3168352" cy="369332"/>
          </a:xfrm>
          <a:prstGeom prst="rect">
            <a:avLst/>
          </a:prstGeom>
          <a:noFill/>
        </p:spPr>
        <p:txBody>
          <a:bodyPr wrap="square" rtlCol="0">
            <a:spAutoFit/>
          </a:bodyPr>
          <a:lstStyle/>
          <a:p>
            <a:r>
              <a:rPr lang="pl-PL" dirty="0"/>
              <a:t>JEDNO PRZEDSIĘBIORSTWO</a:t>
            </a:r>
          </a:p>
        </p:txBody>
      </p:sp>
      <p:cxnSp>
        <p:nvCxnSpPr>
          <p:cNvPr id="7" name="Łącznik prosty ze strzałką 6">
            <a:extLst>
              <a:ext uri="{FF2B5EF4-FFF2-40B4-BE49-F238E27FC236}">
                <a16:creationId xmlns:a16="http://schemas.microsoft.com/office/drawing/2014/main" xmlns="" id="{86901F22-BD4A-47C8-96F8-787DE2653946}"/>
              </a:ext>
            </a:extLst>
          </p:cNvPr>
          <p:cNvCxnSpPr/>
          <p:nvPr/>
        </p:nvCxnSpPr>
        <p:spPr>
          <a:xfrm flipH="1">
            <a:off x="1763688" y="3789040"/>
            <a:ext cx="1512168" cy="792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pole tekstowe 7">
            <a:extLst>
              <a:ext uri="{FF2B5EF4-FFF2-40B4-BE49-F238E27FC236}">
                <a16:creationId xmlns:a16="http://schemas.microsoft.com/office/drawing/2014/main" xmlns="" id="{DDE794BD-8AC0-4682-A044-75E5BE89AF54}"/>
              </a:ext>
            </a:extLst>
          </p:cNvPr>
          <p:cNvSpPr txBox="1"/>
          <p:nvPr/>
        </p:nvSpPr>
        <p:spPr>
          <a:xfrm>
            <a:off x="1259632" y="4604556"/>
            <a:ext cx="2376264" cy="646331"/>
          </a:xfrm>
          <a:prstGeom prst="rect">
            <a:avLst/>
          </a:prstGeom>
          <a:noFill/>
        </p:spPr>
        <p:txBody>
          <a:bodyPr wrap="square" rtlCol="0">
            <a:spAutoFit/>
          </a:bodyPr>
          <a:lstStyle/>
          <a:p>
            <a:r>
              <a:rPr lang="pl-PL" dirty="0"/>
              <a:t>Jeden podmiot, jeśli jest samodzielny</a:t>
            </a:r>
          </a:p>
        </p:txBody>
      </p:sp>
      <p:cxnSp>
        <p:nvCxnSpPr>
          <p:cNvPr id="11" name="Łącznik prosty ze strzałką 10">
            <a:extLst>
              <a:ext uri="{FF2B5EF4-FFF2-40B4-BE49-F238E27FC236}">
                <a16:creationId xmlns:a16="http://schemas.microsoft.com/office/drawing/2014/main" xmlns="" id="{1BD70026-CF4A-41F4-9949-0BD4D4CC5D62}"/>
              </a:ext>
            </a:extLst>
          </p:cNvPr>
          <p:cNvCxnSpPr>
            <a:cxnSpLocks/>
          </p:cNvCxnSpPr>
          <p:nvPr/>
        </p:nvCxnSpPr>
        <p:spPr>
          <a:xfrm>
            <a:off x="5652120" y="3880413"/>
            <a:ext cx="432048" cy="7919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xmlns="" id="{90C6A85A-6A70-4F80-80B1-68B8FD57F1A9}"/>
              </a:ext>
            </a:extLst>
          </p:cNvPr>
          <p:cNvSpPr txBox="1"/>
          <p:nvPr/>
        </p:nvSpPr>
        <p:spPr>
          <a:xfrm>
            <a:off x="5724128" y="4672336"/>
            <a:ext cx="2376264" cy="646331"/>
          </a:xfrm>
          <a:prstGeom prst="rect">
            <a:avLst/>
          </a:prstGeom>
          <a:noFill/>
        </p:spPr>
        <p:txBody>
          <a:bodyPr wrap="square" rtlCol="0">
            <a:spAutoFit/>
          </a:bodyPr>
          <a:lstStyle/>
          <a:p>
            <a:r>
              <a:rPr lang="pl-PL" dirty="0"/>
              <a:t>Grupa podmiotów powiązanych ze sobą </a:t>
            </a:r>
          </a:p>
        </p:txBody>
      </p:sp>
    </p:spTree>
    <p:extLst>
      <p:ext uri="{BB962C8B-B14F-4D97-AF65-F5344CB8AC3E}">
        <p14:creationId xmlns:p14="http://schemas.microsoft.com/office/powerpoint/2010/main" xmlns="" val="60835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04D043A-0E9A-4749-B055-0B24B79A8D0A}"/>
              </a:ext>
            </a:extLst>
          </p:cNvPr>
          <p:cNvSpPr>
            <a:spLocks noGrp="1"/>
          </p:cNvSpPr>
          <p:nvPr>
            <p:ph type="title"/>
          </p:nvPr>
        </p:nvSpPr>
        <p:spPr/>
        <p:txBody>
          <a:bodyPr>
            <a:normAutofit/>
          </a:bodyPr>
          <a:lstStyle/>
          <a:p>
            <a:pPr algn="ctr"/>
            <a:r>
              <a:rPr lang="pl-PL" sz="2400" dirty="0">
                <a:latin typeface="+mn-lt"/>
              </a:rPr>
              <a:t>POMOC DE MINIMIS</a:t>
            </a:r>
          </a:p>
        </p:txBody>
      </p:sp>
      <p:sp>
        <p:nvSpPr>
          <p:cNvPr id="3" name="Symbol zastępczy zawartości 2">
            <a:extLst>
              <a:ext uri="{FF2B5EF4-FFF2-40B4-BE49-F238E27FC236}">
                <a16:creationId xmlns:a16="http://schemas.microsoft.com/office/drawing/2014/main" xmlns="" id="{7BA0B39A-47AA-479D-8BEC-CAFFCF4FDEFC}"/>
              </a:ext>
            </a:extLst>
          </p:cNvPr>
          <p:cNvSpPr>
            <a:spLocks noGrp="1"/>
          </p:cNvSpPr>
          <p:nvPr>
            <p:ph idx="1"/>
          </p:nvPr>
        </p:nvSpPr>
        <p:spPr>
          <a:xfrm>
            <a:off x="628650" y="1124744"/>
            <a:ext cx="7886700" cy="4908203"/>
          </a:xfrm>
        </p:spPr>
        <p:txBody>
          <a:bodyPr>
            <a:normAutofit/>
          </a:bodyPr>
          <a:lstStyle/>
          <a:p>
            <a:pPr indent="0" algn="just">
              <a:lnSpc>
                <a:spcPct val="115000"/>
              </a:lnSpc>
              <a:spcAft>
                <a:spcPts val="1000"/>
              </a:spcAft>
              <a:buNone/>
            </a:pPr>
            <a:endParaRPr lang="pl-PL" sz="1600" b="1" dirty="0">
              <a:latin typeface="Calibri" panose="020F0502020204030204" pitchFamily="34" charset="0"/>
              <a:ea typeface="Calibri" panose="020F0502020204030204" pitchFamily="34" charset="0"/>
              <a:cs typeface="Calibri" panose="020F0502020204030204" pitchFamily="34" charset="0"/>
            </a:endParaRPr>
          </a:p>
          <a:p>
            <a:pPr marL="267889" indent="-171450" algn="just">
              <a:lnSpc>
                <a:spcPct val="115000"/>
              </a:lnSpc>
              <a:spcAft>
                <a:spcPts val="1000"/>
              </a:spcAft>
            </a:pPr>
            <a:r>
              <a:rPr lang="pl-PL" sz="1600" dirty="0">
                <a:latin typeface="Calibri" panose="020F0502020204030204" pitchFamily="34" charset="0"/>
                <a:ea typeface="Calibri" panose="020F0502020204030204" pitchFamily="34" charset="0"/>
                <a:cs typeface="Calibri" panose="020F0502020204030204" pitchFamily="34" charset="0"/>
              </a:rPr>
              <a:t>Badanie, czy przyznanie określonego w projekcie dofinansowania nie spowoduje przekroczenia pułapów określonych w Rozporządzeniu 1407/2013 przeprowadzane jest dwukrotnie: </a:t>
            </a:r>
            <a:r>
              <a:rPr lang="pl-PL" sz="1600" b="1" u="sng" dirty="0">
                <a:latin typeface="Calibri" panose="020F0502020204030204" pitchFamily="34" charset="0"/>
                <a:ea typeface="Calibri" panose="020F0502020204030204" pitchFamily="34" charset="0"/>
                <a:cs typeface="Calibri" panose="020F0502020204030204" pitchFamily="34" charset="0"/>
              </a:rPr>
              <a:t>na etapie oceny formalnej </a:t>
            </a:r>
            <a:r>
              <a:rPr lang="pl-PL" sz="1600" dirty="0">
                <a:latin typeface="Calibri" panose="020F0502020204030204" pitchFamily="34" charset="0"/>
                <a:ea typeface="Calibri" panose="020F0502020204030204" pitchFamily="34" charset="0"/>
                <a:cs typeface="Calibri" panose="020F0502020204030204" pitchFamily="34" charset="0"/>
              </a:rPr>
              <a:t>przeprowadzana jest weryfikacja pomocy de </a:t>
            </a:r>
            <a:r>
              <a:rPr lang="pl-PL" sz="1600" dirty="0" err="1">
                <a:latin typeface="Calibri" panose="020F0502020204030204" pitchFamily="34" charset="0"/>
                <a:ea typeface="Calibri" panose="020F0502020204030204" pitchFamily="34" charset="0"/>
                <a:cs typeface="Calibri" panose="020F0502020204030204" pitchFamily="34" charset="0"/>
              </a:rPr>
              <a:t>minimis</a:t>
            </a:r>
            <a:r>
              <a:rPr lang="pl-PL" sz="1600" dirty="0">
                <a:latin typeface="Calibri" panose="020F0502020204030204" pitchFamily="34" charset="0"/>
                <a:ea typeface="Calibri" panose="020F0502020204030204" pitchFamily="34" charset="0"/>
                <a:cs typeface="Calibri" panose="020F0502020204030204" pitchFamily="34" charset="0"/>
              </a:rPr>
              <a:t> przeliczonej po kursie EUR</a:t>
            </a:r>
            <a:br>
              <a:rPr lang="pl-PL" sz="1600" dirty="0">
                <a:latin typeface="Calibri" panose="020F0502020204030204" pitchFamily="34" charset="0"/>
                <a:ea typeface="Calibri" panose="020F0502020204030204" pitchFamily="34" charset="0"/>
                <a:cs typeface="Calibri" panose="020F0502020204030204" pitchFamily="34" charset="0"/>
              </a:rPr>
            </a:br>
            <a:r>
              <a:rPr lang="pl-PL" sz="1600" dirty="0">
                <a:latin typeface="Calibri" panose="020F0502020204030204" pitchFamily="34" charset="0"/>
                <a:ea typeface="Calibri" panose="020F0502020204030204" pitchFamily="34" charset="0"/>
                <a:cs typeface="Calibri" panose="020F0502020204030204" pitchFamily="34" charset="0"/>
              </a:rPr>
              <a:t> z dnia rozpoczęcia naboru wniosków o dofinansowanie w ramach danego konkursu (kurs średni walut obcych, ogłaszany przez NBP).</a:t>
            </a:r>
          </a:p>
          <a:p>
            <a:pPr indent="0" algn="just">
              <a:lnSpc>
                <a:spcPct val="115000"/>
              </a:lnSpc>
              <a:spcAft>
                <a:spcPts val="1000"/>
              </a:spcAft>
              <a:buNone/>
            </a:pPr>
            <a:r>
              <a:rPr lang="pl-PL" sz="1600" b="1" u="sng" dirty="0">
                <a:latin typeface="Calibri" panose="020F0502020204030204" pitchFamily="34" charset="0"/>
                <a:ea typeface="Calibri" panose="020F0502020204030204" pitchFamily="34" charset="0"/>
                <a:cs typeface="Calibri" panose="020F0502020204030204" pitchFamily="34" charset="0"/>
              </a:rPr>
              <a:t>Przed podpisaniem umowy o dofinansowanie </a:t>
            </a:r>
            <a:r>
              <a:rPr lang="pl-PL" sz="1600" dirty="0">
                <a:latin typeface="Calibri" panose="020F0502020204030204" pitchFamily="34" charset="0"/>
                <a:ea typeface="Calibri" panose="020F0502020204030204" pitchFamily="34" charset="0"/>
                <a:cs typeface="Calibri" panose="020F0502020204030204" pitchFamily="34" charset="0"/>
              </a:rPr>
              <a:t>przeprowadzana jest ponowna weryfikacja czy łączna wartość przyznanej „jednemu przedsiębiorstwu” pomocy de </a:t>
            </a:r>
            <a:r>
              <a:rPr lang="pl-PL" sz="1600" dirty="0" err="1">
                <a:latin typeface="Calibri" panose="020F0502020204030204" pitchFamily="34" charset="0"/>
                <a:ea typeface="Calibri" panose="020F0502020204030204" pitchFamily="34" charset="0"/>
                <a:cs typeface="Calibri" panose="020F0502020204030204" pitchFamily="34" charset="0"/>
              </a:rPr>
              <a:t>minimis</a:t>
            </a:r>
            <a:r>
              <a:rPr lang="pl-PL" sz="1600" dirty="0">
                <a:latin typeface="Calibri" panose="020F0502020204030204" pitchFamily="34" charset="0"/>
                <a:ea typeface="Calibri" panose="020F0502020204030204" pitchFamily="34" charset="0"/>
                <a:cs typeface="Calibri" panose="020F0502020204030204" pitchFamily="34" charset="0"/>
              </a:rPr>
              <a:t> w ciągu danego roku podatkowego oraz dwóch poprzedzających lat podatkowych oraz wartość wnioskowanego dofinansowania w formie pomocy de </a:t>
            </a:r>
            <a:r>
              <a:rPr lang="pl-PL" sz="1600" dirty="0" err="1">
                <a:latin typeface="Calibri" panose="020F0502020204030204" pitchFamily="34" charset="0"/>
                <a:ea typeface="Calibri" panose="020F0502020204030204" pitchFamily="34" charset="0"/>
                <a:cs typeface="Calibri" panose="020F0502020204030204" pitchFamily="34" charset="0"/>
              </a:rPr>
              <a:t>minimis</a:t>
            </a:r>
            <a:r>
              <a:rPr lang="pl-PL" sz="1600" dirty="0">
                <a:latin typeface="Calibri" panose="020F0502020204030204" pitchFamily="34" charset="0"/>
                <a:ea typeface="Calibri" panose="020F0502020204030204" pitchFamily="34" charset="0"/>
                <a:cs typeface="Calibri" panose="020F0502020204030204" pitchFamily="34" charset="0"/>
              </a:rPr>
              <a:t>, nie przekroczą pułapów określonych w ww. rozporządzeniu.</a:t>
            </a:r>
          </a:p>
          <a:p>
            <a:pPr marL="267889" indent="-171450" algn="just">
              <a:lnSpc>
                <a:spcPct val="115000"/>
              </a:lnSpc>
              <a:spcAft>
                <a:spcPts val="1000"/>
              </a:spcAft>
            </a:pPr>
            <a:r>
              <a:rPr lang="pl-PL" sz="1600" dirty="0">
                <a:latin typeface="Calibri" panose="020F0502020204030204" pitchFamily="34" charset="0"/>
                <a:ea typeface="Calibri" panose="020F0502020204030204" pitchFamily="34" charset="0"/>
                <a:cs typeface="Calibri" panose="020F0502020204030204" pitchFamily="34" charset="0"/>
              </a:rPr>
              <a:t>Brak konieczności wykazania efektu zachęty</a:t>
            </a:r>
          </a:p>
          <a:p>
            <a:pPr marL="0" indent="0">
              <a:buNone/>
            </a:pPr>
            <a:endParaRPr lang="pl-PL" dirty="0"/>
          </a:p>
        </p:txBody>
      </p:sp>
    </p:spTree>
    <p:extLst>
      <p:ext uri="{BB962C8B-B14F-4D97-AF65-F5344CB8AC3E}">
        <p14:creationId xmlns:p14="http://schemas.microsoft.com/office/powerpoint/2010/main" xmlns="" val="32063639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04D043A-0E9A-4749-B055-0B24B79A8D0A}"/>
              </a:ext>
            </a:extLst>
          </p:cNvPr>
          <p:cNvSpPr>
            <a:spLocks noGrp="1"/>
          </p:cNvSpPr>
          <p:nvPr>
            <p:ph type="title"/>
          </p:nvPr>
        </p:nvSpPr>
        <p:spPr/>
        <p:txBody>
          <a:bodyPr>
            <a:normAutofit/>
          </a:bodyPr>
          <a:lstStyle/>
          <a:p>
            <a:pPr algn="ctr"/>
            <a:r>
              <a:rPr lang="pl-PL" sz="2400" dirty="0">
                <a:latin typeface="+mn-lt"/>
              </a:rPr>
              <a:t>POMOC DE MINIMIS</a:t>
            </a:r>
          </a:p>
        </p:txBody>
      </p:sp>
      <p:graphicFrame>
        <p:nvGraphicFramePr>
          <p:cNvPr id="4" name="Symbol zastępczy zawartości 3">
            <a:extLst>
              <a:ext uri="{FF2B5EF4-FFF2-40B4-BE49-F238E27FC236}">
                <a16:creationId xmlns:a16="http://schemas.microsoft.com/office/drawing/2014/main" xmlns="" id="{F24E1F59-812E-44C7-A03D-71255D70C5A9}"/>
              </a:ext>
            </a:extLst>
          </p:cNvPr>
          <p:cNvGraphicFramePr>
            <a:graphicFrameLocks noGrp="1"/>
          </p:cNvGraphicFramePr>
          <p:nvPr>
            <p:ph idx="1"/>
            <p:extLst>
              <p:ext uri="{D42A27DB-BD31-4B8C-83A1-F6EECF244321}">
                <p14:modId xmlns:p14="http://schemas.microsoft.com/office/powerpoint/2010/main" xmlns="" val="2665007696"/>
              </p:ext>
            </p:extLst>
          </p:nvPr>
        </p:nvGraphicFramePr>
        <p:xfrm>
          <a:off x="2195736" y="1673289"/>
          <a:ext cx="5848350" cy="1700708"/>
        </p:xfrm>
        <a:graphic>
          <a:graphicData uri="http://schemas.openxmlformats.org/drawingml/2006/table">
            <a:tbl>
              <a:tblPr firstRow="1" firstCol="1" bandRow="1"/>
              <a:tblGrid>
                <a:gridCol w="2924175">
                  <a:extLst>
                    <a:ext uri="{9D8B030D-6E8A-4147-A177-3AD203B41FA5}">
                      <a16:colId xmlns:a16="http://schemas.microsoft.com/office/drawing/2014/main" xmlns="" val="1644120446"/>
                    </a:ext>
                  </a:extLst>
                </a:gridCol>
                <a:gridCol w="2924175">
                  <a:extLst>
                    <a:ext uri="{9D8B030D-6E8A-4147-A177-3AD203B41FA5}">
                      <a16:colId xmlns:a16="http://schemas.microsoft.com/office/drawing/2014/main" xmlns="" val="131666820"/>
                    </a:ext>
                  </a:extLst>
                </a:gridCol>
              </a:tblGrid>
              <a:tr h="425177">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PRZEDSIĘBIORCA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ctr">
                        <a:lnSpc>
                          <a:spcPct val="115000"/>
                        </a:lnSpc>
                        <a:spcAft>
                          <a:spcPts val="1000"/>
                        </a:spcAft>
                      </a:pPr>
                      <a:r>
                        <a:rPr lang="pl-PL" sz="1100" b="1">
                          <a:effectLst/>
                          <a:latin typeface="Calibri" panose="020F0502020204030204" pitchFamily="34" charset="0"/>
                          <a:ea typeface="Calibri" panose="020F0502020204030204" pitchFamily="34" charset="0"/>
                          <a:cs typeface="Calibri" panose="020F0502020204030204" pitchFamily="34" charset="0"/>
                        </a:rPr>
                        <a:t>MAKSYMALNY POZIOM DOFINANSOWANIA</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518476908"/>
                  </a:ext>
                </a:extLst>
              </a:tr>
              <a:tr h="42517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mikro i mały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just">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 </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85%</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6856543"/>
                  </a:ext>
                </a:extLst>
              </a:tr>
              <a:tr h="425177">
                <a:tc>
                  <a:txBody>
                    <a:bodyPr/>
                    <a:lstStyle/>
                    <a:p>
                      <a:pPr algn="ctr">
                        <a:lnSpc>
                          <a:spcPct val="115000"/>
                        </a:lnSpc>
                        <a:spcAft>
                          <a:spcPts val="1000"/>
                        </a:spcAft>
                      </a:pPr>
                      <a:r>
                        <a:rPr lang="pl-PL" sz="1100">
                          <a:effectLst/>
                          <a:latin typeface="Calibri" panose="020F0502020204030204" pitchFamily="34" charset="0"/>
                          <a:ea typeface="Calibri" panose="020F0502020204030204" pitchFamily="34" charset="0"/>
                          <a:cs typeface="Calibri" panose="020F0502020204030204" pitchFamily="34" charset="0"/>
                        </a:rPr>
                        <a:t>średni</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3242667140"/>
                  </a:ext>
                </a:extLst>
              </a:tr>
              <a:tr h="425177">
                <a:tc>
                  <a:txBody>
                    <a:bodyPr/>
                    <a:lstStyle/>
                    <a:p>
                      <a:pPr algn="ctr">
                        <a:lnSpc>
                          <a:spcPct val="115000"/>
                        </a:lnSpc>
                        <a:spcAft>
                          <a:spcPts val="1000"/>
                        </a:spcAft>
                      </a:pPr>
                      <a:r>
                        <a:rPr lang="pl-PL" sz="1100" dirty="0">
                          <a:effectLst/>
                          <a:latin typeface="Calibri" panose="020F0502020204030204" pitchFamily="34" charset="0"/>
                          <a:ea typeface="Calibri" panose="020F0502020204030204" pitchFamily="34" charset="0"/>
                          <a:cs typeface="Calibri" panose="020F0502020204030204" pitchFamily="34" charset="0"/>
                        </a:rPr>
                        <a:t>duży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xmlns="" val="3135836903"/>
                  </a:ext>
                </a:extLst>
              </a:tr>
            </a:tbl>
          </a:graphicData>
        </a:graphic>
      </p:graphicFrame>
      <p:sp>
        <p:nvSpPr>
          <p:cNvPr id="5" name="Prostokąt 4">
            <a:extLst>
              <a:ext uri="{FF2B5EF4-FFF2-40B4-BE49-F238E27FC236}">
                <a16:creationId xmlns:a16="http://schemas.microsoft.com/office/drawing/2014/main" xmlns="" id="{FDB1DA8E-957B-4590-A1FB-51701C2DD0A3}"/>
              </a:ext>
            </a:extLst>
          </p:cNvPr>
          <p:cNvSpPr/>
          <p:nvPr/>
        </p:nvSpPr>
        <p:spPr>
          <a:xfrm>
            <a:off x="774819" y="1268760"/>
            <a:ext cx="4327851" cy="325538"/>
          </a:xfrm>
          <a:prstGeom prst="rect">
            <a:avLst/>
          </a:prstGeom>
        </p:spPr>
        <p:txBody>
          <a:bodyPr wrap="none">
            <a:spAutoFit/>
          </a:bodyPr>
          <a:lstStyle/>
          <a:p>
            <a:pPr indent="180340" algn="just">
              <a:lnSpc>
                <a:spcPct val="115000"/>
              </a:lnSpc>
              <a:spcAft>
                <a:spcPts val="1000"/>
              </a:spcAft>
            </a:pPr>
            <a:r>
              <a:rPr lang="pl-PL" sz="1400" dirty="0">
                <a:solidFill>
                  <a:srgbClr val="000000"/>
                </a:solidFill>
                <a:latin typeface="Calibri" panose="020F0502020204030204" pitchFamily="34" charset="0"/>
                <a:ea typeface="Calibri" panose="020F0502020204030204" pitchFamily="34" charset="0"/>
                <a:cs typeface="Calibri" panose="020F0502020204030204" pitchFamily="34" charset="0"/>
              </a:rPr>
              <a:t>Intensywność pomocy (% kosztów kwalifikowalnych):</a:t>
            </a:r>
            <a:endParaRPr lang="pl-PL"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xmlns="" id="{236057E9-5A91-444B-B68B-31D5A0D00C8A}"/>
              </a:ext>
            </a:extLst>
          </p:cNvPr>
          <p:cNvSpPr txBox="1"/>
          <p:nvPr/>
        </p:nvSpPr>
        <p:spPr>
          <a:xfrm>
            <a:off x="833235" y="4077072"/>
            <a:ext cx="7183710" cy="1631216"/>
          </a:xfrm>
          <a:prstGeom prst="rect">
            <a:avLst/>
          </a:prstGeom>
          <a:noFill/>
        </p:spPr>
        <p:txBody>
          <a:bodyPr wrap="square" rtlCol="0">
            <a:spAutoFit/>
          </a:bodyPr>
          <a:lstStyle/>
          <a:p>
            <a:pPr lvl="0"/>
            <a:r>
              <a:rPr lang="pl-PL" sz="1600" dirty="0">
                <a:solidFill>
                  <a:prstClr val="black"/>
                </a:solidFill>
              </a:rPr>
              <a:t>WYMAGANE ZAŁĄCZNIKI:</a:t>
            </a:r>
          </a:p>
          <a:p>
            <a:pPr lvl="0"/>
            <a:r>
              <a:rPr lang="pl-PL" sz="1400" b="1" dirty="0">
                <a:solidFill>
                  <a:srgbClr val="000000"/>
                </a:solidFill>
                <a:latin typeface="Arial" panose="020B0604020202020204" pitchFamily="34" charset="0"/>
                <a:ea typeface="Times New Roman" panose="02020603050405020304" pitchFamily="18" charset="0"/>
              </a:rPr>
              <a:t>Formularz informacji przedstawianych przy ubieganiu się o pomoc de </a:t>
            </a:r>
            <a:r>
              <a:rPr lang="pl-PL" sz="1400" b="1" dirty="0" err="1">
                <a:solidFill>
                  <a:srgbClr val="000000"/>
                </a:solidFill>
                <a:latin typeface="Arial" panose="020B0604020202020204" pitchFamily="34" charset="0"/>
                <a:ea typeface="Times New Roman" panose="02020603050405020304" pitchFamily="18" charset="0"/>
              </a:rPr>
              <a:t>minimis</a:t>
            </a:r>
            <a:r>
              <a:rPr lang="pl-PL" sz="1400" b="1" dirty="0">
                <a:solidFill>
                  <a:srgbClr val="000000"/>
                </a:solidFill>
                <a:latin typeface="Arial" panose="020B0604020202020204" pitchFamily="34" charset="0"/>
                <a:ea typeface="Times New Roman" panose="02020603050405020304" pitchFamily="18" charset="0"/>
              </a:rPr>
              <a:t> łącznie z s</a:t>
            </a:r>
            <a:r>
              <a:rPr lang="pl-PL" sz="1400" b="1" dirty="0">
                <a:solidFill>
                  <a:srgbClr val="000000"/>
                </a:solidFill>
                <a:latin typeface="Arial" panose="020B0604020202020204" pitchFamily="34" charset="0"/>
              </a:rPr>
              <a:t>prawozdaniami finansowymi,</a:t>
            </a:r>
          </a:p>
          <a:p>
            <a:pPr lvl="0"/>
            <a:r>
              <a:rPr lang="pl-PL" sz="1400" b="1" dirty="0">
                <a:solidFill>
                  <a:srgbClr val="000000"/>
                </a:solidFill>
                <a:latin typeface="Arial" panose="020B0604020202020204" pitchFamily="34" charset="0"/>
              </a:rPr>
              <a:t>-Oświadczenie dotyczące kumulacji pomocy,</a:t>
            </a:r>
          </a:p>
          <a:p>
            <a:pPr lvl="0"/>
            <a:r>
              <a:rPr lang="pl-PL" sz="1400" b="1" dirty="0">
                <a:solidFill>
                  <a:srgbClr val="000000"/>
                </a:solidFill>
                <a:latin typeface="Arial" panose="020B0604020202020204" pitchFamily="34" charset="0"/>
              </a:rPr>
              <a:t>-Oświadczenie o statusie przedsiębiorstwa,</a:t>
            </a:r>
          </a:p>
          <a:p>
            <a:pPr lvl="0"/>
            <a:r>
              <a:rPr lang="pl-PL" sz="1400" b="1" dirty="0">
                <a:solidFill>
                  <a:srgbClr val="000000"/>
                </a:solidFill>
                <a:latin typeface="Arial" panose="020B0604020202020204" pitchFamily="34" charset="0"/>
              </a:rPr>
              <a:t>-</a:t>
            </a:r>
            <a:r>
              <a:rPr lang="pl-PL" sz="1400" b="1" dirty="0">
                <a:solidFill>
                  <a:srgbClr val="000000"/>
                </a:solidFill>
                <a:latin typeface="Arial" panose="020B0604020202020204" pitchFamily="34" charset="0"/>
                <a:ea typeface="Times New Roman" panose="02020603050405020304" pitchFamily="18" charset="0"/>
              </a:rPr>
              <a:t>Oświadczenie dotyczące sytuacji ekonomicznej,</a:t>
            </a:r>
          </a:p>
          <a:p>
            <a:pPr lvl="0"/>
            <a:r>
              <a:rPr lang="pl-PL" sz="1400" b="1" dirty="0">
                <a:solidFill>
                  <a:srgbClr val="000000"/>
                </a:solidFill>
                <a:latin typeface="Arial" panose="020B0604020202020204" pitchFamily="34" charset="0"/>
              </a:rPr>
              <a:t>-Oświadczenie o uzyskanej pomocy de </a:t>
            </a:r>
            <a:r>
              <a:rPr lang="pl-PL" sz="1400" b="1" dirty="0" err="1">
                <a:solidFill>
                  <a:srgbClr val="000000"/>
                </a:solidFill>
                <a:latin typeface="Arial" panose="020B0604020202020204" pitchFamily="34" charset="0"/>
              </a:rPr>
              <a:t>minimis</a:t>
            </a:r>
            <a:r>
              <a:rPr lang="pl-PL" sz="1400" b="1" dirty="0">
                <a:solidFill>
                  <a:srgbClr val="000000"/>
                </a:solidFill>
                <a:latin typeface="Arial" panose="020B0604020202020204" pitchFamily="34" charset="0"/>
              </a:rPr>
              <a:t>.</a:t>
            </a:r>
          </a:p>
        </p:txBody>
      </p:sp>
    </p:spTree>
    <p:extLst>
      <p:ext uri="{BB962C8B-B14F-4D97-AF65-F5344CB8AC3E}">
        <p14:creationId xmlns:p14="http://schemas.microsoft.com/office/powerpoint/2010/main" xmlns="" val="1791037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5C7D419-3691-47A2-B85E-BD6A70973BB8}"/>
              </a:ext>
            </a:extLst>
          </p:cNvPr>
          <p:cNvSpPr>
            <a:spLocks noGrp="1"/>
          </p:cNvSpPr>
          <p:nvPr>
            <p:ph type="title"/>
          </p:nvPr>
        </p:nvSpPr>
        <p:spPr>
          <a:xfrm>
            <a:off x="628650" y="365129"/>
            <a:ext cx="7886700" cy="687607"/>
          </a:xfrm>
        </p:spPr>
        <p:txBody>
          <a:bodyPr>
            <a:normAutofit/>
          </a:bodyPr>
          <a:lstStyle/>
          <a:p>
            <a:pPr algn="ctr"/>
            <a:r>
              <a:rPr lang="pl-PL" sz="2800" b="1" dirty="0"/>
              <a:t>WNIOSEK O DOFINANSOWANIE </a:t>
            </a:r>
          </a:p>
        </p:txBody>
      </p:sp>
      <p:sp>
        <p:nvSpPr>
          <p:cNvPr id="3" name="Symbol zastępczy zawartości 2">
            <a:extLst>
              <a:ext uri="{FF2B5EF4-FFF2-40B4-BE49-F238E27FC236}">
                <a16:creationId xmlns:a16="http://schemas.microsoft.com/office/drawing/2014/main" xmlns="" id="{93EF8440-E6A8-4623-8C84-46379BED987E}"/>
              </a:ext>
            </a:extLst>
          </p:cNvPr>
          <p:cNvSpPr>
            <a:spLocks noGrp="1"/>
          </p:cNvSpPr>
          <p:nvPr>
            <p:ph idx="1"/>
          </p:nvPr>
        </p:nvSpPr>
        <p:spPr>
          <a:xfrm>
            <a:off x="755576" y="980728"/>
            <a:ext cx="7759774" cy="5196235"/>
          </a:xfrm>
        </p:spPr>
        <p:txBody>
          <a:bodyPr/>
          <a:lstStyle/>
          <a:p>
            <a:pPr marL="0" indent="0">
              <a:buNone/>
            </a:pPr>
            <a:r>
              <a:rPr lang="pl-PL" sz="1100" b="1" dirty="0">
                <a:solidFill>
                  <a:prstClr val="black"/>
                </a:solidFill>
                <a:latin typeface="Trebuchet MS"/>
                <a:ea typeface="+mj-ea"/>
                <a:cs typeface="+mj-cs"/>
              </a:rPr>
              <a:t>Tabela: 2.13 Pomoc Publiczna:</a:t>
            </a:r>
            <a:br>
              <a:rPr lang="pl-PL" sz="1100" b="1" dirty="0">
                <a:solidFill>
                  <a:prstClr val="black"/>
                </a:solidFill>
                <a:latin typeface="Trebuchet MS"/>
                <a:ea typeface="+mj-ea"/>
                <a:cs typeface="+mj-cs"/>
              </a:rPr>
            </a:br>
            <a:r>
              <a:rPr lang="pl-PL" sz="1100" dirty="0">
                <a:solidFill>
                  <a:prstClr val="black"/>
                </a:solidFill>
                <a:latin typeface="Trebuchet MS"/>
                <a:ea typeface="+mj-ea"/>
                <a:cs typeface="+mj-cs"/>
              </a:rPr>
              <a:t>Należy wybrać z listy rozwijanej odpowiednią opcję:</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 „</a:t>
            </a:r>
            <a:r>
              <a:rPr lang="pl-PL" sz="1100" dirty="0">
                <a:solidFill>
                  <a:prstClr val="black"/>
                </a:solidFill>
                <a:highlight>
                  <a:srgbClr val="FFFF00"/>
                </a:highlight>
                <a:latin typeface="Trebuchet MS"/>
                <a:ea typeface="+mj-ea"/>
                <a:cs typeface="+mj-cs"/>
              </a:rPr>
              <a:t>bez pomocy publicznej</a:t>
            </a:r>
            <a:r>
              <a:rPr lang="pl-PL" sz="1100" dirty="0">
                <a:solidFill>
                  <a:prstClr val="black"/>
                </a:solidFill>
                <a:latin typeface="Trebuchet MS"/>
                <a:ea typeface="+mj-ea"/>
                <a:cs typeface="+mj-cs"/>
              </a:rPr>
              <a:t>”- należy wybrać wyłącznie wtedy, gdy żaden z wydatków w projekcie</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nie jest objęty dofinansowaniem w ramach pomocy publicznej lub pomocy de </a:t>
            </a:r>
            <a:r>
              <a:rPr lang="pl-PL" sz="1100" dirty="0" err="1">
                <a:solidFill>
                  <a:prstClr val="black"/>
                </a:solidFill>
                <a:latin typeface="Trebuchet MS"/>
                <a:ea typeface="+mj-ea"/>
                <a:cs typeface="+mj-cs"/>
              </a:rPr>
              <a:t>minimis</a:t>
            </a:r>
            <a:r>
              <a:rPr lang="pl-PL" sz="1100" dirty="0">
                <a:solidFill>
                  <a:prstClr val="black"/>
                </a:solidFill>
                <a:latin typeface="Trebuchet MS"/>
                <a:ea typeface="+mj-ea"/>
                <a:cs typeface="+mj-cs"/>
              </a:rPr>
              <a:t>,</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 „</a:t>
            </a:r>
            <a:r>
              <a:rPr lang="pl-PL" sz="1100" dirty="0">
                <a:solidFill>
                  <a:prstClr val="black"/>
                </a:solidFill>
                <a:highlight>
                  <a:srgbClr val="FFFF00"/>
                </a:highlight>
                <a:latin typeface="Trebuchet MS"/>
                <a:ea typeface="+mj-ea"/>
                <a:cs typeface="+mj-cs"/>
              </a:rPr>
              <a:t>pomoc publiczna</a:t>
            </a:r>
            <a:r>
              <a:rPr lang="pl-PL" sz="1100" dirty="0">
                <a:solidFill>
                  <a:prstClr val="black"/>
                </a:solidFill>
                <a:latin typeface="Trebuchet MS"/>
                <a:ea typeface="+mj-ea"/>
                <a:cs typeface="+mj-cs"/>
              </a:rPr>
              <a:t>”- należy wybrać wtedy, gdy projekt podlega regułom pomocy publicznej,</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 „</a:t>
            </a:r>
            <a:r>
              <a:rPr lang="pl-PL" sz="1100" dirty="0">
                <a:solidFill>
                  <a:prstClr val="black"/>
                </a:solidFill>
                <a:highlight>
                  <a:srgbClr val="FFFF00"/>
                </a:highlight>
                <a:latin typeface="Trebuchet MS"/>
                <a:ea typeface="+mj-ea"/>
                <a:cs typeface="+mj-cs"/>
              </a:rPr>
              <a:t>pomoc de </a:t>
            </a:r>
            <a:r>
              <a:rPr lang="pl-PL" sz="1100" dirty="0" err="1">
                <a:solidFill>
                  <a:prstClr val="black"/>
                </a:solidFill>
                <a:highlight>
                  <a:srgbClr val="FFFF00"/>
                </a:highlight>
                <a:latin typeface="Trebuchet MS"/>
                <a:ea typeface="+mj-ea"/>
                <a:cs typeface="+mj-cs"/>
              </a:rPr>
              <a:t>minimis</a:t>
            </a:r>
            <a:r>
              <a:rPr lang="pl-PL" sz="1100" dirty="0">
                <a:solidFill>
                  <a:prstClr val="black"/>
                </a:solidFill>
                <a:latin typeface="Trebuchet MS"/>
                <a:ea typeface="+mj-ea"/>
                <a:cs typeface="+mj-cs"/>
              </a:rPr>
              <a:t>”- należy wybrać wtedy, gdy projekt podlega regułom pomocy de </a:t>
            </a:r>
            <a:r>
              <a:rPr lang="pl-PL" sz="1100" dirty="0" err="1">
                <a:solidFill>
                  <a:prstClr val="black"/>
                </a:solidFill>
                <a:latin typeface="Trebuchet MS"/>
                <a:ea typeface="+mj-ea"/>
                <a:cs typeface="+mj-cs"/>
              </a:rPr>
              <a:t>minimis</a:t>
            </a:r>
            <a:r>
              <a:rPr lang="pl-PL" sz="1100" dirty="0">
                <a:solidFill>
                  <a:prstClr val="black"/>
                </a:solidFill>
                <a:latin typeface="Trebuchet MS"/>
                <a:ea typeface="+mj-ea"/>
                <a:cs typeface="+mj-cs"/>
              </a:rPr>
              <a:t>.</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Jeżeli w projekcie występuje pomoc publiczna oraz pomoc de </a:t>
            </a:r>
            <a:r>
              <a:rPr lang="pl-PL" sz="1100" dirty="0" err="1">
                <a:solidFill>
                  <a:prstClr val="black"/>
                </a:solidFill>
                <a:latin typeface="Trebuchet MS"/>
                <a:ea typeface="+mj-ea"/>
                <a:cs typeface="+mj-cs"/>
              </a:rPr>
              <a:t>minimis</a:t>
            </a:r>
            <a:r>
              <a:rPr lang="pl-PL" sz="1100" dirty="0">
                <a:solidFill>
                  <a:prstClr val="black"/>
                </a:solidFill>
                <a:latin typeface="Trebuchet MS"/>
                <a:ea typeface="+mj-ea"/>
                <a:cs typeface="+mj-cs"/>
              </a:rPr>
              <a:t> należy tabelę 2.13 powielić</a:t>
            </a:r>
            <a:br>
              <a:rPr lang="pl-PL" sz="1100" dirty="0">
                <a:solidFill>
                  <a:prstClr val="black"/>
                </a:solidFill>
                <a:latin typeface="Trebuchet MS"/>
                <a:ea typeface="+mj-ea"/>
                <a:cs typeface="+mj-cs"/>
              </a:rPr>
            </a:br>
            <a:r>
              <a:rPr lang="pl-PL" sz="1100" dirty="0">
                <a:solidFill>
                  <a:prstClr val="black"/>
                </a:solidFill>
                <a:latin typeface="Trebuchet MS"/>
                <a:ea typeface="+mj-ea"/>
                <a:cs typeface="+mj-cs"/>
              </a:rPr>
              <a:t>i w jednej wskazać opcję „pomoc publiczna”, a w drugiej „pomoc de </a:t>
            </a:r>
            <a:r>
              <a:rPr lang="pl-PL" sz="1100" dirty="0" err="1">
                <a:solidFill>
                  <a:prstClr val="black"/>
                </a:solidFill>
                <a:latin typeface="Trebuchet MS"/>
                <a:ea typeface="+mj-ea"/>
                <a:cs typeface="+mj-cs"/>
              </a:rPr>
              <a:t>minimis</a:t>
            </a:r>
            <a:r>
              <a:rPr lang="pl-PL" sz="1100" dirty="0">
                <a:solidFill>
                  <a:prstClr val="black"/>
                </a:solidFill>
                <a:latin typeface="Trebuchet MS"/>
                <a:ea typeface="+mj-ea"/>
                <a:cs typeface="+mj-cs"/>
              </a:rPr>
              <a:t>”.</a:t>
            </a:r>
          </a:p>
          <a:p>
            <a:pPr marL="0" indent="0">
              <a:buNone/>
            </a:pPr>
            <a:endParaRPr lang="pl-PL" sz="1100" dirty="0">
              <a:solidFill>
                <a:prstClr val="black"/>
              </a:solidFill>
              <a:latin typeface="Trebuchet MS"/>
              <a:ea typeface="+mj-ea"/>
              <a:cs typeface="+mj-cs"/>
            </a:endParaRPr>
          </a:p>
          <a:p>
            <a:pPr marL="0" indent="0">
              <a:buNone/>
            </a:pPr>
            <a:endParaRPr lang="pl-PL" dirty="0"/>
          </a:p>
        </p:txBody>
      </p:sp>
      <p:pic>
        <p:nvPicPr>
          <p:cNvPr id="4" name="Symbol zastępczy zawartości 3">
            <a:extLst>
              <a:ext uri="{FF2B5EF4-FFF2-40B4-BE49-F238E27FC236}">
                <a16:creationId xmlns:a16="http://schemas.microsoft.com/office/drawing/2014/main" xmlns="" id="{03AFDB89-41DF-4E41-9EB0-C5E0A9153F6D}"/>
              </a:ext>
            </a:extLst>
          </p:cNvPr>
          <p:cNvPicPr>
            <a:picLocks noChangeAspect="1"/>
          </p:cNvPicPr>
          <p:nvPr/>
        </p:nvPicPr>
        <p:blipFill>
          <a:blip r:embed="rId2" cstate="print"/>
          <a:stretch>
            <a:fillRect/>
          </a:stretch>
        </p:blipFill>
        <p:spPr>
          <a:xfrm>
            <a:off x="755576" y="2459248"/>
            <a:ext cx="7239000" cy="4045063"/>
          </a:xfrm>
          <a:prstGeom prst="rect">
            <a:avLst/>
          </a:prstGeom>
        </p:spPr>
      </p:pic>
      <p:cxnSp>
        <p:nvCxnSpPr>
          <p:cNvPr id="6" name="Łącznik prosty ze strzałką 5">
            <a:extLst>
              <a:ext uri="{FF2B5EF4-FFF2-40B4-BE49-F238E27FC236}">
                <a16:creationId xmlns:a16="http://schemas.microsoft.com/office/drawing/2014/main" xmlns="" id="{38A58B3C-A739-4864-8815-ADB466D1ECB0}"/>
              </a:ext>
            </a:extLst>
          </p:cNvPr>
          <p:cNvCxnSpPr/>
          <p:nvPr/>
        </p:nvCxnSpPr>
        <p:spPr>
          <a:xfrm>
            <a:off x="2411760" y="2636912"/>
            <a:ext cx="1080120" cy="17281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5494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8D19AA5-0DA1-4EEB-AE8E-9A4CC8A12438}"/>
              </a:ext>
            </a:extLst>
          </p:cNvPr>
          <p:cNvSpPr>
            <a:spLocks noGrp="1"/>
          </p:cNvSpPr>
          <p:nvPr>
            <p:ph idx="1"/>
          </p:nvPr>
        </p:nvSpPr>
        <p:spPr/>
        <p:txBody>
          <a:bodyPr/>
          <a:lstStyle/>
          <a:p>
            <a:endParaRPr lang="pl-PL"/>
          </a:p>
        </p:txBody>
      </p:sp>
      <p:pic>
        <p:nvPicPr>
          <p:cNvPr id="4" name="Symbol zastępczy zawartości 3">
            <a:extLst>
              <a:ext uri="{FF2B5EF4-FFF2-40B4-BE49-F238E27FC236}">
                <a16:creationId xmlns:a16="http://schemas.microsoft.com/office/drawing/2014/main" xmlns="" id="{97785A13-C8DF-4A4E-A826-869E2E97BBEC}"/>
              </a:ext>
            </a:extLst>
          </p:cNvPr>
          <p:cNvPicPr>
            <a:picLocks noChangeAspect="1"/>
          </p:cNvPicPr>
          <p:nvPr/>
        </p:nvPicPr>
        <p:blipFill>
          <a:blip r:embed="rId2" cstate="print"/>
          <a:stretch>
            <a:fillRect/>
          </a:stretch>
        </p:blipFill>
        <p:spPr>
          <a:xfrm>
            <a:off x="952500" y="1825625"/>
            <a:ext cx="7239000" cy="3921125"/>
          </a:xfrm>
          <a:prstGeom prst="rect">
            <a:avLst/>
          </a:prstGeom>
        </p:spPr>
      </p:pic>
      <p:sp>
        <p:nvSpPr>
          <p:cNvPr id="5" name="Prostokąt 4">
            <a:extLst>
              <a:ext uri="{FF2B5EF4-FFF2-40B4-BE49-F238E27FC236}">
                <a16:creationId xmlns:a16="http://schemas.microsoft.com/office/drawing/2014/main" xmlns="" id="{C3821120-18C4-45A2-87F2-551B475BE83E}"/>
              </a:ext>
            </a:extLst>
          </p:cNvPr>
          <p:cNvSpPr/>
          <p:nvPr/>
        </p:nvSpPr>
        <p:spPr>
          <a:xfrm>
            <a:off x="613802" y="471725"/>
            <a:ext cx="7901548" cy="923330"/>
          </a:xfrm>
          <a:prstGeom prst="rect">
            <a:avLst/>
          </a:prstGeom>
        </p:spPr>
        <p:txBody>
          <a:bodyPr wrap="square">
            <a:spAutoFit/>
          </a:bodyPr>
          <a:lstStyle/>
          <a:p>
            <a:pPr lvl="0">
              <a:defRPr/>
            </a:pPr>
            <a:r>
              <a:rPr lang="pl-PL" dirty="0">
                <a:solidFill>
                  <a:prstClr val="black"/>
                </a:solidFill>
                <a:latin typeface="Trebuchet MS"/>
              </a:rPr>
              <a:t>Rozporządzenie Ministra Infrastruktury i Rozwoju z dnia 19 marca 2015 r. w sprawie udzielania pomocy de </a:t>
            </a:r>
            <a:r>
              <a:rPr lang="pl-PL" dirty="0" err="1">
                <a:solidFill>
                  <a:prstClr val="black"/>
                </a:solidFill>
                <a:latin typeface="Trebuchet MS"/>
              </a:rPr>
              <a:t>minimis</a:t>
            </a:r>
            <a:r>
              <a:rPr lang="pl-PL" dirty="0">
                <a:solidFill>
                  <a:prstClr val="black"/>
                </a:solidFill>
                <a:latin typeface="Trebuchet MS"/>
              </a:rPr>
              <a:t> w ramach regionalnych programów operacyjnych na lata 2014 – 2020</a:t>
            </a:r>
          </a:p>
        </p:txBody>
      </p:sp>
      <p:cxnSp>
        <p:nvCxnSpPr>
          <p:cNvPr id="7" name="Łącznik prosty ze strzałką 6">
            <a:extLst>
              <a:ext uri="{FF2B5EF4-FFF2-40B4-BE49-F238E27FC236}">
                <a16:creationId xmlns:a16="http://schemas.microsoft.com/office/drawing/2014/main" xmlns="" id="{B272B6CB-1CB7-4110-A6DF-86FF0FBBAE00}"/>
              </a:ext>
            </a:extLst>
          </p:cNvPr>
          <p:cNvCxnSpPr/>
          <p:nvPr/>
        </p:nvCxnSpPr>
        <p:spPr>
          <a:xfrm>
            <a:off x="3995936" y="1395055"/>
            <a:ext cx="1512168" cy="28980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756140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63C1DA65-0FAE-4780-8094-49E14EB3007C}"/>
              </a:ext>
            </a:extLst>
          </p:cNvPr>
          <p:cNvSpPr>
            <a:spLocks noGrp="1"/>
          </p:cNvSpPr>
          <p:nvPr>
            <p:ph idx="1"/>
          </p:nvPr>
        </p:nvSpPr>
        <p:spPr/>
        <p:txBody>
          <a:bodyPr/>
          <a:lstStyle/>
          <a:p>
            <a:endParaRPr lang="pl-PL" dirty="0"/>
          </a:p>
        </p:txBody>
      </p:sp>
      <p:pic>
        <p:nvPicPr>
          <p:cNvPr id="4" name="Symbol zastępczy zawartości 3">
            <a:extLst>
              <a:ext uri="{FF2B5EF4-FFF2-40B4-BE49-F238E27FC236}">
                <a16:creationId xmlns:a16="http://schemas.microsoft.com/office/drawing/2014/main" xmlns="" id="{F11844CB-48E9-415B-820B-1CC40C036F17}"/>
              </a:ext>
            </a:extLst>
          </p:cNvPr>
          <p:cNvPicPr>
            <a:picLocks noChangeAspect="1"/>
          </p:cNvPicPr>
          <p:nvPr/>
        </p:nvPicPr>
        <p:blipFill>
          <a:blip r:embed="rId2" cstate="print"/>
          <a:stretch>
            <a:fillRect/>
          </a:stretch>
        </p:blipFill>
        <p:spPr>
          <a:xfrm>
            <a:off x="366735" y="1825625"/>
            <a:ext cx="8410529" cy="4420770"/>
          </a:xfrm>
          <a:prstGeom prst="rect">
            <a:avLst/>
          </a:prstGeom>
        </p:spPr>
      </p:pic>
      <p:sp>
        <p:nvSpPr>
          <p:cNvPr id="6" name="pole tekstowe 5">
            <a:extLst>
              <a:ext uri="{FF2B5EF4-FFF2-40B4-BE49-F238E27FC236}">
                <a16:creationId xmlns:a16="http://schemas.microsoft.com/office/drawing/2014/main" xmlns="" id="{C6B1E429-8D6C-4223-BCEE-2D32BD51EC85}"/>
              </a:ext>
            </a:extLst>
          </p:cNvPr>
          <p:cNvSpPr txBox="1"/>
          <p:nvPr/>
        </p:nvSpPr>
        <p:spPr>
          <a:xfrm>
            <a:off x="366735" y="116633"/>
            <a:ext cx="8410529" cy="1477328"/>
          </a:xfrm>
          <a:prstGeom prst="rect">
            <a:avLst/>
          </a:prstGeom>
          <a:noFill/>
        </p:spPr>
        <p:txBody>
          <a:bodyPr wrap="square" rtlCol="0">
            <a:spAutoFit/>
          </a:bodyPr>
          <a:lstStyle/>
          <a:p>
            <a:pPr algn="just"/>
            <a:r>
              <a:rPr lang="pl-PL" sz="1200" dirty="0">
                <a:solidFill>
                  <a:srgbClr val="000000"/>
                </a:solidFill>
                <a:latin typeface="Calibri" panose="020F0502020204030204" pitchFamily="34" charset="0"/>
              </a:rPr>
              <a:t>Należy podać właściwe rozporządzenie pomocowe wraz z numerem referencyjnym programu pomocowego. Ponadto należy uzupełnić wartość kosztów kwalifikowalnych, procent dofinansowania oraz wysokość</a:t>
            </a:r>
            <a:br>
              <a:rPr lang="pl-PL" sz="1200" dirty="0">
                <a:solidFill>
                  <a:srgbClr val="000000"/>
                </a:solidFill>
                <a:latin typeface="Calibri" panose="020F0502020204030204" pitchFamily="34" charset="0"/>
              </a:rPr>
            </a:br>
            <a:r>
              <a:rPr lang="pl-PL" sz="1200" dirty="0">
                <a:solidFill>
                  <a:srgbClr val="000000"/>
                </a:solidFill>
                <a:latin typeface="Calibri" panose="020F0502020204030204" pitchFamily="34" charset="0"/>
              </a:rPr>
              <a:t>dofinansowania. W przypadku, gdy wnioskodawca ubiega się o pomoc na kilku programach pomocowych, wówczas w</a:t>
            </a:r>
            <a:br>
              <a:rPr lang="pl-PL" sz="1200" dirty="0">
                <a:solidFill>
                  <a:srgbClr val="000000"/>
                </a:solidFill>
                <a:latin typeface="Calibri" panose="020F0502020204030204" pitchFamily="34" charset="0"/>
              </a:rPr>
            </a:br>
            <a:r>
              <a:rPr lang="pl-PL" sz="1200" dirty="0">
                <a:solidFill>
                  <a:srgbClr val="000000"/>
                </a:solidFill>
                <a:latin typeface="Calibri" panose="020F0502020204030204" pitchFamily="34" charset="0"/>
              </a:rPr>
              <a:t>tabeli należy dodać nowy wiersz i wypełnić, oddzielnie dla każdego programu pomocowego. Jeżeli w</a:t>
            </a:r>
            <a:br>
              <a:rPr lang="pl-PL" sz="1200" dirty="0">
                <a:solidFill>
                  <a:srgbClr val="000000"/>
                </a:solidFill>
                <a:latin typeface="Calibri" panose="020F0502020204030204" pitchFamily="34" charset="0"/>
              </a:rPr>
            </a:br>
            <a:r>
              <a:rPr lang="pl-PL" sz="1200" dirty="0">
                <a:solidFill>
                  <a:srgbClr val="000000"/>
                </a:solidFill>
                <a:latin typeface="Calibri" panose="020F0502020204030204" pitchFamily="34" charset="0"/>
              </a:rPr>
              <a:t>ramach jednego programu pomocowego występują co najmniej dwa różne poziomy dofinansowania,</a:t>
            </a:r>
            <a:br>
              <a:rPr lang="pl-PL" sz="1200" dirty="0">
                <a:solidFill>
                  <a:srgbClr val="000000"/>
                </a:solidFill>
                <a:latin typeface="Calibri" panose="020F0502020204030204" pitchFamily="34" charset="0"/>
              </a:rPr>
            </a:br>
            <a:r>
              <a:rPr lang="pl-PL" sz="1200" dirty="0">
                <a:solidFill>
                  <a:srgbClr val="000000"/>
                </a:solidFill>
                <a:latin typeface="Calibri" panose="020F0502020204030204" pitchFamily="34" charset="0"/>
              </a:rPr>
              <a:t>należy dodać tyle wierszy, ile występuje różnych poziomów</a:t>
            </a:r>
            <a:r>
              <a:rPr lang="pl-PL" dirty="0">
                <a:solidFill>
                  <a:srgbClr val="000000"/>
                </a:solidFill>
                <a:latin typeface="Calibri" panose="020F0502020204030204" pitchFamily="34" charset="0"/>
              </a:rPr>
              <a:t> </a:t>
            </a:r>
            <a:r>
              <a:rPr lang="pl-PL" sz="1200" dirty="0">
                <a:solidFill>
                  <a:srgbClr val="000000"/>
                </a:solidFill>
              </a:rPr>
              <a:t>dofinansowania.</a:t>
            </a:r>
            <a:r>
              <a:rPr lang="pl-PL" sz="1200" dirty="0"/>
              <a:t> </a:t>
            </a:r>
            <a:br>
              <a:rPr lang="pl-PL" sz="1200" dirty="0"/>
            </a:br>
            <a:endParaRPr lang="pl-PL" sz="1200" dirty="0"/>
          </a:p>
        </p:txBody>
      </p:sp>
    </p:spTree>
    <p:extLst>
      <p:ext uri="{BB962C8B-B14F-4D97-AF65-F5344CB8AC3E}">
        <p14:creationId xmlns:p14="http://schemas.microsoft.com/office/powerpoint/2010/main" xmlns="" val="2000927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476672"/>
            <a:ext cx="7769696" cy="4104456"/>
          </a:xfrm>
        </p:spPr>
        <p:txBody>
          <a:bodyPr>
            <a:normAutofit/>
          </a:bodyPr>
          <a:lstStyle/>
          <a:p>
            <a: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Załączniki do wniosku o dofinansowanie projektu wraz z dokumentacją dotycząca oceny oddziaływania na środowisko</a:t>
            </a:r>
            <a:endParaRPr lang="pl-PL" sz="4800" b="1" i="1" dirty="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title"/>
          </p:nvPr>
        </p:nvSpPr>
        <p:spPr>
          <a:xfrm>
            <a:off x="467544" y="332656"/>
            <a:ext cx="8280920" cy="792088"/>
          </a:xfrm>
        </p:spPr>
        <p:txBody>
          <a:bodyPr>
            <a:normAutofit/>
          </a:bodyPr>
          <a:lstStyle/>
          <a:p>
            <a:pPr algn="ctr"/>
            <a:r>
              <a:rPr lang="pl-PL" sz="28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 Studium wykonalności</a:t>
            </a:r>
            <a:endParaRPr lang="pl-PL" sz="28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457200" y="1412776"/>
            <a:ext cx="8291264" cy="4032448"/>
          </a:xfrm>
        </p:spPr>
        <p:txBody>
          <a:bodyPr>
            <a:normAutofit lnSpcReduction="10000"/>
          </a:bodyPr>
          <a:lstStyle/>
          <a:p>
            <a:pPr algn="just">
              <a:buNone/>
            </a:pPr>
            <a:r>
              <a:rPr lang="pl-PL" sz="1600" dirty="0" smtClean="0">
                <a:solidFill>
                  <a:schemeClr val="bg2">
                    <a:lumMod val="50000"/>
                  </a:schemeClr>
                </a:solidFill>
                <a:latin typeface="Calibri" pitchFamily="34" charset="0"/>
                <a:cs typeface="Calibri" pitchFamily="34" charset="0"/>
              </a:rPr>
              <a:t>	</a:t>
            </a:r>
            <a:endParaRPr lang="pl-PL" sz="1600" dirty="0" smtClean="0">
              <a:solidFill>
                <a:schemeClr val="bg2">
                  <a:lumMod val="50000"/>
                </a:schemeClr>
              </a:solidFill>
              <a:latin typeface="Calibri" pitchFamily="34" charset="0"/>
              <a:cs typeface="Calibri" pitchFamily="34" charset="0"/>
            </a:endParaRPr>
          </a:p>
          <a:p>
            <a:pPr algn="just">
              <a:buNone/>
            </a:pPr>
            <a:endParaRPr lang="pl-PL" sz="1600" dirty="0" smtClean="0">
              <a:solidFill>
                <a:schemeClr val="bg2">
                  <a:lumMod val="50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Studium </a:t>
            </a:r>
            <a:r>
              <a:rPr lang="pl-PL" sz="1800" dirty="0" smtClean="0">
                <a:solidFill>
                  <a:schemeClr val="bg2">
                    <a:lumMod val="25000"/>
                  </a:schemeClr>
                </a:solidFill>
                <a:latin typeface="Calibri" pitchFamily="34" charset="0"/>
                <a:cs typeface="Calibri" pitchFamily="34" charset="0"/>
              </a:rPr>
              <a:t>wykonalności należy opracować z wykorzystaniem </a:t>
            </a:r>
            <a:r>
              <a:rPr lang="pl-PL" sz="1800" i="1" dirty="0" smtClean="0">
                <a:solidFill>
                  <a:schemeClr val="bg2">
                    <a:lumMod val="25000"/>
                  </a:schemeClr>
                </a:solidFill>
                <a:latin typeface="Calibri" pitchFamily="34" charset="0"/>
                <a:cs typeface="Calibri" pitchFamily="34" charset="0"/>
              </a:rPr>
              <a:t>Generatora wniosków o dofinansowanie </a:t>
            </a:r>
            <a:r>
              <a:rPr lang="pl-PL" sz="1800" dirty="0" smtClean="0">
                <a:solidFill>
                  <a:schemeClr val="bg2">
                    <a:lumMod val="25000"/>
                  </a:schemeClr>
                </a:solidFill>
                <a:latin typeface="Calibri" pitchFamily="34" charset="0"/>
                <a:cs typeface="Calibri" pitchFamily="34" charset="0"/>
              </a:rPr>
              <a:t>w Lokalnym Systemie Informatycznym 2014-2020 (LSI2014) i dołączyć plik arkusza kalkulacyjnego, zgodnie z zasadami opracowanymi przez IZ RPO. </a:t>
            </a:r>
            <a:endParaRPr lang="pl-PL" sz="1800" dirty="0" smtClean="0">
              <a:solidFill>
                <a:schemeClr val="bg2">
                  <a:lumMod val="25000"/>
                </a:schemeClr>
              </a:solidFill>
              <a:latin typeface="Calibri" pitchFamily="34" charset="0"/>
              <a:cs typeface="Calibri" pitchFamily="34" charset="0"/>
            </a:endParaRP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a:t>
            </a:r>
            <a:r>
              <a:rPr lang="pl-PL" sz="1800" dirty="0" smtClean="0">
                <a:solidFill>
                  <a:schemeClr val="bg2">
                    <a:lumMod val="25000"/>
                  </a:schemeClr>
                </a:solidFill>
                <a:latin typeface="Calibri" pitchFamily="34" charset="0"/>
                <a:cs typeface="Calibri" pitchFamily="34" charset="0"/>
              </a:rPr>
              <a:t> przypadku projektu kompleksowego zawierającego kilka typów projektów należy opracować jedno studium wykonalności zawierające poszczególne elementy z różnych wytycznych do studiów wykonalności. </a:t>
            </a:r>
            <a:endParaRPr lang="pl-PL" sz="1800" dirty="0" smtClean="0">
              <a:solidFill>
                <a:schemeClr val="bg2">
                  <a:lumMod val="25000"/>
                </a:schemeClr>
              </a:solidFill>
              <a:latin typeface="Calibri" pitchFamily="34" charset="0"/>
              <a:cs typeface="Calibri" pitchFamily="34" charset="0"/>
            </a:endParaRP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Zasady </a:t>
            </a:r>
            <a:r>
              <a:rPr lang="pl-PL" sz="1800" dirty="0" smtClean="0">
                <a:solidFill>
                  <a:schemeClr val="bg2">
                    <a:lumMod val="25000"/>
                  </a:schemeClr>
                </a:solidFill>
                <a:latin typeface="Calibri" pitchFamily="34" charset="0"/>
                <a:cs typeface="Calibri" pitchFamily="34" charset="0"/>
              </a:rPr>
              <a:t>opracowania studium wykonalności wraz z formularzem do przeprowadzenia analizy finansowo-ekonomicznej projektu stanowią załączniki nr 4.1 oraz 4.1.1 do niniejszej Instrukcji. </a:t>
            </a:r>
          </a:p>
          <a:p>
            <a:pPr algn="just">
              <a:buNone/>
            </a:pPr>
            <a:endParaRPr lang="pl-PL" sz="1600" dirty="0" smtClean="0">
              <a:solidFill>
                <a:schemeClr val="accent5">
                  <a:lumMod val="75000"/>
                </a:schemeClr>
              </a:solidFill>
              <a:latin typeface="Calibri" pitchFamily="34" charset="0"/>
              <a:cs typeface="Calibri" pitchFamily="34" charset="0"/>
            </a:endParaRPr>
          </a:p>
          <a:p>
            <a:pPr algn="just">
              <a:buNone/>
            </a:pPr>
            <a:r>
              <a:rPr lang="pl-PL" sz="1600" dirty="0" smtClean="0">
                <a:solidFill>
                  <a:schemeClr val="accent5">
                    <a:lumMod val="75000"/>
                  </a:schemeClr>
                </a:solidFill>
                <a:latin typeface="Calibri" pitchFamily="34" charset="0"/>
                <a:cs typeface="Calibri" pitchFamily="34" charset="0"/>
              </a:rPr>
              <a:t>	</a:t>
            </a:r>
          </a:p>
          <a:p>
            <a:pPr marL="342900" indent="-342900">
              <a:buClr>
                <a:schemeClr val="accent4"/>
              </a:buClr>
              <a:buSzPct val="90000"/>
              <a:buNone/>
            </a:pPr>
            <a:endParaRPr lang="pl-PL" sz="1600" dirty="0">
              <a:latin typeface="Calibri" pitchFamily="34" charset="0"/>
              <a:cs typeface="Calibri"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91264" cy="948720"/>
          </a:xfrm>
        </p:spPr>
        <p:txBody>
          <a:bodyPr>
            <a:normAutofit/>
          </a:bodyPr>
          <a:lstStyle/>
          <a:p>
            <a:pPr algn="ctr"/>
            <a:r>
              <a:rPr lang="pl-PL" sz="2800" i="1" dirty="0">
                <a:ln w="18000">
                  <a:solidFill>
                    <a:schemeClr val="accent2">
                      <a:lumMod val="75000"/>
                    </a:schemeClr>
                  </a:solidFill>
                  <a:prstDash val="solid"/>
                  <a:miter lim="800000"/>
                </a:ln>
                <a:solidFill>
                  <a:schemeClr val="accent2">
                    <a:lumMod val="75000"/>
                  </a:schemeClr>
                </a:solidFill>
                <a:latin typeface="+mn-lt"/>
                <a:cs typeface="Calibri" pitchFamily="34" charset="0"/>
              </a:rPr>
              <a:t>2. DOKUMENTY DOTYCZĄCE OCENY ODDZIAŁYWANIA NA ŚRODOWISKO</a:t>
            </a:r>
          </a:p>
        </p:txBody>
      </p:sp>
      <p:sp>
        <p:nvSpPr>
          <p:cNvPr id="3" name="Symbol zastępczy zawartości 2"/>
          <p:cNvSpPr>
            <a:spLocks noGrp="1"/>
          </p:cNvSpPr>
          <p:nvPr>
            <p:ph idx="1"/>
          </p:nvPr>
        </p:nvSpPr>
        <p:spPr>
          <a:xfrm>
            <a:off x="457200" y="1268760"/>
            <a:ext cx="8291264" cy="5112568"/>
          </a:xfrm>
        </p:spPr>
        <p:txBody>
          <a:bodyPr>
            <a:normAutofit fontScale="77500" lnSpcReduction="20000"/>
          </a:bodyPr>
          <a:lstStyle/>
          <a:p>
            <a:pPr algn="just">
              <a:lnSpc>
                <a:spcPct val="110000"/>
              </a:lnSpc>
              <a:spcBef>
                <a:spcPts val="0"/>
              </a:spcBef>
            </a:pPr>
            <a:r>
              <a:rPr lang="pl-PL" sz="2300" dirty="0">
                <a:solidFill>
                  <a:schemeClr val="bg2">
                    <a:lumMod val="25000"/>
                  </a:schemeClr>
                </a:solidFill>
                <a:latin typeface="Calibri" pitchFamily="34" charset="0"/>
                <a:cs typeface="Calibri" pitchFamily="34" charset="0"/>
              </a:rPr>
              <a:t>Zgodnie z prawem wspólnotowym oraz krajowym, postępowanie OOŚ stanowi istotny element procesu inwestycyjnego. W ramach RPO WL wsparcie może być udzielone jedynie dla przedsięwzięć, dla których przeprowadzono postępowanie OOŚ (jeżeli jest wymagane) w zgodzie z przepisami krajowymi, jak i wymogami dyrektyw unijnych</a:t>
            </a:r>
          </a:p>
          <a:p>
            <a:pPr algn="just">
              <a:lnSpc>
                <a:spcPct val="110000"/>
              </a:lnSpc>
              <a:spcBef>
                <a:spcPts val="0"/>
              </a:spcBef>
            </a:pPr>
            <a:endParaRPr lang="pl-PL" sz="2300" dirty="0">
              <a:solidFill>
                <a:schemeClr val="accent5">
                  <a:lumMod val="75000"/>
                </a:schemeClr>
              </a:solidFill>
              <a:latin typeface="Calibri" pitchFamily="34" charset="0"/>
              <a:cs typeface="Calibri" pitchFamily="34" charset="0"/>
            </a:endParaRPr>
          </a:p>
          <a:p>
            <a:pPr marL="0" indent="0" algn="just">
              <a:lnSpc>
                <a:spcPct val="110000"/>
              </a:lnSpc>
              <a:spcBef>
                <a:spcPts val="0"/>
              </a:spcBef>
              <a:buNone/>
            </a:pPr>
            <a:r>
              <a:rPr lang="pl-PL" sz="2300" u="sng" dirty="0">
                <a:solidFill>
                  <a:srgbClr val="FF0000"/>
                </a:solidFill>
                <a:latin typeface="Calibri" pitchFamily="34" charset="0"/>
                <a:cs typeface="Calibri" pitchFamily="34" charset="0"/>
              </a:rPr>
              <a:t>Dokumentacja dot. oceny oddziaływania na środowisko obejmuje: </a:t>
            </a:r>
          </a:p>
          <a:p>
            <a:pPr algn="just">
              <a:lnSpc>
                <a:spcPct val="110000"/>
              </a:lnSpc>
              <a:spcBef>
                <a:spcPts val="0"/>
              </a:spcBef>
              <a:buNone/>
            </a:pPr>
            <a:endParaRPr lang="pl-PL" sz="2300" dirty="0">
              <a:solidFill>
                <a:schemeClr val="accent5">
                  <a:lumMod val="75000"/>
                </a:schemeClr>
              </a:solidFill>
              <a:latin typeface="Calibri" pitchFamily="34" charset="0"/>
              <a:cs typeface="Calibri" pitchFamily="34" charset="0"/>
            </a:endParaRPr>
          </a:p>
          <a:p>
            <a:pPr lvl="1" algn="just">
              <a:lnSpc>
                <a:spcPct val="110000"/>
              </a:lnSpc>
              <a:spcBef>
                <a:spcPts val="0"/>
              </a:spcBef>
            </a:pPr>
            <a:r>
              <a:rPr lang="pl-PL" sz="2600" b="1" dirty="0">
                <a:solidFill>
                  <a:srgbClr val="FF0000"/>
                </a:solidFill>
                <a:latin typeface="Calibri" pitchFamily="34" charset="0"/>
                <a:cs typeface="Calibri" pitchFamily="34" charset="0"/>
              </a:rPr>
              <a:t>Formularz do wniosku o dofinansowanie w zakresie OOŚ</a:t>
            </a:r>
            <a:r>
              <a:rPr lang="pl-PL" sz="2600" dirty="0">
                <a:solidFill>
                  <a:srgbClr val="FF0000"/>
                </a:solidFill>
                <a:latin typeface="Calibri" pitchFamily="34" charset="0"/>
                <a:cs typeface="Calibri" pitchFamily="34" charset="0"/>
              </a:rPr>
              <a:t>. </a:t>
            </a:r>
          </a:p>
          <a:p>
            <a:pPr lvl="1" algn="just">
              <a:lnSpc>
                <a:spcPct val="110000"/>
              </a:lnSpc>
              <a:spcBef>
                <a:spcPts val="0"/>
              </a:spcBef>
              <a:buNone/>
            </a:pPr>
            <a:r>
              <a:rPr lang="pl-PL" sz="2300" dirty="0">
                <a:solidFill>
                  <a:schemeClr val="accent5">
                    <a:lumMod val="75000"/>
                  </a:schemeClr>
                </a:solidFill>
                <a:latin typeface="Calibri" pitchFamily="34" charset="0"/>
                <a:cs typeface="Calibri" pitchFamily="34" charset="0"/>
              </a:rPr>
              <a:t>	</a:t>
            </a:r>
            <a:r>
              <a:rPr lang="pl-PL" sz="2300" dirty="0">
                <a:solidFill>
                  <a:schemeClr val="bg2">
                    <a:lumMod val="25000"/>
                  </a:schemeClr>
                </a:solidFill>
                <a:latin typeface="Calibri" pitchFamily="34" charset="0"/>
                <a:cs typeface="Calibri" pitchFamily="34" charset="0"/>
              </a:rPr>
              <a:t>Formularz oraz szczegółowa instrukcja jego wypełniania stanowią załączniki nr 4.2 oraz 4.2.1 do Instrukcji wypełniania załączników</a:t>
            </a:r>
          </a:p>
          <a:p>
            <a:pPr lvl="1" algn="just">
              <a:lnSpc>
                <a:spcPct val="110000"/>
              </a:lnSpc>
              <a:spcBef>
                <a:spcPts val="0"/>
              </a:spcBef>
              <a:buNone/>
            </a:pPr>
            <a:endParaRPr lang="pl-PL" sz="2300" dirty="0">
              <a:solidFill>
                <a:schemeClr val="accent5">
                  <a:lumMod val="75000"/>
                </a:schemeClr>
              </a:solidFill>
              <a:latin typeface="Calibri" pitchFamily="34" charset="0"/>
              <a:cs typeface="Calibri" pitchFamily="34" charset="0"/>
            </a:endParaRPr>
          </a:p>
          <a:p>
            <a:pPr lvl="1" algn="just">
              <a:lnSpc>
                <a:spcPct val="110000"/>
              </a:lnSpc>
              <a:spcBef>
                <a:spcPts val="0"/>
              </a:spcBef>
              <a:buNone/>
            </a:pPr>
            <a:r>
              <a:rPr lang="pl-PL" sz="2300" dirty="0">
                <a:solidFill>
                  <a:schemeClr val="accent5">
                    <a:lumMod val="75000"/>
                  </a:schemeClr>
                </a:solidFill>
                <a:latin typeface="Calibri" pitchFamily="34" charset="0"/>
                <a:cs typeface="Calibri" pitchFamily="34" charset="0"/>
              </a:rPr>
              <a:t>	</a:t>
            </a:r>
            <a:r>
              <a:rPr lang="pl-PL" sz="2300" dirty="0">
                <a:solidFill>
                  <a:srgbClr val="FF0000"/>
                </a:solidFill>
                <a:latin typeface="Calibri" pitchFamily="34" charset="0"/>
                <a:cs typeface="Calibri" pitchFamily="34" charset="0"/>
              </a:rPr>
              <a:t>Uwaga:</a:t>
            </a:r>
          </a:p>
          <a:p>
            <a:pPr lvl="1" algn="just">
              <a:lnSpc>
                <a:spcPct val="110000"/>
              </a:lnSpc>
              <a:spcBef>
                <a:spcPts val="0"/>
              </a:spcBef>
              <a:buFont typeface="Wingdings" panose="05000000000000000000" pitchFamily="2" charset="2"/>
              <a:buChar char="Ø"/>
            </a:pPr>
            <a:r>
              <a:rPr lang="pl-PL" sz="2300" dirty="0">
                <a:solidFill>
                  <a:schemeClr val="accent5">
                    <a:lumMod val="75000"/>
                  </a:schemeClr>
                </a:solidFill>
                <a:latin typeface="Calibri" pitchFamily="34" charset="0"/>
                <a:cs typeface="Calibri" pitchFamily="34" charset="0"/>
              </a:rPr>
              <a:t>	</a:t>
            </a:r>
            <a:r>
              <a:rPr lang="pl-PL" sz="2300" dirty="0">
                <a:solidFill>
                  <a:schemeClr val="bg2">
                    <a:lumMod val="25000"/>
                  </a:schemeClr>
                </a:solidFill>
                <a:latin typeface="Calibri" pitchFamily="34" charset="0"/>
                <a:cs typeface="Calibri" pitchFamily="34" charset="0"/>
              </a:rPr>
              <a:t>W przypadku, gdy projekt o charakterze infrastrukturalnym nie został wymieniony w Aneksie I albo II </a:t>
            </a:r>
            <a:r>
              <a:rPr lang="pl-PL" sz="2300" dirty="0">
                <a:solidFill>
                  <a:schemeClr val="bg2">
                    <a:lumMod val="25000"/>
                  </a:schemeClr>
                </a:solidFill>
                <a:cs typeface="Calibri" pitchFamily="34" charset="0"/>
              </a:rPr>
              <a:t>dyrektywy OOŚ (tj. nie stanowi przedsięwzięcia mogącego zawsze lub potencjalnie znacząco oddziaływać na środowisko), bądź nie wpływa znacząco na obszar Natura 2000, Formularz należy wypełnić w ograniczonym zakresie (patrz: Instrukcja wypełniania Formularza). </a:t>
            </a:r>
          </a:p>
          <a:p>
            <a:pPr lvl="1" algn="just">
              <a:lnSpc>
                <a:spcPct val="110000"/>
              </a:lnSpc>
              <a:spcBef>
                <a:spcPts val="0"/>
              </a:spcBef>
              <a:buFont typeface="Wingdings" panose="05000000000000000000" pitchFamily="2" charset="2"/>
              <a:buChar char="Ø"/>
            </a:pPr>
            <a:r>
              <a:rPr lang="pl-PL" sz="2300" dirty="0">
                <a:solidFill>
                  <a:schemeClr val="bg2">
                    <a:lumMod val="25000"/>
                  </a:schemeClr>
                </a:solidFill>
                <a:cs typeface="Calibri" pitchFamily="34" charset="0"/>
              </a:rPr>
              <a:t>Szczególna uwaga punkty 1.1.,1.2., 2., 3.1., 3.4.3. – należy wypełnić w odniesieniu do indywidualnego zakresu projektu, nie stosować ogólnych „eksperckich” zapisów</a:t>
            </a:r>
            <a:endParaRPr lang="pl-PL" sz="2300" dirty="0">
              <a:solidFill>
                <a:schemeClr val="bg2">
                  <a:lumMod val="25000"/>
                </a:schemeClr>
              </a:solidFill>
            </a:endParaRPr>
          </a:p>
          <a:p>
            <a:pPr lvl="1">
              <a:buNone/>
            </a:pPr>
            <a:endParaRPr lang="pl-PL" sz="13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4"/>
            <a:ext cx="8219256" cy="5688632"/>
          </a:xfrm>
        </p:spPr>
        <p:txBody>
          <a:bodyPr>
            <a:normAutofit/>
          </a:bodyPr>
          <a:lstStyle/>
          <a:p>
            <a:pPr algn="just">
              <a:buNone/>
            </a:pPr>
            <a:r>
              <a:rPr lang="pl-PL" sz="2000" dirty="0" smtClean="0">
                <a:solidFill>
                  <a:schemeClr val="accent5">
                    <a:lumMod val="75000"/>
                  </a:schemeClr>
                </a:solidFill>
                <a:latin typeface="Calibri" pitchFamily="34" charset="0"/>
                <a:cs typeface="Calibri" pitchFamily="34" charset="0"/>
              </a:rPr>
              <a:t>	</a:t>
            </a:r>
            <a:r>
              <a:rPr lang="pl-PL" sz="1800" b="1" i="1" u="sng" dirty="0" smtClean="0">
                <a:solidFill>
                  <a:schemeClr val="bg2">
                    <a:lumMod val="25000"/>
                  </a:schemeClr>
                </a:solidFill>
                <a:latin typeface="Calibri" pitchFamily="34" charset="0"/>
                <a:cs typeface="Calibri" pitchFamily="34" charset="0"/>
              </a:rPr>
              <a:t>Termin, czas trwania naboru oraz forma i miejsce składania wniosków </a:t>
            </a:r>
            <a:endParaRPr lang="pl-PL" sz="2000" b="1" i="1" u="sng" dirty="0" smtClean="0">
              <a:solidFill>
                <a:schemeClr val="bg2">
                  <a:lumMod val="25000"/>
                </a:schemeClr>
              </a:solidFill>
              <a:latin typeface="Calibri" pitchFamily="34" charset="0"/>
              <a:cs typeface="Calibri" pitchFamily="34" charset="0"/>
            </a:endParaRPr>
          </a:p>
          <a:p>
            <a:pPr algn="just">
              <a:buNone/>
            </a:pPr>
            <a:endParaRPr lang="pl-PL" sz="16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przypadku, gdy wykorzystanie podpisu PZ nie jest możliwe, wnioskodawca może złożyć wniosek bez wymaganego uwierzytelnienia. W tej sytuacji IOK wezwie wnioskodawcę za pośrednictwem LSI2014 do usunięcia braku formalnego w terminie </a:t>
            </a:r>
            <a:r>
              <a:rPr lang="pl-PL" sz="1800" b="1" dirty="0" smtClean="0">
                <a:solidFill>
                  <a:srgbClr val="FF0000"/>
                </a:solidFill>
                <a:latin typeface="Calibri" pitchFamily="34" charset="0"/>
                <a:cs typeface="Calibri" pitchFamily="34" charset="0"/>
              </a:rPr>
              <a:t>10 dni kalendarzowych</a:t>
            </a:r>
            <a:r>
              <a:rPr lang="pl-PL" sz="1800" dirty="0" smtClean="0">
                <a:solidFill>
                  <a:srgbClr val="FF0000"/>
                </a:solidFill>
                <a:latin typeface="Calibri" pitchFamily="34" charset="0"/>
                <a:cs typeface="Calibri" pitchFamily="34" charset="0"/>
              </a:rPr>
              <a:t>, liczonych od dnia następnego po dniu wysłania wezwania pod rygorem pozostawienia wniosku bez rozpatrzenia</a:t>
            </a:r>
            <a:r>
              <a:rPr lang="pl-PL" sz="1800" dirty="0" smtClean="0">
                <a:solidFill>
                  <a:srgbClr val="FF0000"/>
                </a:solidFill>
                <a:latin typeface="Calibri" pitchFamily="34" charset="0"/>
                <a:cs typeface="Calibri" pitchFamily="34" charset="0"/>
              </a:rPr>
              <a:t>.</a:t>
            </a:r>
          </a:p>
          <a:p>
            <a:pPr algn="just"/>
            <a:endParaRPr lang="pl-PL" sz="1800" dirty="0" smtClean="0">
              <a:solidFill>
                <a:srgbClr val="FF0000"/>
              </a:solidFill>
              <a:latin typeface="Calibri" pitchFamily="34" charset="0"/>
              <a:cs typeface="Calibri" pitchFamily="34" charset="0"/>
            </a:endParaRPr>
          </a:p>
          <a:p>
            <a:pPr lvl="0" algn="just"/>
            <a:endParaRPr lang="pl-PL" sz="1800" dirty="0" smtClean="0">
              <a:solidFill>
                <a:schemeClr val="accent5">
                  <a:lumMod val="7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Po przesłaniu pakietu dokumentów do IOK, LSI2014 wygeneruje Urzędowe Poświadczenie Odbioru (UPO) w rozumieniu ustawy z dnia 17 lutego 2005 r. o informatyzacji działalności podmiotów realizujących zadania publiczne (</a:t>
            </a:r>
            <a:r>
              <a:rPr lang="pl-PL" sz="1800" dirty="0" err="1" smtClean="0">
                <a:solidFill>
                  <a:schemeClr val="bg2">
                    <a:lumMod val="25000"/>
                  </a:schemeClr>
                </a:solidFill>
                <a:latin typeface="Calibri" pitchFamily="34" charset="0"/>
                <a:cs typeface="Calibri" pitchFamily="34" charset="0"/>
              </a:rPr>
              <a:t>Dz.U</a:t>
            </a:r>
            <a:r>
              <a:rPr lang="pl-PL" sz="1800" dirty="0" smtClean="0">
                <a:solidFill>
                  <a:schemeClr val="bg2">
                    <a:lumMod val="25000"/>
                  </a:schemeClr>
                </a:solidFill>
                <a:latin typeface="Calibri" pitchFamily="34" charset="0"/>
                <a:cs typeface="Calibri" pitchFamily="34" charset="0"/>
              </a:rPr>
              <a:t>. 2017 r., poz. 570 z </a:t>
            </a:r>
            <a:r>
              <a:rPr lang="pl-PL" sz="1800" dirty="0" err="1" smtClean="0">
                <a:solidFill>
                  <a:schemeClr val="bg2">
                    <a:lumMod val="25000"/>
                  </a:schemeClr>
                </a:solidFill>
                <a:latin typeface="Calibri" pitchFamily="34" charset="0"/>
                <a:cs typeface="Calibri" pitchFamily="34" charset="0"/>
              </a:rPr>
              <a:t>późn</a:t>
            </a:r>
            <a:r>
              <a:rPr lang="pl-PL" sz="1800" dirty="0" smtClean="0">
                <a:solidFill>
                  <a:schemeClr val="bg2">
                    <a:lumMod val="25000"/>
                  </a:schemeClr>
                </a:solidFill>
                <a:latin typeface="Calibri" pitchFamily="34" charset="0"/>
                <a:cs typeface="Calibri" pitchFamily="34" charset="0"/>
              </a:rPr>
              <a:t>. zm.).</a:t>
            </a:r>
          </a:p>
          <a:p>
            <a:pPr lvl="0"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Za moment złożenia wniosku o dofinansowanie w ogłoszonym konkursie uznawana jest data widniejąca na Urzędowym Poświadczeniu Odbioru (określanym także jako urzędowe poświadczenie złożenia dokumentu).</a:t>
            </a:r>
          </a:p>
          <a:p>
            <a:pPr lvl="0" algn="just"/>
            <a:endParaRPr lang="pl-PL" sz="1800" dirty="0" smtClean="0">
              <a:solidFill>
                <a:schemeClr val="bg2">
                  <a:lumMod val="25000"/>
                </a:schemeClr>
              </a:solidFill>
              <a:latin typeface="Calibri" pitchFamily="34" charset="0"/>
              <a:cs typeface="Calibri" pitchFamily="34" charset="0"/>
            </a:endParaRPr>
          </a:p>
          <a:p>
            <a:pPr lvl="0"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Orientacyjny termin rozstrzygnięcia konkursu przewidywany jest na  </a:t>
            </a:r>
            <a:r>
              <a:rPr lang="pl-PL" sz="1800" b="1" dirty="0" smtClean="0">
                <a:solidFill>
                  <a:srgbClr val="FF0000"/>
                </a:solidFill>
                <a:latin typeface="Calibri" pitchFamily="34" charset="0"/>
                <a:cs typeface="Calibri" pitchFamily="34" charset="0"/>
              </a:rPr>
              <a:t>marzec  2020 r</a:t>
            </a:r>
            <a:r>
              <a:rPr lang="pl-PL" sz="1800" b="1" dirty="0" smtClean="0">
                <a:solidFill>
                  <a:schemeClr val="bg2">
                    <a:lumMod val="25000"/>
                  </a:schemeClr>
                </a:solidFill>
                <a:latin typeface="Calibri" pitchFamily="34" charset="0"/>
                <a:cs typeface="Calibri" pitchFamily="34" charset="0"/>
              </a:rPr>
              <a:t>.</a:t>
            </a:r>
            <a:endParaRPr lang="pl-PL" sz="1800" dirty="0">
              <a:solidFill>
                <a:schemeClr val="bg2">
                  <a:lumMod val="25000"/>
                </a:schemeClr>
              </a:solidFill>
              <a:latin typeface="Calibri" pitchFamily="34" charset="0"/>
              <a:cs typeface="Calibri"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91264" cy="5688632"/>
          </a:xfrm>
        </p:spPr>
        <p:txBody>
          <a:bodyPr>
            <a:normAutofit fontScale="92500" lnSpcReduction="10000"/>
          </a:bodyPr>
          <a:lstStyle/>
          <a:p>
            <a:pPr algn="just">
              <a:buNone/>
            </a:pPr>
            <a:r>
              <a:rPr lang="pl-PL" sz="1600" dirty="0">
                <a:solidFill>
                  <a:schemeClr val="accent6"/>
                </a:solidFill>
                <a:latin typeface="Calibri" pitchFamily="34" charset="0"/>
                <a:cs typeface="Calibri" pitchFamily="34" charset="0"/>
              </a:rPr>
              <a:t>	</a:t>
            </a:r>
            <a:endParaRPr lang="pl-PL" sz="1800" dirty="0">
              <a:solidFill>
                <a:srgbClr val="FF0000"/>
              </a:solidFill>
              <a:latin typeface="Calibri" pitchFamily="34" charset="0"/>
              <a:cs typeface="Calibri" pitchFamily="34" charset="0"/>
            </a:endParaRPr>
          </a:p>
          <a:p>
            <a:pPr marL="589788" lvl="1" indent="-342900"/>
            <a:r>
              <a:rPr lang="pl-PL" sz="2400" b="1" dirty="0">
                <a:solidFill>
                  <a:srgbClr val="FF0000"/>
                </a:solidFill>
                <a:latin typeface="Calibri" pitchFamily="34" charset="0"/>
                <a:cs typeface="Calibri" pitchFamily="34" charset="0"/>
              </a:rPr>
              <a:t>Zaświadczenie organu odpowiedzialnego za monitorowanie </a:t>
            </a:r>
            <a:br>
              <a:rPr lang="pl-PL" sz="2400" b="1" dirty="0">
                <a:solidFill>
                  <a:srgbClr val="FF0000"/>
                </a:solidFill>
                <a:latin typeface="Calibri" pitchFamily="34" charset="0"/>
                <a:cs typeface="Calibri" pitchFamily="34" charset="0"/>
              </a:rPr>
            </a:br>
            <a:r>
              <a:rPr lang="pl-PL" sz="2400" b="1" dirty="0">
                <a:solidFill>
                  <a:srgbClr val="FF0000"/>
                </a:solidFill>
                <a:latin typeface="Calibri" pitchFamily="34" charset="0"/>
                <a:cs typeface="Calibri" pitchFamily="34" charset="0"/>
              </a:rPr>
              <a:t>obszarów sieci Natura 2000</a:t>
            </a:r>
          </a:p>
          <a:p>
            <a:pPr marL="246888" lvl="1" indent="0" algn="just">
              <a:buNone/>
            </a:pPr>
            <a:endParaRPr lang="pl-PL" sz="2000" b="1" dirty="0">
              <a:solidFill>
                <a:srgbClr val="FF0000"/>
              </a:solidFill>
              <a:latin typeface="Calibri" pitchFamily="34" charset="0"/>
              <a:cs typeface="Calibri" pitchFamily="34" charset="0"/>
            </a:endParaRPr>
          </a:p>
          <a:p>
            <a:pPr marL="246888" lvl="1" indent="0" algn="just">
              <a:buNone/>
            </a:pPr>
            <a:endParaRPr lang="pl-PL" sz="1500" b="1" dirty="0">
              <a:solidFill>
                <a:schemeClr val="bg2">
                  <a:lumMod val="25000"/>
                </a:schemeClr>
              </a:solidFill>
              <a:latin typeface="Calibri" pitchFamily="34" charset="0"/>
              <a:cs typeface="Calibri" pitchFamily="34" charset="0"/>
            </a:endParaRPr>
          </a:p>
          <a:p>
            <a:pPr marL="0" indent="0" algn="just">
              <a:buNone/>
            </a:pPr>
            <a:r>
              <a:rPr lang="pl-PL" sz="2200" u="sng" dirty="0">
                <a:solidFill>
                  <a:schemeClr val="bg2">
                    <a:lumMod val="25000"/>
                  </a:schemeClr>
                </a:solidFill>
                <a:latin typeface="Calibri" pitchFamily="34" charset="0"/>
                <a:cs typeface="Calibri" pitchFamily="34" charset="0"/>
              </a:rPr>
              <a:t>Obowiązek załączenia zaświadczenia nie dotyczy</a:t>
            </a:r>
            <a:r>
              <a:rPr lang="pl-PL" sz="2200" dirty="0">
                <a:solidFill>
                  <a:schemeClr val="bg2">
                    <a:lumMod val="25000"/>
                  </a:schemeClr>
                </a:solidFill>
                <a:latin typeface="Calibri" pitchFamily="34" charset="0"/>
                <a:cs typeface="Calibri" pitchFamily="34" charset="0"/>
              </a:rPr>
              <a:t>:</a:t>
            </a:r>
          </a:p>
          <a:p>
            <a:pPr marL="0" indent="0" algn="just">
              <a:buNone/>
            </a:pPr>
            <a:endParaRPr lang="pl-PL" sz="2200" dirty="0">
              <a:solidFill>
                <a:schemeClr val="bg2">
                  <a:lumMod val="25000"/>
                </a:schemeClr>
              </a:solidFill>
              <a:latin typeface="Calibri" pitchFamily="34" charset="0"/>
              <a:cs typeface="Calibri" pitchFamily="34" charset="0"/>
            </a:endParaRPr>
          </a:p>
          <a:p>
            <a:pPr algn="just">
              <a:buFont typeface="Wingdings" panose="05000000000000000000" pitchFamily="2" charset="2"/>
              <a:buChar char="Ø"/>
            </a:pPr>
            <a:r>
              <a:rPr lang="pl-PL" sz="2200" dirty="0">
                <a:solidFill>
                  <a:schemeClr val="bg2">
                    <a:lumMod val="25000"/>
                  </a:schemeClr>
                </a:solidFill>
                <a:latin typeface="Calibri" pitchFamily="34" charset="0"/>
                <a:cs typeface="Calibri" pitchFamily="34" charset="0"/>
              </a:rPr>
              <a:t> projektów nieinfrastrukturalnych (zakup wyposażenia)</a:t>
            </a:r>
          </a:p>
          <a:p>
            <a:pPr marL="0" indent="0" algn="just">
              <a:buNone/>
            </a:pPr>
            <a:endParaRPr lang="pl-PL" sz="2200" dirty="0">
              <a:solidFill>
                <a:schemeClr val="bg2">
                  <a:lumMod val="25000"/>
                </a:schemeClr>
              </a:solidFill>
              <a:latin typeface="Calibri" pitchFamily="34" charset="0"/>
              <a:cs typeface="Calibri" pitchFamily="34" charset="0"/>
            </a:endParaRPr>
          </a:p>
          <a:p>
            <a:pPr algn="just">
              <a:buFont typeface="Wingdings" panose="05000000000000000000" pitchFamily="2" charset="2"/>
              <a:buChar char="Ø"/>
            </a:pPr>
            <a:r>
              <a:rPr lang="pl-PL" sz="2200" dirty="0">
                <a:solidFill>
                  <a:schemeClr val="bg2">
                    <a:lumMod val="25000"/>
                  </a:schemeClr>
                </a:solidFill>
                <a:latin typeface="Calibri" pitchFamily="34" charset="0"/>
                <a:cs typeface="Calibri" pitchFamily="34" charset="0"/>
              </a:rPr>
              <a:t>projektów infrastrukturalnych, dla których przeprowadzono postępowanie w sprawie oceny oddziaływania na obszar Natura 2000</a:t>
            </a:r>
          </a:p>
          <a:p>
            <a:pPr marL="0" indent="0" algn="just">
              <a:buNone/>
            </a:pPr>
            <a:r>
              <a:rPr lang="pl-PL" sz="1500" dirty="0">
                <a:solidFill>
                  <a:schemeClr val="bg2">
                    <a:lumMod val="25000"/>
                  </a:schemeClr>
                </a:solidFill>
                <a:latin typeface="Calibri" pitchFamily="34" charset="0"/>
                <a:cs typeface="Calibri" pitchFamily="34" charset="0"/>
              </a:rPr>
              <a:t>(zgodnie z art. 98 ust.1 Ustawy z dnia 3 października 2008 r. o udostępnianiu informacji o środowisku i jego ochronie, udziale społeczeństwa w ochronie środowiska oraz o ocenach oddziaływania na środowisko (tekst jednolity Dz. U. 2018, poz. 2081)</a:t>
            </a:r>
          </a:p>
          <a:p>
            <a:pPr marL="0" indent="0" algn="just">
              <a:buNone/>
            </a:pPr>
            <a:endParaRPr lang="pl-PL" sz="1400" dirty="0">
              <a:solidFill>
                <a:schemeClr val="bg2">
                  <a:lumMod val="25000"/>
                </a:schemeClr>
              </a:solidFill>
              <a:latin typeface="Calibri" pitchFamily="34" charset="0"/>
              <a:cs typeface="Calibri" pitchFamily="34" charset="0"/>
            </a:endParaRPr>
          </a:p>
          <a:p>
            <a:pPr marL="0" indent="0" algn="just">
              <a:buNone/>
            </a:pPr>
            <a:endParaRPr lang="pl-PL" sz="1400" dirty="0">
              <a:solidFill>
                <a:schemeClr val="bg2">
                  <a:lumMod val="25000"/>
                </a:schemeClr>
              </a:solidFill>
              <a:latin typeface="Calibri" pitchFamily="34" charset="0"/>
              <a:cs typeface="Calibri" pitchFamily="34" charset="0"/>
            </a:endParaRPr>
          </a:p>
          <a:p>
            <a:pPr marL="0" indent="0" algn="just">
              <a:buNone/>
            </a:pPr>
            <a:endParaRPr lang="pl-PL" sz="1400" dirty="0">
              <a:solidFill>
                <a:schemeClr val="bg2">
                  <a:lumMod val="25000"/>
                </a:schemeClr>
              </a:solidFill>
              <a:latin typeface="Calibri" pitchFamily="34" charset="0"/>
              <a:cs typeface="Calibri" pitchFamily="34" charset="0"/>
            </a:endParaRPr>
          </a:p>
          <a:p>
            <a:pPr marL="0" indent="0" algn="just">
              <a:buNone/>
            </a:pPr>
            <a:r>
              <a:rPr lang="pl-PL" sz="1900" dirty="0">
                <a:solidFill>
                  <a:schemeClr val="bg2">
                    <a:lumMod val="25000"/>
                  </a:schemeClr>
                </a:solidFill>
                <a:latin typeface="Calibri" pitchFamily="34" charset="0"/>
                <a:cs typeface="Calibri" pitchFamily="34" charset="0"/>
              </a:rPr>
              <a:t>Organem właściwym do wydania zaświadczenia jest Regionalny Dyrektor Ochrony Środowiska. </a:t>
            </a:r>
          </a:p>
          <a:p>
            <a:pPr marL="0" indent="0" algn="just">
              <a:buNone/>
            </a:pPr>
            <a:endParaRPr lang="pl-PL" sz="1900" dirty="0">
              <a:solidFill>
                <a:schemeClr val="bg2">
                  <a:lumMod val="25000"/>
                </a:schemeClr>
              </a:solidFill>
              <a:latin typeface="Calibri" pitchFamily="34" charset="0"/>
              <a:cs typeface="Calibri" pitchFamily="34" charset="0"/>
            </a:endParaRPr>
          </a:p>
          <a:p>
            <a:pPr marL="0" indent="0" algn="just">
              <a:buNone/>
            </a:pPr>
            <a:r>
              <a:rPr lang="pl-PL" sz="1900" dirty="0">
                <a:solidFill>
                  <a:schemeClr val="bg2">
                    <a:lumMod val="25000"/>
                  </a:schemeClr>
                </a:solidFill>
                <a:latin typeface="Calibri" pitchFamily="34" charset="0"/>
                <a:cs typeface="Calibri" pitchFamily="34" charset="0"/>
              </a:rPr>
              <a:t>W ramach RPO WL dofinansowanie może otrzymać jedynie projekt, który nie będzie wywierał negatywnego oddziaływania na obszary objęte lub które mają zostać objęte siecią Natura 2000.</a:t>
            </a:r>
            <a:endParaRPr lang="pl-PL" sz="1900" b="1" dirty="0">
              <a:solidFill>
                <a:schemeClr val="bg2">
                  <a:lumMod val="25000"/>
                </a:schemeClr>
              </a:solidFill>
              <a:latin typeface="Calibri" pitchFamily="34" charset="0"/>
              <a:cs typeface="Calibri" pitchFamily="34" charset="0"/>
            </a:endParaRPr>
          </a:p>
          <a:p>
            <a:pPr marL="0" indent="0" algn="just">
              <a:buNone/>
            </a:pPr>
            <a:endParaRPr lang="pl-PL" sz="2200" dirty="0">
              <a:solidFill>
                <a:schemeClr val="accent5">
                  <a:lumMod val="75000"/>
                </a:schemeClr>
              </a:solidFill>
              <a:latin typeface="Calibri" pitchFamily="34" charset="0"/>
              <a:cs typeface="Calibri" pitchFamily="34" charset="0"/>
            </a:endParaRPr>
          </a:p>
          <a:p>
            <a:pPr algn="just">
              <a:buNone/>
            </a:pPr>
            <a:endParaRPr lang="pl-PL" sz="2000" dirty="0">
              <a:solidFill>
                <a:schemeClr val="accent5">
                  <a:lumMod val="75000"/>
                </a:schemeClr>
              </a:solidFill>
              <a:latin typeface="Calibri" pitchFamily="34" charset="0"/>
              <a:cs typeface="Calibri" pitchFamily="34" charset="0"/>
            </a:endParaRPr>
          </a:p>
          <a:p>
            <a:pPr algn="just">
              <a:buNone/>
            </a:pPr>
            <a:endParaRPr lang="pl-PL" sz="2000" dirty="0">
              <a:solidFill>
                <a:schemeClr val="accent5">
                  <a:lumMod val="75000"/>
                </a:schemeClr>
              </a:solidFill>
              <a:latin typeface="Calibri" pitchFamily="34" charset="0"/>
              <a:cs typeface="Calibri" pitchFamily="34" charset="0"/>
            </a:endParaRPr>
          </a:p>
          <a:p>
            <a:pPr lvl="2" algn="just"/>
            <a:endParaRPr lang="pl-PL" sz="1600" b="1" dirty="0">
              <a:solidFill>
                <a:schemeClr val="accent6"/>
              </a:solidFill>
              <a:latin typeface="Calibri" pitchFamily="34" charset="0"/>
              <a:cs typeface="Calibri" pitchFamily="34" charset="0"/>
            </a:endParaRPr>
          </a:p>
          <a:p>
            <a:pPr marL="589788" lvl="1" indent="-342900">
              <a:buNone/>
            </a:pPr>
            <a:endParaRPr lang="pl-PL" sz="1600" dirty="0">
              <a:solidFill>
                <a:schemeClr val="bg2">
                  <a:lumMod val="50000"/>
                </a:schemeClr>
              </a:solidFill>
              <a:latin typeface="Calibri" pitchFamily="34" charset="0"/>
              <a:cs typeface="Calibri" pitchFamily="34" charset="0"/>
            </a:endParaRP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91264" cy="5904656"/>
          </a:xfrm>
        </p:spPr>
        <p:txBody>
          <a:bodyPr>
            <a:normAutofit fontScale="47500" lnSpcReduction="20000"/>
          </a:bodyPr>
          <a:lstStyle/>
          <a:p>
            <a:pPr marL="385752" lvl="2" indent="0" algn="just">
              <a:lnSpc>
                <a:spcPct val="120000"/>
              </a:lnSpc>
              <a:buNone/>
            </a:pPr>
            <a:r>
              <a:rPr lang="pl-PL" sz="3400" b="1" dirty="0">
                <a:solidFill>
                  <a:srgbClr val="FF0000"/>
                </a:solidFill>
                <a:latin typeface="Calibri" pitchFamily="34" charset="0"/>
                <a:cs typeface="Calibri" pitchFamily="34" charset="0"/>
              </a:rPr>
              <a:t>Zaświadczenie organu odpowiedzialnego za monitorowanie obszarów sieci Natura 2000</a:t>
            </a:r>
          </a:p>
          <a:p>
            <a:pPr marL="385752" lvl="2" indent="0" algn="just">
              <a:buNone/>
            </a:pPr>
            <a:endParaRPr lang="pl-PL" sz="29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3800" dirty="0">
                <a:solidFill>
                  <a:schemeClr val="bg2">
                    <a:lumMod val="25000"/>
                  </a:schemeClr>
                </a:solidFill>
                <a:latin typeface="Calibri" pitchFamily="34" charset="0"/>
                <a:cs typeface="Calibri" pitchFamily="34" charset="0"/>
              </a:rPr>
              <a:t>projekty o charakterze infrastrukturalnym:</a:t>
            </a:r>
          </a:p>
          <a:p>
            <a:pPr marL="0" indent="0" algn="just">
              <a:buNone/>
            </a:pPr>
            <a:r>
              <a:rPr lang="pl-PL" sz="3800" dirty="0">
                <a:solidFill>
                  <a:schemeClr val="accent5">
                    <a:lumMod val="75000"/>
                  </a:schemeClr>
                </a:solidFill>
                <a:latin typeface="Calibri" pitchFamily="34" charset="0"/>
                <a:cs typeface="Calibri" pitchFamily="34" charset="0"/>
              </a:rPr>
              <a:t> </a:t>
            </a:r>
            <a:r>
              <a:rPr lang="pl-PL" sz="3800" u="sng" dirty="0">
                <a:solidFill>
                  <a:srgbClr val="FF0000"/>
                </a:solidFill>
                <a:latin typeface="Calibri" pitchFamily="34" charset="0"/>
                <a:cs typeface="Calibri" pitchFamily="34" charset="0"/>
              </a:rPr>
              <a:t>wyłączenie z obowiązku przedkładania </a:t>
            </a:r>
            <a:r>
              <a:rPr lang="pl-PL" sz="3800" u="sng" dirty="0" smtClean="0">
                <a:solidFill>
                  <a:srgbClr val="FF0000"/>
                </a:solidFill>
                <a:latin typeface="Calibri" pitchFamily="34" charset="0"/>
                <a:cs typeface="Calibri" pitchFamily="34" charset="0"/>
              </a:rPr>
              <a:t>deklaracji</a:t>
            </a:r>
            <a:r>
              <a:rPr lang="pl-PL" sz="3800" dirty="0" smtClean="0">
                <a:solidFill>
                  <a:srgbClr val="FF0000"/>
                </a:solidFill>
                <a:latin typeface="Calibri" pitchFamily="34" charset="0"/>
                <a:cs typeface="Calibri" pitchFamily="34" charset="0"/>
              </a:rPr>
              <a:t> </a:t>
            </a:r>
            <a:r>
              <a:rPr lang="pl-PL" sz="3800" dirty="0" smtClean="0">
                <a:solidFill>
                  <a:schemeClr val="bg2">
                    <a:lumMod val="25000"/>
                  </a:schemeClr>
                </a:solidFill>
                <a:latin typeface="Calibri" pitchFamily="34" charset="0"/>
                <a:cs typeface="Calibri" pitchFamily="34" charset="0"/>
              </a:rPr>
              <a:t>dotyczy również następujących zamierzeń inwestycyjnych: </a:t>
            </a:r>
            <a:endParaRPr lang="pl-PL" sz="3800" dirty="0">
              <a:solidFill>
                <a:schemeClr val="bg2">
                  <a:lumMod val="25000"/>
                </a:schemeClr>
              </a:solidFill>
              <a:latin typeface="Calibri" pitchFamily="34" charset="0"/>
              <a:cs typeface="Calibri" pitchFamily="34" charset="0"/>
            </a:endParaRPr>
          </a:p>
          <a:p>
            <a:pPr algn="just">
              <a:buNone/>
            </a:pPr>
            <a:endParaRPr lang="pl-PL" sz="29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kolektory słoneczne, instalacje fotowoltaiczne na budynkach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powietrzne pompy ciepła </a:t>
            </a:r>
          </a:p>
          <a:p>
            <a:pPr lvl="2" algn="just">
              <a:lnSpc>
                <a:spcPct val="120000"/>
              </a:lnSpc>
            </a:pPr>
            <a:r>
              <a:rPr lang="pl-PL" sz="3800" dirty="0">
                <a:solidFill>
                  <a:srgbClr val="FF0000"/>
                </a:solidFill>
                <a:latin typeface="Calibri" pitchFamily="34" charset="0"/>
                <a:cs typeface="Calibri" pitchFamily="34" charset="0"/>
              </a:rPr>
              <a:t>prace związane z wymianą źródeł i systemów grzewczych w budynkach</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prace konserwatorskie i restauratorskie prowadzone wewnątrz i na zewnątrz budynków</a:t>
            </a:r>
          </a:p>
          <a:p>
            <a:pPr lvl="2" algn="just">
              <a:lnSpc>
                <a:spcPct val="120000"/>
              </a:lnSpc>
            </a:pPr>
            <a:r>
              <a:rPr lang="pl-PL" sz="3800" dirty="0">
                <a:solidFill>
                  <a:srgbClr val="FF0000"/>
                </a:solidFill>
                <a:latin typeface="Calibri" pitchFamily="34" charset="0"/>
                <a:cs typeface="Calibri" pitchFamily="34" charset="0"/>
              </a:rPr>
              <a:t>przebudowa obiektów, mieszczących się w obrysie zewnętrznym ścian parteru budynku (m. in. nadbudowa, przebudowa układu wewnętrznego pomieszczeń)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energooszczędne oświetlenie ulic i dróg</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obiekty małej architektury i zagospodarowanie terenów zielonych </a:t>
            </a:r>
            <a:endParaRPr lang="pl-PL" sz="3800" b="1" dirty="0">
              <a:solidFill>
                <a:srgbClr val="FF0000"/>
              </a:solidFill>
              <a:latin typeface="Calibri" pitchFamily="34" charset="0"/>
              <a:cs typeface="Calibri" pitchFamily="34" charset="0"/>
            </a:endParaRPr>
          </a:p>
          <a:p>
            <a:pPr lvl="2" algn="just">
              <a:lnSpc>
                <a:spcPct val="120000"/>
              </a:lnSpc>
            </a:pPr>
            <a:r>
              <a:rPr lang="pl-PL" sz="3800" dirty="0">
                <a:solidFill>
                  <a:srgbClr val="FF0000"/>
                </a:solidFill>
                <a:latin typeface="Calibri" pitchFamily="34" charset="0"/>
                <a:cs typeface="Calibri" pitchFamily="34" charset="0"/>
              </a:rPr>
              <a:t>termomodernizacji budynków</a:t>
            </a:r>
          </a:p>
          <a:p>
            <a:pPr lvl="2" algn="just"/>
            <a:endParaRPr lang="pl-PL" sz="2900" b="1" dirty="0">
              <a:solidFill>
                <a:schemeClr val="accent4">
                  <a:lumMod val="75000"/>
                </a:schemeClr>
              </a:solidFill>
              <a:latin typeface="Calibri" pitchFamily="34" charset="0"/>
              <a:cs typeface="Calibri" pitchFamily="34" charset="0"/>
            </a:endParaRPr>
          </a:p>
          <a:p>
            <a:pPr algn="just">
              <a:buNone/>
            </a:pPr>
            <a:r>
              <a:rPr lang="pl-PL" sz="2900" dirty="0">
                <a:solidFill>
                  <a:schemeClr val="bg2">
                    <a:lumMod val="50000"/>
                  </a:schemeClr>
                </a:solidFill>
                <a:latin typeface="Calibri" pitchFamily="34" charset="0"/>
                <a:cs typeface="Calibri" pitchFamily="34" charset="0"/>
              </a:rPr>
              <a:t>	</a:t>
            </a:r>
            <a:r>
              <a:rPr lang="pl-PL" sz="2900" dirty="0">
                <a:solidFill>
                  <a:srgbClr val="FF0000"/>
                </a:solidFill>
                <a:latin typeface="Calibri" pitchFamily="34" charset="0"/>
                <a:cs typeface="Calibri" pitchFamily="34" charset="0"/>
              </a:rPr>
              <a:t>Uwaga:</a:t>
            </a:r>
          </a:p>
          <a:p>
            <a:pPr algn="just">
              <a:buNone/>
            </a:pPr>
            <a:r>
              <a:rPr lang="pl-PL" sz="2900" dirty="0" smtClean="0">
                <a:solidFill>
                  <a:schemeClr val="bg2">
                    <a:lumMod val="25000"/>
                  </a:schemeClr>
                </a:solidFill>
                <a:latin typeface="Calibri" pitchFamily="34" charset="0"/>
                <a:cs typeface="Calibri" pitchFamily="34" charset="0"/>
              </a:rPr>
              <a:t>	IZ </a:t>
            </a:r>
            <a:r>
              <a:rPr lang="pl-PL" sz="2900" dirty="0">
                <a:solidFill>
                  <a:schemeClr val="bg2">
                    <a:lumMod val="25000"/>
                  </a:schemeClr>
                </a:solidFill>
                <a:latin typeface="Calibri" pitchFamily="34" charset="0"/>
                <a:cs typeface="Calibri" pitchFamily="34" charset="0"/>
              </a:rPr>
              <a:t>RPO zastrzega sobie prawo do wezwania wnioskodawcy do przedstawienia deklaracji organu odpowiedzialnego za monitorowanie obszarów sieci Natura 2000 w przypadkach wynikających ze szczegółowego zakresu projektu</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907056"/>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p>
          <a:p>
            <a:pPr algn="just">
              <a:buNone/>
            </a:pPr>
            <a:r>
              <a:rPr lang="pl-PL" sz="1600" b="1" dirty="0">
                <a:solidFill>
                  <a:srgbClr val="FF0000"/>
                </a:solidFill>
                <a:latin typeface="Calibri" pitchFamily="34" charset="0"/>
                <a:cs typeface="Calibri" pitchFamily="34" charset="0"/>
              </a:rPr>
              <a:t>Zaświadczenie organu odpowiedzialnego za monitorowanie obszarów sieci Natura 2000</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 </a:t>
            </a:r>
            <a:r>
              <a:rPr lang="pl-PL" sz="1800" dirty="0">
                <a:solidFill>
                  <a:schemeClr val="bg2">
                    <a:lumMod val="25000"/>
                  </a:schemeClr>
                </a:solidFill>
                <a:latin typeface="Calibri" pitchFamily="34" charset="0"/>
                <a:cs typeface="Calibri" pitchFamily="34" charset="0"/>
              </a:rPr>
              <a:t>Zaświadczenie powinno </a:t>
            </a:r>
            <a:r>
              <a:rPr lang="pl-PL" sz="1800" u="sng" dirty="0">
                <a:solidFill>
                  <a:schemeClr val="bg2">
                    <a:lumMod val="25000"/>
                  </a:schemeClr>
                </a:solidFill>
                <a:latin typeface="Calibri" pitchFamily="34" charset="0"/>
                <a:cs typeface="Calibri" pitchFamily="34" charset="0"/>
              </a:rPr>
              <a:t>wskazywać tytuł i zakres przedsięwzięcia zgodny z tytułem i zakresem wniosku o dofinansowanie</a:t>
            </a:r>
            <a:r>
              <a:rPr lang="pl-PL" sz="1800" dirty="0">
                <a:solidFill>
                  <a:schemeClr val="bg2">
                    <a:lumMod val="25000"/>
                  </a:schemeClr>
                </a:solidFill>
                <a:latin typeface="Calibri" pitchFamily="34" charset="0"/>
                <a:cs typeface="Calibri" pitchFamily="34" charset="0"/>
              </a:rPr>
              <a:t>, a także informację, że dany projekt nie będzie wywierał negatywnego oddziaływania na obszar Natura 2000 ze względu na: </a:t>
            </a:r>
          </a:p>
          <a:p>
            <a:pPr algn="just">
              <a:buNone/>
            </a:pPr>
            <a:r>
              <a:rPr lang="pl-PL" sz="1800" dirty="0">
                <a:solidFill>
                  <a:schemeClr val="bg2">
                    <a:lumMod val="25000"/>
                  </a:schemeClr>
                </a:solidFill>
                <a:latin typeface="Calibri" pitchFamily="34" charset="0"/>
                <a:cs typeface="Calibri" pitchFamily="34" charset="0"/>
              </a:rPr>
              <a:t>	- jego rodzaj i charakterystykę</a:t>
            </a:r>
          </a:p>
          <a:p>
            <a:pPr algn="just">
              <a:buNone/>
            </a:pPr>
            <a:r>
              <a:rPr lang="pl-PL" sz="1800" dirty="0">
                <a:solidFill>
                  <a:schemeClr val="bg2">
                    <a:lumMod val="25000"/>
                  </a:schemeClr>
                </a:solidFill>
                <a:latin typeface="Calibri" pitchFamily="34" charset="0"/>
                <a:cs typeface="Calibri" pitchFamily="34" charset="0"/>
              </a:rPr>
              <a:t>	-usytuowanie, w tym odległość od obszarów Natura 2000 </a:t>
            </a:r>
          </a:p>
          <a:p>
            <a:pPr algn="just">
              <a:buNone/>
            </a:pPr>
            <a:endParaRPr lang="pl-PL" sz="1800" dirty="0">
              <a:solidFill>
                <a:schemeClr val="bg2">
                  <a:lumMod val="2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	W załączniku powinna znajdować się mapa z obszarami Natura 2000, wskazanymi w przedmiotowym Zaświadczeniu (http://natura2000.gdos.gov.pl). Ponadto na mapie należy zaznaczyć lokalizację inwestycji objętej wnioskiem o dofinansowanie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6051072"/>
          </a:xfrm>
        </p:spPr>
        <p:txBody>
          <a:bodyPr>
            <a:normAutofit/>
          </a:bodyPr>
          <a:lstStyle/>
          <a:p>
            <a:pPr lvl="1"/>
            <a:r>
              <a:rPr lang="pl-PL" sz="2000" b="1" dirty="0">
                <a:solidFill>
                  <a:srgbClr val="FF0000"/>
                </a:solidFill>
                <a:latin typeface="Calibri" pitchFamily="34" charset="0"/>
                <a:cs typeface="Calibri" pitchFamily="34" charset="0"/>
              </a:rPr>
              <a:t> Deklaracja organu odpowiedzialnego za gospodarkę wodną lub ocena wodnoprawna</a:t>
            </a:r>
          </a:p>
          <a:p>
            <a:pPr lvl="1"/>
            <a:endParaRPr lang="pl-PL" sz="1600" b="1" dirty="0">
              <a:solidFill>
                <a:schemeClr val="accent5">
                  <a:lumMod val="75000"/>
                </a:schemeClr>
              </a:solidFill>
              <a:latin typeface="Calibri" pitchFamily="34" charset="0"/>
              <a:cs typeface="Calibri" pitchFamily="34" charset="0"/>
            </a:endParaRPr>
          </a:p>
          <a:p>
            <a:pPr lvl="1" algn="just">
              <a:lnSpc>
                <a:spcPct val="100000"/>
              </a:lnSpc>
              <a:buNone/>
            </a:pPr>
            <a:r>
              <a:rPr lang="pl-PL" sz="1600" dirty="0">
                <a:solidFill>
                  <a:schemeClr val="accent5">
                    <a:lumMod val="75000"/>
                  </a:schemeClr>
                </a:solidFill>
                <a:latin typeface="Calibri" pitchFamily="34" charset="0"/>
                <a:cs typeface="Calibri" pitchFamily="34" charset="0"/>
              </a:rPr>
              <a:t>	</a:t>
            </a:r>
            <a:r>
              <a:rPr lang="pl-PL" sz="1600" dirty="0">
                <a:solidFill>
                  <a:schemeClr val="bg2">
                    <a:lumMod val="25000"/>
                  </a:schemeClr>
                </a:solidFill>
                <a:latin typeface="Calibri" pitchFamily="34" charset="0"/>
                <a:cs typeface="Calibri" pitchFamily="34" charset="0"/>
              </a:rPr>
              <a:t>Do wniosku o dofinansowanie należy dołączyć dokument wydany przez właściwy organ odpowiedzialny za gospodarkę wodną potwierdzający, że projekt nie pogarsza stanu jednolitych części wód ani nie uniemożliwia osiągnięcia dobrego stanu wód lub ich dobrego potencjału</a:t>
            </a:r>
          </a:p>
          <a:p>
            <a:pPr lvl="1" algn="just">
              <a:buNone/>
            </a:pPr>
            <a:endParaRPr lang="pl-PL" sz="1600" dirty="0">
              <a:solidFill>
                <a:schemeClr val="bg2">
                  <a:lumMod val="25000"/>
                </a:schemeClr>
              </a:solidFill>
              <a:latin typeface="Calibri" pitchFamily="34" charset="0"/>
              <a:cs typeface="Calibri" pitchFamily="34" charset="0"/>
            </a:endParaRPr>
          </a:p>
          <a:p>
            <a:pPr lvl="1" algn="just">
              <a:lnSpc>
                <a:spcPct val="100000"/>
              </a:lnSpc>
              <a:buNone/>
            </a:pPr>
            <a:r>
              <a:rPr lang="pl-PL" sz="1600" dirty="0">
                <a:solidFill>
                  <a:schemeClr val="bg2">
                    <a:lumMod val="25000"/>
                  </a:schemeClr>
                </a:solidFill>
                <a:latin typeface="Calibri" pitchFamily="34" charset="0"/>
                <a:cs typeface="Calibri" pitchFamily="34" charset="0"/>
              </a:rPr>
              <a:t>	</a:t>
            </a:r>
            <a:r>
              <a:rPr lang="pl-PL" sz="1800" u="sng" dirty="0">
                <a:solidFill>
                  <a:schemeClr val="bg2">
                    <a:lumMod val="25000"/>
                  </a:schemeClr>
                </a:solidFill>
                <a:cs typeface="Calibri" pitchFamily="34" charset="0"/>
              </a:rPr>
              <a:t>Dotyczy projektów o charakterze infrastrukturalnym, z wyjątkiem projektów:</a:t>
            </a:r>
          </a:p>
          <a:p>
            <a:pPr lvl="1" algn="just">
              <a:lnSpc>
                <a:spcPct val="100000"/>
              </a:lnSpc>
              <a:buFont typeface="Wingdings" panose="05000000000000000000" pitchFamily="2" charset="2"/>
              <a:buChar char="Ø"/>
            </a:pPr>
            <a:r>
              <a:rPr lang="pl-PL" sz="1800" dirty="0">
                <a:solidFill>
                  <a:schemeClr val="bg2">
                    <a:lumMod val="25000"/>
                  </a:schemeClr>
                </a:solidFill>
                <a:cs typeface="Calibri" pitchFamily="34" charset="0"/>
              </a:rPr>
              <a:t> których zakres rzeczowy obejmuje wyłącznie: </a:t>
            </a:r>
          </a:p>
          <a:p>
            <a:pPr lvl="2" algn="just">
              <a:lnSpc>
                <a:spcPct val="100000"/>
              </a:lnSpc>
            </a:pPr>
            <a:r>
              <a:rPr lang="pl-PL" sz="1800" dirty="0">
                <a:solidFill>
                  <a:srgbClr val="FF0000"/>
                </a:solidFill>
                <a:cs typeface="Calibri" pitchFamily="34" charset="0"/>
              </a:rPr>
              <a:t>termomodernizacje budynków</a:t>
            </a:r>
          </a:p>
          <a:p>
            <a:pPr lvl="2" algn="just">
              <a:lnSpc>
                <a:spcPct val="100000"/>
              </a:lnSpc>
            </a:pPr>
            <a:r>
              <a:rPr lang="pl-PL" sz="1800" dirty="0">
                <a:solidFill>
                  <a:srgbClr val="FF0000"/>
                </a:solidFill>
                <a:cs typeface="Calibri" pitchFamily="34" charset="0"/>
              </a:rPr>
              <a:t>montaż kolektorów słonecznych, instalacji fotowoltaicznych i powietrznych pomp ciepła</a:t>
            </a:r>
          </a:p>
          <a:p>
            <a:pPr lvl="2" algn="just">
              <a:lnSpc>
                <a:spcPct val="100000"/>
              </a:lnSpc>
            </a:pPr>
            <a:r>
              <a:rPr lang="pl-PL" sz="1800" dirty="0">
                <a:solidFill>
                  <a:srgbClr val="FF0000"/>
                </a:solidFill>
                <a:cs typeface="Calibri" pitchFamily="34" charset="0"/>
              </a:rPr>
              <a:t>prac konserwatorskich i restauratorskich prowadzonych wewnątrz i na zewnątrz budynków </a:t>
            </a:r>
          </a:p>
          <a:p>
            <a:pPr lvl="2" algn="just">
              <a:lnSpc>
                <a:spcPct val="100000"/>
              </a:lnSpc>
            </a:pPr>
            <a:r>
              <a:rPr lang="pl-PL" sz="1800" dirty="0">
                <a:solidFill>
                  <a:srgbClr val="FF0000"/>
                </a:solidFill>
                <a:cs typeface="Calibri" pitchFamily="34" charset="0"/>
              </a:rPr>
              <a:t>wymiany źródeł i systemów grzewczych w budynkach</a:t>
            </a:r>
          </a:p>
          <a:p>
            <a:pPr lvl="2" algn="just">
              <a:lnSpc>
                <a:spcPct val="100000"/>
              </a:lnSpc>
            </a:pPr>
            <a:r>
              <a:rPr lang="pl-PL" sz="1800" dirty="0">
                <a:solidFill>
                  <a:srgbClr val="FF0000"/>
                </a:solidFill>
                <a:cs typeface="Calibri" pitchFamily="34" charset="0"/>
              </a:rPr>
              <a:t>przebudowy i remontu obiektów w obrysie zewnętrznym ścian parteru istniejącego budynku </a:t>
            </a:r>
          </a:p>
          <a:p>
            <a:pPr lvl="2" algn="just">
              <a:lnSpc>
                <a:spcPct val="100000"/>
              </a:lnSpc>
            </a:pPr>
            <a:r>
              <a:rPr lang="pl-PL" sz="1800" dirty="0">
                <a:solidFill>
                  <a:srgbClr val="FF0000"/>
                </a:solidFill>
                <a:cs typeface="Calibri" pitchFamily="34" charset="0"/>
              </a:rPr>
              <a:t>energooszczędnego oświetlenia dróg niewymagającego budowy ziemnej linii zasilającej</a:t>
            </a:r>
            <a:endParaRPr lang="pl-PL" sz="1800" dirty="0">
              <a:solidFill>
                <a:srgbClr val="FF0000"/>
              </a:solidFill>
            </a:endParaRPr>
          </a:p>
          <a:p>
            <a:pPr lvl="2"/>
            <a:endParaRPr lang="pl-PL" sz="1000" dirty="0">
              <a:solidFill>
                <a:schemeClr val="bg2">
                  <a:lumMod val="50000"/>
                </a:schemeClr>
              </a:solidFill>
              <a:latin typeface="Calibri" pitchFamily="34" charset="0"/>
              <a:cs typeface="Calibri" pitchFamily="34" charset="0"/>
            </a:endParaRPr>
          </a:p>
          <a:p>
            <a:pPr lvl="1" algn="just">
              <a:buNone/>
            </a:pPr>
            <a:endParaRPr lang="pl-PL" sz="1600" dirty="0">
              <a:solidFill>
                <a:schemeClr val="bg2">
                  <a:lumMod val="50000"/>
                </a:schemeClr>
              </a:solidFill>
              <a:latin typeface="Calibri" pitchFamily="34" charset="0"/>
              <a:cs typeface="Calibri" pitchFamily="34" charset="0"/>
            </a:endParaRPr>
          </a:p>
          <a:p>
            <a:pPr lvl="1" algn="just">
              <a:buNone/>
            </a:pPr>
            <a:endParaRPr lang="pl-PL" sz="1600" dirty="0">
              <a:solidFill>
                <a:schemeClr val="bg2">
                  <a:lumMod val="50000"/>
                </a:schemeClr>
              </a:solidFill>
              <a:latin typeface="Calibri" pitchFamily="34" charset="0"/>
              <a:cs typeface="Calibri" pitchFamily="34" charset="0"/>
            </a:endParaRPr>
          </a:p>
          <a:p>
            <a:pPr lvl="1"/>
            <a:endParaRPr lang="pl-PL" sz="1600" b="1" dirty="0">
              <a:solidFill>
                <a:schemeClr val="bg2">
                  <a:lumMod val="50000"/>
                </a:schemeClr>
              </a:solidFill>
              <a:latin typeface="Calibri" pitchFamily="34" charset="0"/>
              <a:cs typeface="Calibri" pitchFamily="34" charset="0"/>
            </a:endParaRPr>
          </a:p>
          <a:p>
            <a:pPr>
              <a:buNone/>
            </a:pPr>
            <a:endParaRPr lang="pl-PL"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332656"/>
            <a:ext cx="8208912" cy="5832648"/>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r>
              <a:rPr lang="pl-PL" sz="1600" b="1" dirty="0">
                <a:solidFill>
                  <a:srgbClr val="FF0000"/>
                </a:solidFill>
                <a:latin typeface="Calibri" pitchFamily="34" charset="0"/>
                <a:cs typeface="Calibri" pitchFamily="34" charset="0"/>
              </a:rPr>
              <a:t>Deklaracja organu odpowiedzialnego za gospodarkę wodną lub ocena wodnoprawna</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lnSpc>
                <a:spcPct val="110000"/>
              </a:lnSpc>
              <a:buNone/>
            </a:pPr>
            <a:r>
              <a:rPr lang="pl-PL" sz="1800" u="sng" dirty="0">
                <a:solidFill>
                  <a:schemeClr val="bg2">
                    <a:lumMod val="25000"/>
                  </a:schemeClr>
                </a:solidFill>
                <a:cs typeface="Calibri" pitchFamily="34" charset="0"/>
              </a:rPr>
              <a:t>Cd - Dotyczy projektów o charakterze infrastrukturalnym, z wyjątkiem projektów:</a:t>
            </a:r>
          </a:p>
          <a:p>
            <a:pPr algn="just">
              <a:lnSpc>
                <a:spcPct val="110000"/>
              </a:lnSpc>
              <a:buFont typeface="Wingdings" panose="05000000000000000000" pitchFamily="2" charset="2"/>
              <a:buChar char="Ø"/>
            </a:pPr>
            <a:r>
              <a:rPr lang="pl-PL" sz="1800" dirty="0">
                <a:solidFill>
                  <a:schemeClr val="bg2">
                    <a:lumMod val="25000"/>
                  </a:schemeClr>
                </a:solidFill>
                <a:cs typeface="Calibri" pitchFamily="34" charset="0"/>
              </a:rPr>
              <a:t> dla których uzyskano decyzję o środowiskowych uwarunkowaniach po 1 stycznia 2017 r., w której uwzględniono wpływ przedsięwzięcia na wody i obowiązujące dla nich cele środowiskowe</a:t>
            </a:r>
          </a:p>
          <a:p>
            <a:pPr algn="just">
              <a:buFont typeface="Wingdings" panose="05000000000000000000" pitchFamily="2" charset="2"/>
              <a:buChar char="Ø"/>
            </a:pPr>
            <a:endParaRPr lang="pl-PL" sz="1600" dirty="0">
              <a:solidFill>
                <a:schemeClr val="bg2">
                  <a:lumMod val="25000"/>
                </a:schemeClr>
              </a:solidFill>
              <a:latin typeface="Calibri" pitchFamily="34" charset="0"/>
              <a:cs typeface="Calibri" pitchFamily="34" charset="0"/>
            </a:endParaRPr>
          </a:p>
          <a:p>
            <a:pPr algn="just">
              <a:buFont typeface="Wingdings" panose="05000000000000000000" pitchFamily="2" charset="2"/>
              <a:buChar char="Ø"/>
            </a:pPr>
            <a:endParaRPr lang="pl-PL" sz="1600" dirty="0">
              <a:solidFill>
                <a:schemeClr val="bg2">
                  <a:lumMod val="25000"/>
                </a:schemeClr>
              </a:solidFill>
              <a:latin typeface="Calibri" pitchFamily="34" charset="0"/>
              <a:cs typeface="Calibri" pitchFamily="34" charset="0"/>
            </a:endParaRPr>
          </a:p>
          <a:p>
            <a:pPr algn="just">
              <a:buNone/>
            </a:pPr>
            <a:r>
              <a:rPr lang="pl-PL" sz="1600" dirty="0">
                <a:solidFill>
                  <a:schemeClr val="bg2">
                    <a:lumMod val="25000"/>
                  </a:schemeClr>
                </a:solidFill>
                <a:latin typeface="Calibri" pitchFamily="34" charset="0"/>
                <a:cs typeface="Calibri" pitchFamily="34" charset="0"/>
              </a:rPr>
              <a:t>	</a:t>
            </a:r>
            <a:r>
              <a:rPr lang="pl-PL" sz="1800" dirty="0">
                <a:solidFill>
                  <a:schemeClr val="bg2">
                    <a:lumMod val="25000"/>
                  </a:schemeClr>
                </a:solidFill>
                <a:latin typeface="Calibri" pitchFamily="34" charset="0"/>
                <a:cs typeface="Calibri" pitchFamily="34" charset="0"/>
              </a:rPr>
              <a:t>IZ RPO zastrzega sobie prawo do wezwania wnioskodawcy do przedstawienia stanowiska organu </a:t>
            </a:r>
            <a:r>
              <a:rPr lang="pl-PL" sz="1800" u="sng" dirty="0">
                <a:solidFill>
                  <a:schemeClr val="bg2">
                    <a:lumMod val="25000"/>
                  </a:schemeClr>
                </a:solidFill>
                <a:latin typeface="Calibri" pitchFamily="34" charset="0"/>
                <a:cs typeface="Calibri" pitchFamily="34" charset="0"/>
              </a:rPr>
              <a:t>Wód Polskich </a:t>
            </a:r>
            <a:r>
              <a:rPr lang="pl-PL" sz="1800" dirty="0">
                <a:solidFill>
                  <a:schemeClr val="bg2">
                    <a:lumMod val="25000"/>
                  </a:schemeClr>
                </a:solidFill>
                <a:latin typeface="Calibri" pitchFamily="34" charset="0"/>
                <a:cs typeface="Calibri" pitchFamily="34" charset="0"/>
              </a:rPr>
              <a:t>w przypadkach, gdy w decyzji o środowiskowych uwarunkowaniach, w szczególności uzyskanej przed 1 stycznia 2017 r., nie uwzględniono wpływu przedsięwzięcia na wody i obowiązujące dla nich cele środowiskowe </a:t>
            </a:r>
          </a:p>
          <a:p>
            <a:pPr algn="just">
              <a:buNone/>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endParaRPr lang="pl-PL" dirty="0">
              <a:solidFill>
                <a:schemeClr val="bg2">
                  <a:lumMod val="50000"/>
                </a:schemeClr>
              </a:solidFill>
              <a:latin typeface="Calibri" pitchFamily="34" charset="0"/>
              <a:cs typeface="Calibri"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19256" cy="6195088"/>
          </a:xfrm>
        </p:spPr>
        <p:txBody>
          <a:bodyPr>
            <a:normAutofit lnSpcReduction="10000"/>
          </a:bodyPr>
          <a:lstStyle/>
          <a:p>
            <a:pPr lvl="1">
              <a:lnSpc>
                <a:spcPct val="110000"/>
              </a:lnSpc>
              <a:spcBef>
                <a:spcPts val="0"/>
              </a:spcBef>
            </a:pPr>
            <a:r>
              <a:rPr lang="pl-PL" sz="2600" b="1" dirty="0">
                <a:solidFill>
                  <a:srgbClr val="FF0000"/>
                </a:solidFill>
                <a:latin typeface="Calibri" pitchFamily="34" charset="0"/>
                <a:cs typeface="Calibri" pitchFamily="34" charset="0"/>
              </a:rPr>
              <a:t> </a:t>
            </a:r>
            <a:r>
              <a:rPr lang="pl-PL" sz="2000" b="1" dirty="0">
                <a:solidFill>
                  <a:srgbClr val="FF0000"/>
                </a:solidFill>
                <a:latin typeface="Calibri" pitchFamily="34" charset="0"/>
                <a:cs typeface="Calibri" pitchFamily="34" charset="0"/>
              </a:rPr>
              <a:t>Oświadczenie o niezaleganiu z przekazaniem informacji istotnej dla rejestrów prowadzonych przez GDOŚ </a:t>
            </a:r>
          </a:p>
          <a:p>
            <a:pPr marL="192876" lvl="1" indent="0" algn="just">
              <a:lnSpc>
                <a:spcPct val="110000"/>
              </a:lnSpc>
              <a:spcBef>
                <a:spcPts val="0"/>
              </a:spcBef>
              <a:buNone/>
            </a:pPr>
            <a:endParaRPr lang="pl-PL" sz="1800" b="1" dirty="0">
              <a:solidFill>
                <a:schemeClr val="accent5">
                  <a:lumMod val="75000"/>
                </a:schemeClr>
              </a:solidFill>
              <a:latin typeface="Calibri" pitchFamily="34" charset="0"/>
              <a:cs typeface="Calibri" pitchFamily="34" charset="0"/>
            </a:endParaRPr>
          </a:p>
          <a:p>
            <a:pPr lvl="1" algn="just">
              <a:lnSpc>
                <a:spcPct val="100000"/>
              </a:lnSpc>
              <a:spcBef>
                <a:spcPts val="0"/>
              </a:spcBef>
              <a:buFont typeface="Wingdings" panose="05000000000000000000" pitchFamily="2" charset="2"/>
              <a:buChar char="Ø"/>
            </a:pPr>
            <a:r>
              <a:rPr lang="pl-PL" sz="1800" b="1" dirty="0">
                <a:solidFill>
                  <a:schemeClr val="bg2">
                    <a:lumMod val="25000"/>
                  </a:schemeClr>
                </a:solidFill>
                <a:latin typeface="Calibri" pitchFamily="34" charset="0"/>
                <a:cs typeface="Calibri" pitchFamily="34" charset="0"/>
              </a:rPr>
              <a:t> </a:t>
            </a:r>
            <a:r>
              <a:rPr lang="pl-PL" sz="1800" dirty="0">
                <a:solidFill>
                  <a:schemeClr val="bg2">
                    <a:lumMod val="25000"/>
                  </a:schemeClr>
                </a:solidFill>
                <a:latin typeface="Calibri" pitchFamily="34" charset="0"/>
                <a:cs typeface="Calibri" pitchFamily="34" charset="0"/>
              </a:rPr>
              <a:t>dotyczy wnioskodawców, którzy są jednocześnie podmiotem zobowiązanym do przekazywania informacji do GDOŚ (art. 129 ust. 1 </a:t>
            </a:r>
            <a:r>
              <a:rPr lang="pl-PL" sz="1800" dirty="0" err="1">
                <a:solidFill>
                  <a:schemeClr val="bg2">
                    <a:lumMod val="25000"/>
                  </a:schemeClr>
                </a:solidFill>
                <a:latin typeface="Calibri" pitchFamily="34" charset="0"/>
                <a:cs typeface="Calibri" pitchFamily="34" charset="0"/>
              </a:rPr>
              <a:t>Uooś</a:t>
            </a:r>
            <a:r>
              <a:rPr lang="pl-PL" sz="1800" dirty="0">
                <a:solidFill>
                  <a:schemeClr val="bg2">
                    <a:lumMod val="25000"/>
                  </a:schemeClr>
                </a:solidFill>
                <a:latin typeface="Calibri" pitchFamily="34" charset="0"/>
                <a:cs typeface="Calibri" pitchFamily="34" charset="0"/>
              </a:rPr>
              <a:t> oraz art. 113 Uop) </a:t>
            </a:r>
            <a:br>
              <a:rPr lang="pl-PL" sz="1800" dirty="0">
                <a:solidFill>
                  <a:schemeClr val="bg2">
                    <a:lumMod val="25000"/>
                  </a:schemeClr>
                </a:solidFill>
                <a:latin typeface="Calibri" pitchFamily="34" charset="0"/>
                <a:cs typeface="Calibri" pitchFamily="34" charset="0"/>
              </a:rPr>
            </a:br>
            <a:r>
              <a:rPr lang="pl-PL" sz="1800" dirty="0">
                <a:solidFill>
                  <a:schemeClr val="bg2">
                    <a:lumMod val="25000"/>
                  </a:schemeClr>
                </a:solidFill>
                <a:latin typeface="Calibri" pitchFamily="34" charset="0"/>
                <a:cs typeface="Calibri" pitchFamily="34" charset="0"/>
              </a:rPr>
              <a:t>(Zał. nr 4.3 do Instrukcji)</a:t>
            </a:r>
          </a:p>
          <a:p>
            <a:pPr lvl="1" algn="just">
              <a:lnSpc>
                <a:spcPct val="100000"/>
              </a:lnSpc>
              <a:spcBef>
                <a:spcPts val="0"/>
              </a:spcBef>
              <a:buFont typeface="Wingdings" panose="05000000000000000000" pitchFamily="2" charset="2"/>
              <a:buChar char="Ø"/>
            </a:pPr>
            <a:endParaRPr lang="pl-PL" sz="1800" dirty="0">
              <a:solidFill>
                <a:schemeClr val="bg2">
                  <a:lumMod val="25000"/>
                </a:schemeClr>
              </a:solidFill>
              <a:latin typeface="Calibri" pitchFamily="34" charset="0"/>
              <a:cs typeface="Calibri" pitchFamily="34" charset="0"/>
            </a:endParaRPr>
          </a:p>
          <a:p>
            <a:pPr lvl="1" algn="just">
              <a:lnSpc>
                <a:spcPct val="100000"/>
              </a:lnSpc>
              <a:spcBef>
                <a:spcPts val="0"/>
              </a:spcBef>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 Wnioskodawca, który jest jednocześnie podmiotem zobowiązanym do przekazania do GDOŚ przedmiotowej informacji, jest zobowiązany do przedstawienia oświadczenia o niezaleganiu z przekazaniem informacji istotnej dla rejestrów prowadzonych przez GDOŚ, tj.: </a:t>
            </a:r>
          </a:p>
          <a:p>
            <a:pPr lvl="0" algn="just">
              <a:lnSpc>
                <a:spcPct val="100000"/>
              </a:lnSpc>
              <a:buNone/>
            </a:pPr>
            <a:r>
              <a:rPr lang="pl-PL" sz="1800" dirty="0">
                <a:solidFill>
                  <a:schemeClr val="bg2">
                    <a:lumMod val="25000"/>
                  </a:schemeClr>
                </a:solidFill>
                <a:latin typeface="Calibri" pitchFamily="34" charset="0"/>
                <a:cs typeface="Calibri" pitchFamily="34" charset="0"/>
              </a:rPr>
              <a:t>	- Rejestru informacji o prowadzonych OOŚ oraz strategicznych OOŚ, określonego w art. 129 ust. 1 </a:t>
            </a:r>
            <a:r>
              <a:rPr lang="pl-PL" sz="1800" dirty="0" err="1">
                <a:solidFill>
                  <a:schemeClr val="bg2">
                    <a:lumMod val="25000"/>
                  </a:schemeClr>
                </a:solidFill>
                <a:latin typeface="Calibri" pitchFamily="34" charset="0"/>
                <a:cs typeface="Calibri" pitchFamily="34" charset="0"/>
              </a:rPr>
              <a:t>Uooś</a:t>
            </a:r>
            <a:r>
              <a:rPr lang="pl-PL" sz="1800" dirty="0">
                <a:solidFill>
                  <a:schemeClr val="bg2">
                    <a:lumMod val="25000"/>
                  </a:schemeClr>
                </a:solidFill>
                <a:latin typeface="Calibri" pitchFamily="34" charset="0"/>
                <a:cs typeface="Calibri" pitchFamily="34" charset="0"/>
              </a:rPr>
              <a:t> (tekst jednolity Dz. U. 2017, poz. 1405)</a:t>
            </a:r>
          </a:p>
          <a:p>
            <a:pPr lvl="0" algn="just">
              <a:lnSpc>
                <a:spcPct val="100000"/>
              </a:lnSpc>
              <a:buNone/>
            </a:pPr>
            <a:r>
              <a:rPr lang="pl-PL" sz="1800" dirty="0">
                <a:solidFill>
                  <a:schemeClr val="bg2">
                    <a:lumMod val="25000"/>
                  </a:schemeClr>
                </a:solidFill>
                <a:latin typeface="Calibri" pitchFamily="34" charset="0"/>
                <a:cs typeface="Calibri" pitchFamily="34" charset="0"/>
              </a:rPr>
              <a:t>	- Centralnego rejestru form przyrody, określonego w art. 113 Uop. (tekst jednolity Dz. U. 2018, poz. 142)</a:t>
            </a:r>
          </a:p>
          <a:p>
            <a:pPr lvl="0" algn="just">
              <a:lnSpc>
                <a:spcPct val="100000"/>
              </a:lnSpc>
              <a:buNone/>
            </a:pPr>
            <a:endParaRPr lang="pl-PL" sz="1800" dirty="0">
              <a:solidFill>
                <a:schemeClr val="bg2">
                  <a:lumMod val="25000"/>
                </a:schemeClr>
              </a:solidFill>
              <a:latin typeface="Calibri" pitchFamily="34" charset="0"/>
              <a:cs typeface="Calibri" pitchFamily="34" charset="0"/>
            </a:endParaRPr>
          </a:p>
          <a:p>
            <a:pPr algn="just">
              <a:lnSpc>
                <a:spcPct val="100000"/>
              </a:lnSpc>
              <a:buNone/>
            </a:pPr>
            <a:r>
              <a:rPr lang="pl-PL" sz="1600" dirty="0">
                <a:solidFill>
                  <a:schemeClr val="bg2">
                    <a:lumMod val="25000"/>
                  </a:schemeClr>
                </a:solidFill>
                <a:latin typeface="Calibri" pitchFamily="34" charset="0"/>
                <a:cs typeface="Calibri" pitchFamily="34" charset="0"/>
              </a:rPr>
              <a:t>Wnioskodawca zostanie zobowiązany przez Instytucję Zarządzającą do przekazania GDOŚ informacji, które zostaną wygenerowane w związku z realizacją projektu i które wiążą się z koniecznością sprawozdawczości na potrzeby wymienionych rejestrów. Jednocześnie wnioskodawca zostanie zobowiązany do poddania się ewentualnej weryfikacji przez instytucję finansującą w tym zakresie i złożenia wyjaśnień formalno-prawnych w razie zaistnienia takiej potrzeby.</a:t>
            </a:r>
            <a:endParaRPr lang="pl-PL" sz="1600" b="1" dirty="0">
              <a:solidFill>
                <a:schemeClr val="bg2">
                  <a:lumMod val="25000"/>
                </a:schemeClr>
              </a:solidFill>
              <a:latin typeface="Calibri" pitchFamily="34" charset="0"/>
              <a:cs typeface="Calibri" pitchFamily="34" charset="0"/>
            </a:endParaRPr>
          </a:p>
          <a:p>
            <a:pPr lvl="0" algn="just">
              <a:lnSpc>
                <a:spcPct val="100000"/>
              </a:lnSpc>
              <a:buNone/>
            </a:pPr>
            <a:endParaRPr lang="pl-PL" sz="1800" dirty="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6051072"/>
          </a:xfrm>
        </p:spPr>
        <p:txBody>
          <a:bodyPr>
            <a:normAutofit/>
          </a:bodyPr>
          <a:lstStyle/>
          <a:p>
            <a:pPr lvl="1" algn="just"/>
            <a:r>
              <a:rPr lang="pl-PL" sz="2000" b="1" dirty="0">
                <a:solidFill>
                  <a:srgbClr val="FF0000"/>
                </a:solidFill>
                <a:latin typeface="Calibri" pitchFamily="34" charset="0"/>
                <a:cs typeface="Calibri" pitchFamily="34" charset="0"/>
              </a:rPr>
              <a:t> Dokumentacja środowiskowa </a:t>
            </a:r>
          </a:p>
          <a:p>
            <a:pPr marL="192876" lvl="1" indent="0" algn="just">
              <a:buNone/>
            </a:pPr>
            <a:r>
              <a:rPr lang="pl-PL" sz="1800" b="1" dirty="0">
                <a:solidFill>
                  <a:srgbClr val="FF0000"/>
                </a:solidFill>
                <a:latin typeface="Calibri" pitchFamily="34" charset="0"/>
                <a:cs typeface="Calibri" pitchFamily="34" charset="0"/>
              </a:rPr>
              <a:t> postanowienia/opinie/decyzje uzyskane w toku postępowania w sprawie OOŚ dla przedsięwzięć mogących zawsze lub potencjalnie znacząco oddziaływać na środowisko </a:t>
            </a:r>
          </a:p>
          <a:p>
            <a:pPr marL="192876" lvl="1" indent="0" algn="just">
              <a:buNone/>
            </a:pPr>
            <a:endParaRPr lang="pl-PL" sz="1200" dirty="0">
              <a:solidFill>
                <a:schemeClr val="bg2">
                  <a:lumMod val="25000"/>
                </a:schemeClr>
              </a:solidFill>
            </a:endParaRPr>
          </a:p>
          <a:p>
            <a:pPr marL="192876" lvl="1" indent="0" algn="just">
              <a:lnSpc>
                <a:spcPct val="100000"/>
              </a:lnSpc>
              <a:buNone/>
            </a:pPr>
            <a:r>
              <a:rPr lang="pl-PL" sz="1800" dirty="0">
                <a:solidFill>
                  <a:schemeClr val="bg2">
                    <a:lumMod val="25000"/>
                  </a:schemeClr>
                </a:solidFill>
                <a:latin typeface="Calibri" pitchFamily="34" charset="0"/>
                <a:cs typeface="Calibri" pitchFamily="34" charset="0"/>
              </a:rPr>
              <a:t>Dotyczy projektów o charakterze infrastrukturalnym</a:t>
            </a:r>
          </a:p>
          <a:p>
            <a:pPr marL="192876" lvl="1" indent="0" algn="just">
              <a:lnSpc>
                <a:spcPct val="100000"/>
              </a:lnSpc>
              <a:buNone/>
            </a:pPr>
            <a:endParaRPr lang="pl-PL" sz="1000" dirty="0">
              <a:solidFill>
                <a:schemeClr val="bg2">
                  <a:lumMod val="25000"/>
                </a:schemeClr>
              </a:solidFill>
              <a:latin typeface="Calibri" pitchFamily="34" charset="0"/>
              <a:cs typeface="Calibri" pitchFamily="34" charset="0"/>
            </a:endParaRPr>
          </a:p>
          <a:p>
            <a:pPr marL="192876" lvl="1" indent="0" algn="just">
              <a:lnSpc>
                <a:spcPct val="100000"/>
              </a:lnSpc>
              <a:buNone/>
            </a:pPr>
            <a:r>
              <a:rPr lang="pl-PL" sz="1800" dirty="0">
                <a:solidFill>
                  <a:schemeClr val="bg2">
                    <a:lumMod val="25000"/>
                  </a:schemeClr>
                </a:solidFill>
                <a:latin typeface="Calibri" pitchFamily="34" charset="0"/>
                <a:cs typeface="Calibri" pitchFamily="34" charset="0"/>
              </a:rPr>
              <a:t>W załączniku należy zamieścić: </a:t>
            </a:r>
          </a:p>
          <a:p>
            <a:pPr marL="192876" lvl="1" indent="0" algn="just">
              <a:lnSpc>
                <a:spcPct val="100000"/>
              </a:lnSpc>
              <a:buNone/>
            </a:pPr>
            <a:endParaRPr lang="pl-PL" sz="1100" dirty="0">
              <a:solidFill>
                <a:schemeClr val="bg2">
                  <a:lumMod val="2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 dokumentację z postępowania w sprawie wydania decyzji o środowiskowych uwarunkowaniach, przeprowadzonego przez właściwy organ ochrony środowiska (dla przedsięwzięć mogących zawsze lub potencjalnie znacząco oddziaływać na środowisko)</a:t>
            </a:r>
          </a:p>
          <a:p>
            <a:pPr marL="192876" lvl="1" indent="0" algn="just">
              <a:lnSpc>
                <a:spcPct val="100000"/>
              </a:lnSpc>
              <a:buNone/>
            </a:pPr>
            <a:endParaRPr lang="pl-PL" sz="1800" dirty="0">
              <a:solidFill>
                <a:schemeClr val="bg2">
                  <a:lumMod val="2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 opinię o braku kwalifikacji do wydania decyzji o środowiskowych uwarunkowaniach (gdy właściwy organ ochrony środowiska nie stwierdził obowiązku wydania decyzji o środowiskowych uwarunkowaniach)</a:t>
            </a:r>
            <a:endParaRPr lang="pl-PL" dirty="0">
              <a:solidFill>
                <a:schemeClr val="bg2">
                  <a:lumMod val="25000"/>
                </a:schemeClr>
              </a:solidFill>
            </a:endParaRPr>
          </a:p>
          <a:p>
            <a:pPr lvl="1">
              <a:buNone/>
            </a:pPr>
            <a:endParaRPr lang="pl-PL" sz="1600" dirty="0">
              <a:solidFill>
                <a:schemeClr val="bg2">
                  <a:lumMod val="50000"/>
                </a:schemeClr>
              </a:solidFill>
              <a:latin typeface="Calibri" pitchFamily="34" charset="0"/>
              <a:cs typeface="Calibri" pitchFamily="34" charset="0"/>
            </a:endParaRPr>
          </a:p>
        </p:txBody>
      </p:sp>
      <p:sp>
        <p:nvSpPr>
          <p:cNvPr id="4" name="Text Box 45"/>
          <p:cNvSpPr txBox="1">
            <a:spLocks noChangeArrowheads="1"/>
          </p:cNvSpPr>
          <p:nvPr/>
        </p:nvSpPr>
        <p:spPr bwMode="auto">
          <a:xfrm>
            <a:off x="611560" y="4941168"/>
            <a:ext cx="8352928" cy="1366528"/>
          </a:xfrm>
          <a:prstGeom prst="rect">
            <a:avLst/>
          </a:prstGeom>
          <a:solidFill>
            <a:srgbClr val="CDDEFF"/>
          </a:solidFill>
          <a:ln>
            <a:noFill/>
          </a:ln>
          <a:effectLst/>
          <a:extLst>
            <a:ext uri="{91240B29-F687-4F45-9708-019B960494DF}">
              <a14:hiddenLine xmlns="" xmlns:a14="http://schemas.microsoft.com/office/drawing/2010/main" w="9525">
                <a:solidFill>
                  <a:srgbClr val="33CC33"/>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20000"/>
              </a:spcBef>
              <a:buClr>
                <a:srgbClr val="66FF33"/>
              </a:buClr>
              <a:buSzPct val="70000"/>
              <a:buFont typeface="Wingdings" panose="05000000000000000000" pitchFamily="2" charset="2"/>
              <a:buNone/>
            </a:pPr>
            <a:r>
              <a:rPr lang="pl-PL" altLang="pl-PL" dirty="0">
                <a:solidFill>
                  <a:srgbClr val="FF0000"/>
                </a:solidFill>
              </a:rPr>
              <a:t>Ważne!</a:t>
            </a:r>
          </a:p>
          <a:p>
            <a:pPr eaLnBrk="0" hangingPunct="0">
              <a:spcBef>
                <a:spcPct val="20000"/>
              </a:spcBef>
              <a:buClr>
                <a:srgbClr val="66FF33"/>
              </a:buClr>
              <a:buSzPct val="70000"/>
              <a:buFont typeface="Wingdings" panose="05000000000000000000" pitchFamily="2" charset="2"/>
              <a:buNone/>
            </a:pPr>
            <a:r>
              <a:rPr lang="pl-PL" altLang="pl-PL" dirty="0">
                <a:solidFill>
                  <a:srgbClr val="FF0000"/>
                </a:solidFill>
              </a:rPr>
              <a:t> Zgodność zakresu rzeczowego dokumentacji środowiskowej i zezwolenia na realizację</a:t>
            </a:r>
          </a:p>
          <a:p>
            <a:pPr eaLnBrk="0" hangingPunct="0">
              <a:spcBef>
                <a:spcPct val="20000"/>
              </a:spcBef>
              <a:buClr>
                <a:srgbClr val="66FF33"/>
              </a:buClr>
              <a:buSzPct val="70000"/>
            </a:pPr>
            <a:r>
              <a:rPr lang="pl-PL" altLang="pl-PL" dirty="0">
                <a:solidFill>
                  <a:srgbClr val="FF0000"/>
                </a:solidFill>
              </a:rPr>
              <a:t>Decyzja środowiskowa przed pozwoleniem na budowę</a:t>
            </a:r>
          </a:p>
          <a:p>
            <a:pPr eaLnBrk="0" hangingPunct="0">
              <a:spcBef>
                <a:spcPct val="20000"/>
              </a:spcBef>
              <a:buClr>
                <a:srgbClr val="66FF33"/>
              </a:buClr>
              <a:buSzPct val="70000"/>
              <a:buFont typeface="Wingdings" panose="05000000000000000000" pitchFamily="2" charset="2"/>
              <a:buNone/>
            </a:pPr>
            <a:endParaRPr lang="pl-PL" altLang="pl-PL" dirty="0">
              <a:solidFill>
                <a:srgbClr val="FF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04664"/>
            <a:ext cx="8219256" cy="5544616"/>
          </a:xfrm>
        </p:spPr>
        <p:txBody>
          <a:bodyPr>
            <a:normAutofit/>
          </a:bodyPr>
          <a:lstStyle/>
          <a:p>
            <a:pPr marL="192876" lvl="1" indent="0" algn="just">
              <a:lnSpc>
                <a:spcPct val="100000"/>
              </a:lnSpc>
              <a:buNone/>
            </a:pPr>
            <a:r>
              <a:rPr lang="pl-PL" sz="1800" b="1" dirty="0">
                <a:solidFill>
                  <a:srgbClr val="FF0000"/>
                </a:solidFill>
                <a:latin typeface="Calibri" pitchFamily="34" charset="0"/>
                <a:cs typeface="Calibri" pitchFamily="34" charset="0"/>
              </a:rPr>
              <a:t>Dokumentacja środowiskowa </a:t>
            </a:r>
          </a:p>
          <a:p>
            <a:pPr marL="192876" lvl="1" indent="0" algn="just">
              <a:lnSpc>
                <a:spcPct val="100000"/>
              </a:lnSpc>
              <a:buNone/>
            </a:pPr>
            <a:endParaRPr lang="pl-PL" sz="1800" dirty="0">
              <a:solidFill>
                <a:schemeClr val="accent5">
                  <a:lumMod val="75000"/>
                </a:schemeClr>
              </a:solidFill>
              <a:latin typeface="Calibri" pitchFamily="34" charset="0"/>
              <a:cs typeface="Calibri" pitchFamily="34" charset="0"/>
            </a:endParaRPr>
          </a:p>
          <a:p>
            <a:pPr lvl="1" algn="just">
              <a:lnSpc>
                <a:spcPct val="100000"/>
              </a:lnSpc>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Dokumentację środowiskową, z postępowania w sprawie wydania decyzji o środowiskowych uwarunkowaniach (dla przedsięwzięć mogących zawsze lub potencjalnie znacząco oddziaływać na środowisko) stanowią w szczególności: </a:t>
            </a:r>
          </a:p>
          <a:p>
            <a:pPr marL="192876" lvl="1" indent="0" algn="just">
              <a:lnSpc>
                <a:spcPct val="100000"/>
              </a:lnSpc>
              <a:buNone/>
            </a:pPr>
            <a:endParaRPr lang="pl-PL" sz="900" dirty="0">
              <a:solidFill>
                <a:schemeClr val="bg2">
                  <a:lumMod val="25000"/>
                </a:schemeClr>
              </a:solidFill>
              <a:latin typeface="Calibri" pitchFamily="34" charset="0"/>
              <a:cs typeface="Calibri" pitchFamily="34" charset="0"/>
            </a:endParaRPr>
          </a:p>
          <a:p>
            <a:pPr lvl="2" algn="just">
              <a:lnSpc>
                <a:spcPct val="100000"/>
              </a:lnSpc>
            </a:pPr>
            <a:r>
              <a:rPr lang="pl-PL" sz="1800" dirty="0">
                <a:solidFill>
                  <a:schemeClr val="bg2">
                    <a:lumMod val="25000"/>
                  </a:schemeClr>
                </a:solidFill>
                <a:latin typeface="Calibri" pitchFamily="34" charset="0"/>
                <a:cs typeface="Calibri" pitchFamily="34" charset="0"/>
              </a:rPr>
              <a:t>decyzja o środowiskowych uwarunkowaniach (dla przedsięwzięć mogących zawsze lub potencjalnie znacząco oddziaływać na środowisko)</a:t>
            </a:r>
          </a:p>
          <a:p>
            <a:pPr lvl="2" algn="just">
              <a:lnSpc>
                <a:spcPct val="100000"/>
              </a:lnSpc>
            </a:pPr>
            <a:r>
              <a:rPr lang="pl-PL" sz="1800" dirty="0">
                <a:solidFill>
                  <a:schemeClr val="bg2">
                    <a:lumMod val="25000"/>
                  </a:schemeClr>
                </a:solidFill>
                <a:latin typeface="Calibri" pitchFamily="34" charset="0"/>
                <a:cs typeface="Calibri" pitchFamily="34" charset="0"/>
              </a:rPr>
              <a:t>wniosek o wydanie decyzji o środowiskowych uwarunkowaniach wraz z kartą informacyjną przedsięwzięcia </a:t>
            </a:r>
          </a:p>
          <a:p>
            <a:pPr lvl="2" algn="just">
              <a:lnSpc>
                <a:spcPct val="100000"/>
              </a:lnSpc>
            </a:pPr>
            <a:r>
              <a:rPr lang="pl-PL" sz="1800" dirty="0">
                <a:solidFill>
                  <a:schemeClr val="bg2">
                    <a:lumMod val="25000"/>
                  </a:schemeClr>
                </a:solidFill>
                <a:latin typeface="Calibri" pitchFamily="34" charset="0"/>
                <a:cs typeface="Calibri" pitchFamily="34" charset="0"/>
              </a:rPr>
              <a:t>postanowienie w sprawie potrzeby/braku potrzeby przeprowadzenia OOŚ wraz z niezbędnymi opiniami organów współpracujących</a:t>
            </a:r>
          </a:p>
          <a:p>
            <a:pPr lvl="2">
              <a:lnSpc>
                <a:spcPct val="110000"/>
              </a:lnSpc>
              <a:spcBef>
                <a:spcPts val="0"/>
              </a:spcBef>
            </a:pPr>
            <a:r>
              <a:rPr lang="pl-PL" sz="1800" dirty="0">
                <a:solidFill>
                  <a:schemeClr val="bg2">
                    <a:lumMod val="25000"/>
                  </a:schemeClr>
                </a:solidFill>
                <a:latin typeface="Calibri" pitchFamily="34" charset="0"/>
                <a:cs typeface="Calibri" pitchFamily="34" charset="0"/>
              </a:rPr>
              <a:t>obwieszczenia wydawane na kolejnych etapach postępowania w sprawie OOŚ, w tym dokumentacja dotycząca procedury udziału społeczeństwa w postępowaniu OOŚ z uwzględnieniem informowania społeczeństwa na etapie Aneksów do raportu OOŚ </a:t>
            </a:r>
            <a:r>
              <a:rPr lang="pl-PL" sz="1400" dirty="0">
                <a:solidFill>
                  <a:schemeClr val="bg2">
                    <a:lumMod val="25000"/>
                  </a:schemeClr>
                </a:solidFill>
                <a:latin typeface="Calibri" pitchFamily="34" charset="0"/>
                <a:cs typeface="Calibri" pitchFamily="34" charset="0"/>
              </a:rPr>
              <a:t>(jeżeli dotyczy)</a:t>
            </a:r>
          </a:p>
          <a:p>
            <a:pPr lvl="2" algn="just">
              <a:lnSpc>
                <a:spcPct val="110000"/>
              </a:lnSpc>
              <a:spcBef>
                <a:spcPts val="0"/>
              </a:spcBef>
            </a:pPr>
            <a:r>
              <a:rPr lang="pl-PL" sz="1800" dirty="0">
                <a:solidFill>
                  <a:schemeClr val="bg2">
                    <a:lumMod val="25000"/>
                  </a:schemeClr>
                </a:solidFill>
                <a:latin typeface="Calibri" pitchFamily="34" charset="0"/>
                <a:cs typeface="Calibri" pitchFamily="34" charset="0"/>
              </a:rPr>
              <a:t>obwieszczenia o wydaniu decyzji, o których mowa w art. 72 ust.1 </a:t>
            </a:r>
            <a:r>
              <a:rPr lang="pl-PL" sz="1800" dirty="0" err="1">
                <a:solidFill>
                  <a:schemeClr val="bg2">
                    <a:lumMod val="25000"/>
                  </a:schemeClr>
                </a:solidFill>
                <a:latin typeface="Calibri" pitchFamily="34" charset="0"/>
                <a:cs typeface="Calibri" pitchFamily="34" charset="0"/>
              </a:rPr>
              <a:t>Uooś</a:t>
            </a:r>
            <a:r>
              <a:rPr lang="pl-PL" sz="1800" dirty="0">
                <a:solidFill>
                  <a:schemeClr val="bg2">
                    <a:lumMod val="25000"/>
                  </a:schemeClr>
                </a:solidFill>
                <a:latin typeface="Calibri" pitchFamily="34" charset="0"/>
                <a:cs typeface="Calibri" pitchFamily="34" charset="0"/>
              </a:rPr>
              <a:t> zgodnie z art. 72 ust.6 </a:t>
            </a:r>
            <a:r>
              <a:rPr lang="pl-PL" sz="1800" dirty="0" err="1">
                <a:solidFill>
                  <a:schemeClr val="bg2">
                    <a:lumMod val="25000"/>
                  </a:schemeClr>
                </a:solidFill>
                <a:latin typeface="Calibri" pitchFamily="34" charset="0"/>
                <a:cs typeface="Calibri" pitchFamily="34" charset="0"/>
              </a:rPr>
              <a:t>Uooś</a:t>
            </a:r>
            <a:endParaRPr lang="pl-PL" sz="1800" dirty="0">
              <a:solidFill>
                <a:schemeClr val="bg2">
                  <a:lumMod val="25000"/>
                </a:schemeClr>
              </a:solidFill>
              <a:latin typeface="Calibri" pitchFamily="34" charset="0"/>
              <a:cs typeface="Calibri" pitchFamily="34" charset="0"/>
            </a:endParaRPr>
          </a:p>
          <a:p>
            <a:pPr marL="0" indent="0">
              <a:buNone/>
            </a:pPr>
            <a:endParaRPr lang="pl-PL"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907056"/>
          </a:xfrm>
        </p:spPr>
        <p:txBody>
          <a:bodyPr>
            <a:normAutofit/>
          </a:bodyPr>
          <a:lstStyle/>
          <a:p>
            <a:pPr marL="192876" lvl="1" indent="0" algn="just">
              <a:lnSpc>
                <a:spcPct val="100000"/>
              </a:lnSpc>
              <a:buNone/>
            </a:pPr>
            <a:r>
              <a:rPr lang="pl-PL" sz="1600" dirty="0">
                <a:solidFill>
                  <a:schemeClr val="accent5">
                    <a:lumMod val="75000"/>
                  </a:schemeClr>
                </a:solidFill>
                <a:latin typeface="Calibri" pitchFamily="34" charset="0"/>
                <a:cs typeface="Calibri" pitchFamily="34" charset="0"/>
              </a:rPr>
              <a:t>	</a:t>
            </a:r>
            <a:r>
              <a:rPr lang="pl-PL" sz="1800" b="1" dirty="0">
                <a:solidFill>
                  <a:srgbClr val="FF0000"/>
                </a:solidFill>
                <a:latin typeface="Calibri" pitchFamily="34" charset="0"/>
                <a:cs typeface="Calibri" pitchFamily="34" charset="0"/>
              </a:rPr>
              <a:t>Dokumentacja środowiskowa </a:t>
            </a:r>
          </a:p>
          <a:p>
            <a:pPr marL="192876" lvl="1" indent="0" algn="just">
              <a:lnSpc>
                <a:spcPct val="100000"/>
              </a:lnSpc>
              <a:buNone/>
            </a:pPr>
            <a:endParaRPr lang="pl-PL" sz="18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 Opinia o braku kwalifikacji do wydania decyzji o środowiskowych uwarunkowaniach (gdy właściwy organ ochrony środowiska nie stwierdził obowiązku wydania decyzji o środowiskowych uwarunkowaniach)</a:t>
            </a:r>
          </a:p>
          <a:p>
            <a:pPr marL="0" indent="0" algn="just">
              <a:buNone/>
            </a:pPr>
            <a:endParaRPr lang="pl-PL" sz="1800" dirty="0">
              <a:solidFill>
                <a:schemeClr val="bg2">
                  <a:lumMod val="25000"/>
                </a:schemeClr>
              </a:solidFill>
              <a:latin typeface="Calibri" pitchFamily="34" charset="0"/>
              <a:cs typeface="Calibri" pitchFamily="34" charset="0"/>
            </a:endParaRPr>
          </a:p>
          <a:p>
            <a:pPr algn="just"/>
            <a:r>
              <a:rPr lang="pl-PL" sz="1800" dirty="0">
                <a:solidFill>
                  <a:schemeClr val="bg2">
                    <a:lumMod val="25000"/>
                  </a:schemeClr>
                </a:solidFill>
                <a:latin typeface="Calibri" pitchFamily="34" charset="0"/>
                <a:cs typeface="Calibri" pitchFamily="34" charset="0"/>
              </a:rPr>
              <a:t>dokument powinien zawierać zakres przedsięwzięcia i uzasadnienie braku kwalifikacji</a:t>
            </a:r>
          </a:p>
          <a:p>
            <a:pPr algn="just">
              <a:buFont typeface="Wingdings" panose="05000000000000000000" pitchFamily="2" charset="2"/>
              <a:buChar char="Ø"/>
            </a:pPr>
            <a:endParaRPr lang="pl-PL" sz="1600" dirty="0">
              <a:solidFill>
                <a:schemeClr val="bg2">
                  <a:lumMod val="25000"/>
                </a:schemeClr>
              </a:solidFill>
              <a:latin typeface="Calibri" pitchFamily="34" charset="0"/>
              <a:cs typeface="Calibri" pitchFamily="34" charset="0"/>
            </a:endParaRPr>
          </a:p>
          <a:p>
            <a:pPr algn="just"/>
            <a:r>
              <a:rPr lang="pl-PL" sz="1600" dirty="0">
                <a:solidFill>
                  <a:schemeClr val="bg2">
                    <a:lumMod val="25000"/>
                  </a:schemeClr>
                </a:solidFill>
                <a:latin typeface="Calibri" pitchFamily="34" charset="0"/>
                <a:cs typeface="Calibri" pitchFamily="34" charset="0"/>
              </a:rPr>
              <a:t>W związku ze zmianami właściwości organu uprawnionego do wydania decyzji o środowiskowych uwarunkowaniach z dniem 1 stycznia 2017 r., na podstawie art. 75 ust. 1 pkt 1 lit. l ustawy z dnia 3 października 2008 r. o udostępnianiu informacji o środowisku i jego ochronie, udziale społeczeństwa w ochronie środowiska oraz o ocenach oddziaływania na środowisko (Dz. U. 2017, poz. 1405), dla przedsięwzięć, wymienionych w Rozporządzeniu RM z dnia 9 listopada 2010 r. w sprawie przedsięwzięć mogących znacząco oddziaływać na środowisko (Dz.U. 2016 poz. 71 Tj.) ale nie osiągających wskazanych w nim progów </a:t>
            </a:r>
            <a:r>
              <a:rPr lang="pl-PL" sz="1600" u="sng" dirty="0">
                <a:solidFill>
                  <a:schemeClr val="bg2">
                    <a:lumMod val="25000"/>
                  </a:schemeClr>
                </a:solidFill>
                <a:latin typeface="Calibri" pitchFamily="34" charset="0"/>
                <a:cs typeface="Calibri" pitchFamily="34" charset="0"/>
              </a:rPr>
              <a:t>ww. dokument (stanowisko/opinia/postanowienie o odmowie wszczęcia postępowania w sprawie wydania decyzji o środowiskowych uwarunkowaniach) wydaje Regionalny Dyrektor Ochrony Środowiska. </a:t>
            </a:r>
            <a:r>
              <a:rPr lang="pl-PL" sz="1600" dirty="0">
                <a:solidFill>
                  <a:schemeClr val="bg2">
                    <a:lumMod val="25000"/>
                  </a:schemeClr>
                </a:solidFill>
                <a:latin typeface="Calibri" pitchFamily="34" charset="0"/>
                <a:cs typeface="Calibri" pitchFamily="34" charset="0"/>
              </a:rPr>
              <a:t>W przypadku rodzajów przedsięwzięć, które nie zostały wymienione w przedmiotowym Rozporządzeniu powyższe stanowisko uzasadniające brak wymogu uzyskania decyzji o środowiskowych uwarunkowaniach może zająć </a:t>
            </a:r>
            <a:r>
              <a:rPr lang="pl-PL" sz="1600" u="sng" dirty="0">
                <a:solidFill>
                  <a:schemeClr val="bg2">
                    <a:lumMod val="25000"/>
                  </a:schemeClr>
                </a:solidFill>
                <a:latin typeface="Calibri" pitchFamily="34" charset="0"/>
                <a:cs typeface="Calibri" pitchFamily="34" charset="0"/>
              </a:rPr>
              <a:t>wójt, burmistrz, prezydent miasta</a:t>
            </a:r>
            <a:r>
              <a:rPr lang="pl-PL" sz="1600" dirty="0">
                <a:solidFill>
                  <a:schemeClr val="bg2">
                    <a:lumMod val="25000"/>
                  </a:schemeClr>
                </a:solidFill>
                <a:latin typeface="Calibri" pitchFamily="34" charset="0"/>
                <a:cs typeface="Calibri" pitchFamily="34" charset="0"/>
              </a:rPr>
              <a:t>.</a:t>
            </a:r>
          </a:p>
          <a:p>
            <a:pPr algn="just">
              <a:buNone/>
            </a:pPr>
            <a:endParaRPr lang="pl-PL" sz="1600" dirty="0">
              <a:solidFill>
                <a:schemeClr val="accent5">
                  <a:lumMod val="75000"/>
                </a:schemeClr>
              </a:solidFill>
              <a:latin typeface="Calibri" pitchFamily="34" charset="0"/>
              <a:cs typeface="Calibri"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147248" cy="588680"/>
          </a:xfrm>
        </p:spPr>
        <p:txBody>
          <a:bodyPr>
            <a:normAutofit/>
          </a:bodyPr>
          <a:lstStyle/>
          <a:p>
            <a:pPr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rPr>
              <a:t>3. Umowa partnerstwa</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endParaRPr>
          </a:p>
        </p:txBody>
      </p:sp>
      <p:sp>
        <p:nvSpPr>
          <p:cNvPr id="3" name="Symbol zastępczy zawartości 2"/>
          <p:cNvSpPr>
            <a:spLocks noGrp="1"/>
          </p:cNvSpPr>
          <p:nvPr>
            <p:ph idx="1"/>
          </p:nvPr>
        </p:nvSpPr>
        <p:spPr>
          <a:xfrm>
            <a:off x="457200" y="1340768"/>
            <a:ext cx="8219256" cy="5114968"/>
          </a:xfrm>
        </p:spPr>
        <p:txBody>
          <a:bodyPr>
            <a:normAutofit/>
          </a:bodyPr>
          <a:lstStyle/>
          <a:p>
            <a:pPr algn="just">
              <a:buNone/>
            </a:pPr>
            <a:r>
              <a:rPr lang="pl-PL" sz="1800" dirty="0" smtClean="0">
                <a:solidFill>
                  <a:schemeClr val="bg2">
                    <a:lumMod val="25000"/>
                  </a:schemeClr>
                </a:solidFill>
                <a:latin typeface="Calibri" pitchFamily="34" charset="0"/>
                <a:cs typeface="Calibri" pitchFamily="34" charset="0"/>
              </a:rPr>
              <a:t>	W celu wspólnej realizacji projektu, może zostać utworzone partnerstwo, przez podmioty wnoszące do projektu zasoby ludzkie, organizacyjne, techniczne lub finansowe, realizujące wspólnie projekt, na warunkach określonych w porozumieniu albo umowie o partnerstwie. </a:t>
            </a:r>
          </a:p>
          <a:p>
            <a:pPr algn="just"/>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Podmiot, o którym mowa w art. 3 ust. 1 ustawy z dnia 29 stycznia 2004 r. – Prawo zamówień publicznych (Dz. U. z 2015 r. poz. 2164, z </a:t>
            </a:r>
            <a:r>
              <a:rPr lang="pl-PL" sz="1800" dirty="0" err="1" smtClean="0">
                <a:solidFill>
                  <a:schemeClr val="bg2">
                    <a:lumMod val="25000"/>
                  </a:schemeClr>
                </a:solidFill>
                <a:latin typeface="Calibri" pitchFamily="34" charset="0"/>
                <a:cs typeface="Calibri" pitchFamily="34" charset="0"/>
              </a:rPr>
              <a:t>późn</a:t>
            </a:r>
            <a:r>
              <a:rPr lang="pl-PL" sz="1800" dirty="0" smtClean="0">
                <a:solidFill>
                  <a:schemeClr val="bg2">
                    <a:lumMod val="25000"/>
                  </a:schemeClr>
                </a:solidFill>
                <a:latin typeface="Calibri" pitchFamily="34" charset="0"/>
                <a:cs typeface="Calibri" pitchFamily="34" charset="0"/>
              </a:rPr>
              <a:t>. zm.), inicjujący projekt partnerski, dokonuje wyboru partnerów spośród podmiotów innych niż wymienione w art. 3 ust.1 </a:t>
            </a:r>
            <a:r>
              <a:rPr lang="pl-PL" sz="1800" dirty="0" err="1" smtClean="0">
                <a:solidFill>
                  <a:schemeClr val="bg2">
                    <a:lumMod val="25000"/>
                  </a:schemeClr>
                </a:solidFill>
                <a:latin typeface="Calibri" pitchFamily="34" charset="0"/>
                <a:cs typeface="Calibri" pitchFamily="34" charset="0"/>
              </a:rPr>
              <a:t>pkt</a:t>
            </a:r>
            <a:r>
              <a:rPr lang="pl-PL" sz="1800" dirty="0" smtClean="0">
                <a:solidFill>
                  <a:schemeClr val="bg2">
                    <a:lumMod val="25000"/>
                  </a:schemeClr>
                </a:solidFill>
                <a:latin typeface="Calibri" pitchFamily="34" charset="0"/>
                <a:cs typeface="Calibri" pitchFamily="34" charset="0"/>
              </a:rPr>
              <a:t> 1-3a tej ustawy, z zachowaniem zasady przejrzystości i równego traktowania podmiotów. </a:t>
            </a: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Wybór partnerów jest dokonywany </a:t>
            </a:r>
            <a:r>
              <a:rPr lang="pl-PL" sz="1800" b="1" dirty="0" smtClean="0">
                <a:solidFill>
                  <a:schemeClr val="bg2">
                    <a:lumMod val="25000"/>
                  </a:schemeClr>
                </a:solidFill>
                <a:latin typeface="Calibri" pitchFamily="34" charset="0"/>
                <a:cs typeface="Calibri" pitchFamily="34" charset="0"/>
              </a:rPr>
              <a:t>przed złożeniem wniosku o dofinansowanie. </a:t>
            </a: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Partnerami w projekcie mogą być </a:t>
            </a:r>
            <a:r>
              <a:rPr lang="pl-PL" sz="1800" b="1" dirty="0" smtClean="0">
                <a:solidFill>
                  <a:schemeClr val="bg2">
                    <a:lumMod val="25000"/>
                  </a:schemeClr>
                </a:solidFill>
                <a:latin typeface="Calibri" pitchFamily="34" charset="0"/>
                <a:cs typeface="Calibri" pitchFamily="34" charset="0"/>
              </a:rPr>
              <a:t>jedynie podmioty znajdujące się w katalogu typów beneficjentów</a:t>
            </a:r>
            <a:r>
              <a:rPr lang="pl-PL" sz="1800" dirty="0" smtClean="0">
                <a:solidFill>
                  <a:schemeClr val="bg2">
                    <a:lumMod val="25000"/>
                  </a:schemeClr>
                </a:solidFill>
                <a:latin typeface="Calibri" pitchFamily="34" charset="0"/>
                <a:cs typeface="Calibri" pitchFamily="34" charset="0"/>
              </a:rPr>
              <a:t> w danym działaniu RPO WL. </a:t>
            </a: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Stroną porozumienia oraz umowy o partnerstwie nie może być </a:t>
            </a:r>
            <a:r>
              <a:rPr lang="pl-PL" sz="1800" b="1" dirty="0" smtClean="0">
                <a:solidFill>
                  <a:schemeClr val="bg2">
                    <a:lumMod val="25000"/>
                  </a:schemeClr>
                </a:solidFill>
                <a:latin typeface="Calibri" pitchFamily="34" charset="0"/>
                <a:cs typeface="Calibri" pitchFamily="34" charset="0"/>
              </a:rPr>
              <a:t>podmiot wykluczony </a:t>
            </a:r>
            <a:r>
              <a:rPr lang="pl-PL" sz="1800" dirty="0" smtClean="0">
                <a:solidFill>
                  <a:schemeClr val="bg2">
                    <a:lumMod val="25000"/>
                  </a:schemeClr>
                </a:solidFill>
                <a:latin typeface="Calibri" pitchFamily="34" charset="0"/>
                <a:cs typeface="Calibri" pitchFamily="34" charset="0"/>
              </a:rPr>
              <a:t>z możliwości otrzymania dofinansowania. </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772816"/>
            <a:ext cx="7769696" cy="1728192"/>
          </a:xfrm>
        </p:spPr>
        <p:txBody>
          <a:bodyPr>
            <a:normAutofit/>
          </a:bodyPr>
          <a:lstStyle/>
          <a:p>
            <a: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Kwalifikowalność </a:t>
            </a:r>
            <a:b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br>
            <a:r>
              <a:rPr lang="pl-PL" sz="4800" b="1" i="1" dirty="0" smtClean="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rPr>
              <a:t>Projektu</a:t>
            </a:r>
            <a:endParaRPr lang="pl-PL" sz="4800" b="1" i="1" dirty="0">
              <a:ln w="10541" cmpd="sng">
                <a:solidFill>
                  <a:srgbClr val="7D7D7D">
                    <a:tint val="100000"/>
                    <a:shade val="100000"/>
                    <a:satMod val="110000"/>
                  </a:srgbClr>
                </a:solidFill>
                <a:prstDash val="solid"/>
              </a:ln>
              <a:solidFill>
                <a:schemeClr val="bg2">
                  <a:lumMod val="50000"/>
                </a:schemeClr>
              </a:solidFill>
              <a:latin typeface="Calibri" pitchFamily="34" charset="0"/>
              <a:cs typeface="Calibri"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147248" cy="5256584"/>
          </a:xfrm>
        </p:spPr>
        <p:txBody>
          <a:bodyPr>
            <a:normAutofit/>
          </a:bodyPr>
          <a:lstStyle/>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Podmiot, o którym mowa w art. 3 ust. 1 ustawy z dnia 29 stycznia 2004 r. – Prawo zamówień publicznych, niebędący podmiotem inicjującym projekt partnerski, po przystąpieniu do realizacji projektu partnerskiego podaje do publicznej wiadomości w Biuletynie Informacji Publicznej informację o rozpoczęciu realizacji projektu partnerskiego wraz z uzasadnieniem przyczyn przystąpienia do jego realizacji oraz wskazaniem partnera wiodącego w tym projekcie. </a:t>
            </a: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Wydatki poniesione w ramach projektu przez partnera, który nie został wybrany zgodnie z art. 33 ustawy z dnia 11 lipca 2014 r. o zasadach realizacji programów w zakresie polityki spójności finansowanych w perspektywie finansowej 2014–2020 (DZ. U. z 2017 r., poz. 1460), mogą być uznane za </a:t>
            </a:r>
            <a:r>
              <a:rPr lang="pl-PL" sz="1800" dirty="0" err="1" smtClean="0">
                <a:solidFill>
                  <a:schemeClr val="bg2">
                    <a:lumMod val="25000"/>
                  </a:schemeClr>
                </a:solidFill>
                <a:latin typeface="Calibri" pitchFamily="34" charset="0"/>
                <a:cs typeface="Calibri" pitchFamily="34" charset="0"/>
              </a:rPr>
              <a:t>niekwalifikowalne</a:t>
            </a:r>
            <a:r>
              <a:rPr lang="pl-PL" sz="1800" dirty="0" smtClean="0">
                <a:solidFill>
                  <a:schemeClr val="bg2">
                    <a:lumMod val="25000"/>
                  </a:schemeClr>
                </a:solidFill>
                <a:latin typeface="Calibri" pitchFamily="34" charset="0"/>
                <a:cs typeface="Calibri" pitchFamily="34" charset="0"/>
              </a:rPr>
              <a:t>, przy czym wysokość wydatków </a:t>
            </a:r>
            <a:r>
              <a:rPr lang="pl-PL" sz="1800" dirty="0" err="1" smtClean="0">
                <a:solidFill>
                  <a:schemeClr val="bg2">
                    <a:lumMod val="25000"/>
                  </a:schemeClr>
                </a:solidFill>
                <a:latin typeface="Calibri" pitchFamily="34" charset="0"/>
                <a:cs typeface="Calibri" pitchFamily="34" charset="0"/>
              </a:rPr>
              <a:t>niekwalifikowalnych</a:t>
            </a:r>
            <a:r>
              <a:rPr lang="pl-PL" sz="1800" dirty="0" smtClean="0">
                <a:solidFill>
                  <a:schemeClr val="bg2">
                    <a:lumMod val="25000"/>
                  </a:schemeClr>
                </a:solidFill>
                <a:latin typeface="Calibri" pitchFamily="34" charset="0"/>
                <a:cs typeface="Calibri" pitchFamily="34" charset="0"/>
              </a:rPr>
              <a:t> uwzględnia stopień naruszenia przepisów ww. ustawy. </a:t>
            </a:r>
          </a:p>
          <a:p>
            <a:pPr>
              <a:buNone/>
            </a:pPr>
            <a:endParaRPr lang="pl-PL" sz="1600" dirty="0" smtClean="0"/>
          </a:p>
          <a:p>
            <a:pPr>
              <a:buNone/>
            </a:pPr>
            <a:r>
              <a:rPr lang="pl-PL" sz="1600" dirty="0" smtClean="0"/>
              <a:t>	</a:t>
            </a:r>
          </a:p>
          <a:p>
            <a:endParaRPr lang="pl-PL" sz="1600" dirty="0" smtClean="0">
              <a:solidFill>
                <a:schemeClr val="bg2">
                  <a:lumMod val="50000"/>
                </a:schemeClr>
              </a:solidFill>
              <a:latin typeface="Calibri" pitchFamily="34" charset="0"/>
              <a:cs typeface="Calibri" pitchFamily="34" charset="0"/>
            </a:endParaRPr>
          </a:p>
          <a:p>
            <a:pPr>
              <a:buNone/>
            </a:pPr>
            <a:endParaRPr lang="pl-PL" dirty="0" smtClean="0"/>
          </a:p>
          <a:p>
            <a:pPr>
              <a:buNone/>
            </a:pPr>
            <a:endParaRPr lang="pl-PL"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6664"/>
          </a:xfrm>
        </p:spPr>
        <p:txBody>
          <a:bodyPr>
            <a:normAutofit/>
          </a:bodyPr>
          <a:lstStyle/>
          <a:p>
            <a:pPr algn="just"/>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W przypadku realizacji projektu przez więcej niż jeden podmiot do wniosku należy dołączyć umowę porozumienie stron uczestniczących w realizacji projektu. Umowa ta określa w szczególności: </a:t>
            </a:r>
          </a:p>
          <a:p>
            <a:pPr algn="just">
              <a:buNone/>
            </a:pPr>
            <a:r>
              <a:rPr lang="pl-PL" sz="1600" dirty="0" smtClean="0">
                <a:solidFill>
                  <a:schemeClr val="bg2">
                    <a:lumMod val="25000"/>
                  </a:schemeClr>
                </a:solidFill>
                <a:latin typeface="Calibri" pitchFamily="34" charset="0"/>
                <a:cs typeface="Calibri" pitchFamily="34" charset="0"/>
              </a:rPr>
              <a:t>	</a:t>
            </a:r>
            <a:r>
              <a:rPr lang="pl-PL" sz="1600" dirty="0" smtClean="0">
                <a:solidFill>
                  <a:srgbClr val="FF0000"/>
                </a:solidFill>
                <a:latin typeface="Calibri" pitchFamily="34" charset="0"/>
                <a:cs typeface="Calibri" pitchFamily="34" charset="0"/>
              </a:rPr>
              <a:t>a) przedmiot porozumienia albo umowy; </a:t>
            </a:r>
          </a:p>
          <a:p>
            <a:pPr algn="just">
              <a:buNone/>
            </a:pPr>
            <a:r>
              <a:rPr lang="pl-PL" sz="1600" dirty="0" smtClean="0">
                <a:solidFill>
                  <a:srgbClr val="FF0000"/>
                </a:solidFill>
                <a:latin typeface="Calibri" pitchFamily="34" charset="0"/>
                <a:cs typeface="Calibri" pitchFamily="34" charset="0"/>
              </a:rPr>
              <a:t>	b) prawa i obowiązki stron; </a:t>
            </a:r>
          </a:p>
          <a:p>
            <a:pPr algn="just">
              <a:buNone/>
            </a:pPr>
            <a:r>
              <a:rPr lang="pl-PL" sz="1600" dirty="0" smtClean="0">
                <a:solidFill>
                  <a:srgbClr val="FF0000"/>
                </a:solidFill>
                <a:latin typeface="Calibri" pitchFamily="34" charset="0"/>
                <a:cs typeface="Calibri" pitchFamily="34" charset="0"/>
              </a:rPr>
              <a:t>	c) zakres i formę udziału poszczególnych partnerów w projekcie;</a:t>
            </a:r>
          </a:p>
          <a:p>
            <a:pPr algn="just">
              <a:buNone/>
            </a:pPr>
            <a:r>
              <a:rPr lang="pl-PL" sz="1600" dirty="0" smtClean="0">
                <a:solidFill>
                  <a:srgbClr val="FF0000"/>
                </a:solidFill>
                <a:latin typeface="Calibri" pitchFamily="34" charset="0"/>
                <a:cs typeface="Calibri" pitchFamily="34" charset="0"/>
              </a:rPr>
              <a:t>	d) partnera wiodącego uprawnionego do reprezentowania pozostałych partnerów projektu; </a:t>
            </a:r>
          </a:p>
          <a:p>
            <a:pPr algn="just">
              <a:buNone/>
            </a:pPr>
            <a:r>
              <a:rPr lang="pl-PL" sz="1600" dirty="0" smtClean="0">
                <a:solidFill>
                  <a:srgbClr val="FF0000"/>
                </a:solidFill>
                <a:latin typeface="Calibri" pitchFamily="34" charset="0"/>
                <a:cs typeface="Calibri" pitchFamily="34" charset="0"/>
              </a:rPr>
              <a:t>	e) sposób przekazywania dofinansowania na pokrycie kosztów ponoszonych przez poszczególnych partnerów projektu, umożliwiający określenie kwoty dofinansowania udzielonego każdemu z partnerów; </a:t>
            </a:r>
          </a:p>
          <a:p>
            <a:pPr algn="just">
              <a:buNone/>
            </a:pPr>
            <a:r>
              <a:rPr lang="pl-PL" sz="1600" dirty="0" smtClean="0">
                <a:solidFill>
                  <a:srgbClr val="FF0000"/>
                </a:solidFill>
                <a:latin typeface="Calibri" pitchFamily="34" charset="0"/>
                <a:cs typeface="Calibri" pitchFamily="34" charset="0"/>
              </a:rPr>
              <a:t>	f) sposób postępowania w przypadku naruszenia lub niewywiązania się stron z porozumienia lub umowy. </a:t>
            </a:r>
          </a:p>
          <a:p>
            <a:pPr algn="just">
              <a:buNone/>
            </a:pPr>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W przypadku projektów partnerskich nie jest dopuszczalne wzajemne zlecanie przez beneficjenta zakupu towarów lub usług partnerowi i odwrotnie. </a:t>
            </a:r>
          </a:p>
          <a:p>
            <a:pPr algn="just">
              <a:buNone/>
            </a:pPr>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Ponadto niedopuszczalne są praktyki polegające na zawieraniu umów partnerskich, co do których zachodzi podejrzenie, że zostały zawarte wyłącznie w celu uzyskania wyższej oceny w procesie weryfikacji wniosku o dofinansowanie przez IZ RPO. Przykładem może być umowa na mocy której na jednym z partnerów spoczywa całość praw i obowiązków związanych z realizacją projektu.</a:t>
            </a:r>
          </a:p>
          <a:p>
            <a:pPr>
              <a:buNone/>
            </a:pPr>
            <a:endParaRPr lang="pl-PL"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188640"/>
            <a:ext cx="7886700" cy="1325563"/>
          </a:xfrm>
        </p:spPr>
        <p:txBody>
          <a:bodyPr>
            <a:normAutofit/>
          </a:bodyPr>
          <a:lstStyle/>
          <a:p>
            <a:pPr algn="ctr"/>
            <a:r>
              <a:rPr lang="pl-PL" sz="2400" i="1" dirty="0">
                <a:ln>
                  <a:solidFill>
                    <a:schemeClr val="accent2">
                      <a:lumMod val="75000"/>
                    </a:schemeClr>
                  </a:solidFill>
                </a:ln>
                <a:solidFill>
                  <a:schemeClr val="accent2">
                    <a:lumMod val="75000"/>
                  </a:schemeClr>
                </a:solidFill>
                <a:latin typeface="Calibri" pitchFamily="34" charset="0"/>
                <a:cs typeface="Calibri" pitchFamily="34" charset="0"/>
              </a:rPr>
              <a:t>4. ZEZWOLENIE NA REALIZACJĘ INWESTYCJI</a:t>
            </a:r>
          </a:p>
        </p:txBody>
      </p:sp>
      <p:sp>
        <p:nvSpPr>
          <p:cNvPr id="3" name="Symbol zastępczy zawartości 2"/>
          <p:cNvSpPr>
            <a:spLocks noGrp="1"/>
          </p:cNvSpPr>
          <p:nvPr>
            <p:ph idx="1"/>
          </p:nvPr>
        </p:nvSpPr>
        <p:spPr>
          <a:xfrm>
            <a:off x="628650" y="1124744"/>
            <a:ext cx="7886700" cy="5256584"/>
          </a:xfrm>
        </p:spPr>
        <p:txBody>
          <a:bodyPr>
            <a:normAutofit fontScale="92500" lnSpcReduction="20000"/>
          </a:bodyPr>
          <a:lstStyle/>
          <a:p>
            <a:pPr algn="just">
              <a:buFont typeface="Wingdings" panose="05000000000000000000" pitchFamily="2" charset="2"/>
              <a:buChar char="Ø"/>
            </a:pPr>
            <a:r>
              <a:rPr lang="pl-PL" sz="1900" dirty="0" smtClean="0">
                <a:solidFill>
                  <a:schemeClr val="bg2">
                    <a:lumMod val="25000"/>
                  </a:schemeClr>
                </a:solidFill>
                <a:latin typeface="Calibri" pitchFamily="34" charset="0"/>
                <a:cs typeface="Calibri" pitchFamily="34" charset="0"/>
              </a:rPr>
              <a:t>Dla </a:t>
            </a:r>
            <a:r>
              <a:rPr lang="pl-PL" sz="1900" dirty="0">
                <a:solidFill>
                  <a:schemeClr val="bg2">
                    <a:lumMod val="25000"/>
                  </a:schemeClr>
                </a:solidFill>
                <a:latin typeface="Calibri" pitchFamily="34" charset="0"/>
                <a:cs typeface="Calibri" pitchFamily="34" charset="0"/>
              </a:rPr>
              <a:t>projektów infrastrukturalnych Wnioskodawca zobowiązany jest do dołączenia dokumentu stanowiącego zezwolenie na realizację </a:t>
            </a:r>
            <a:r>
              <a:rPr lang="pl-PL" sz="1900" b="1" dirty="0">
                <a:solidFill>
                  <a:srgbClr val="FF0000"/>
                </a:solidFill>
                <a:latin typeface="Calibri" pitchFamily="34" charset="0"/>
                <a:cs typeface="Calibri" pitchFamily="34" charset="0"/>
              </a:rPr>
              <a:t>pełnego zakresu rzeczowego inwestycji </a:t>
            </a:r>
            <a:r>
              <a:rPr lang="pl-PL" sz="1900" dirty="0">
                <a:solidFill>
                  <a:schemeClr val="bg2">
                    <a:lumMod val="25000"/>
                  </a:schemeClr>
                </a:solidFill>
                <a:latin typeface="Calibri" pitchFamily="34" charset="0"/>
                <a:cs typeface="Calibri" pitchFamily="34" charset="0"/>
              </a:rPr>
              <a:t>tj. na podstawie którego może rozpocząć prace budowlane</a:t>
            </a:r>
          </a:p>
          <a:p>
            <a:pPr marL="0" indent="0" algn="just">
              <a:buNone/>
            </a:pPr>
            <a:endParaRPr lang="pl-PL" sz="19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900" dirty="0" smtClean="0">
                <a:solidFill>
                  <a:schemeClr val="bg2">
                    <a:lumMod val="25000"/>
                  </a:schemeClr>
                </a:solidFill>
                <a:latin typeface="Calibri" pitchFamily="34" charset="0"/>
                <a:cs typeface="Calibri" pitchFamily="34" charset="0"/>
              </a:rPr>
              <a:t>Wnioskodawca powinien zamieścić w załączniku:</a:t>
            </a:r>
          </a:p>
          <a:p>
            <a:pPr marL="842952" lvl="2" indent="-457200" algn="just">
              <a:buFont typeface="+mj-lt"/>
              <a:buAutoNum type="arabicPeriod"/>
            </a:pPr>
            <a:r>
              <a:rPr lang="pl-PL" sz="1900" dirty="0" smtClean="0">
                <a:solidFill>
                  <a:schemeClr val="bg2">
                    <a:lumMod val="25000"/>
                  </a:schemeClr>
                </a:solidFill>
                <a:latin typeface="Calibri" pitchFamily="34" charset="0"/>
                <a:cs typeface="Calibri" pitchFamily="34" charset="0"/>
              </a:rPr>
              <a:t>Zezwolenie na realizację inwestycji: </a:t>
            </a:r>
          </a:p>
          <a:p>
            <a:pPr lvl="4" algn="just">
              <a:buFont typeface="Courier New" pitchFamily="49" charset="0"/>
              <a:buChar char="o"/>
            </a:pPr>
            <a:r>
              <a:rPr lang="pl-PL" sz="1900" dirty="0" smtClean="0">
                <a:solidFill>
                  <a:schemeClr val="bg2">
                    <a:lumMod val="25000"/>
                  </a:schemeClr>
                </a:solidFill>
                <a:latin typeface="Calibri" pitchFamily="34" charset="0"/>
                <a:cs typeface="Calibri" pitchFamily="34" charset="0"/>
              </a:rPr>
              <a:t>p</a:t>
            </a:r>
            <a:r>
              <a:rPr lang="en-US" sz="1900" dirty="0" err="1" smtClean="0">
                <a:solidFill>
                  <a:schemeClr val="bg2">
                    <a:lumMod val="25000"/>
                  </a:schemeClr>
                </a:solidFill>
                <a:latin typeface="Calibri" pitchFamily="34" charset="0"/>
                <a:cs typeface="Calibri" pitchFamily="34" charset="0"/>
              </a:rPr>
              <a:t>rzez</a:t>
            </a:r>
            <a:r>
              <a:rPr lang="en-US" sz="1900" dirty="0" smtClean="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zezwolenie</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na</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realizację</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inwestycji</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rozumie</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się</a:t>
            </a:r>
            <a:r>
              <a:rPr lang="en-US" sz="1900" dirty="0">
                <a:solidFill>
                  <a:schemeClr val="bg2">
                    <a:lumMod val="25000"/>
                  </a:schemeClr>
                </a:solidFill>
                <a:latin typeface="Calibri" pitchFamily="34" charset="0"/>
                <a:cs typeface="Calibri" pitchFamily="34" charset="0"/>
              </a:rPr>
              <a:t> wszystkie decyzje, postanowienia, uzgodnienia powstałe w toku postępowania w sprawie wydania kompletnego zezwolenia </a:t>
            </a:r>
            <a:r>
              <a:rPr lang="en-US" sz="1900" dirty="0" err="1">
                <a:solidFill>
                  <a:schemeClr val="bg2">
                    <a:lumMod val="25000"/>
                  </a:schemeClr>
                </a:solidFill>
                <a:latin typeface="Calibri" pitchFamily="34" charset="0"/>
                <a:cs typeface="Calibri" pitchFamily="34" charset="0"/>
              </a:rPr>
              <a:t>na</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realizację</a:t>
            </a:r>
            <a:r>
              <a:rPr lang="en-US" sz="1900" dirty="0">
                <a:solidFill>
                  <a:schemeClr val="bg2">
                    <a:lumMod val="25000"/>
                  </a:schemeClr>
                </a:solidFill>
                <a:latin typeface="Calibri" pitchFamily="34" charset="0"/>
                <a:cs typeface="Calibri" pitchFamily="34" charset="0"/>
              </a:rPr>
              <a:t> </a:t>
            </a:r>
            <a:r>
              <a:rPr lang="en-US" sz="1900" dirty="0" err="1">
                <a:solidFill>
                  <a:schemeClr val="bg2">
                    <a:lumMod val="25000"/>
                  </a:schemeClr>
                </a:solidFill>
                <a:latin typeface="Calibri" pitchFamily="34" charset="0"/>
                <a:cs typeface="Calibri" pitchFamily="34" charset="0"/>
              </a:rPr>
              <a:t>inwestycji</a:t>
            </a:r>
            <a:r>
              <a:rPr lang="en-US" sz="1900" dirty="0">
                <a:solidFill>
                  <a:schemeClr val="bg2">
                    <a:lumMod val="25000"/>
                  </a:schemeClr>
                </a:solidFill>
                <a:latin typeface="Calibri" pitchFamily="34" charset="0"/>
                <a:cs typeface="Calibri" pitchFamily="34" charset="0"/>
              </a:rPr>
              <a:t>, uprawniającego inwestora o </a:t>
            </a:r>
            <a:r>
              <a:rPr lang="en-US" sz="1900" dirty="0" err="1">
                <a:solidFill>
                  <a:schemeClr val="bg2">
                    <a:lumMod val="25000"/>
                  </a:schemeClr>
                </a:solidFill>
                <a:latin typeface="Calibri" pitchFamily="34" charset="0"/>
                <a:cs typeface="Calibri" pitchFamily="34" charset="0"/>
              </a:rPr>
              <a:t>rozpoczęcia</a:t>
            </a:r>
            <a:r>
              <a:rPr lang="en-US" sz="1900" dirty="0">
                <a:solidFill>
                  <a:schemeClr val="bg2">
                    <a:lumMod val="25000"/>
                  </a:schemeClr>
                </a:solidFill>
                <a:latin typeface="Calibri" pitchFamily="34" charset="0"/>
                <a:cs typeface="Calibri" pitchFamily="34" charset="0"/>
              </a:rPr>
              <a:t> i prowadzenia </a:t>
            </a:r>
            <a:r>
              <a:rPr lang="en-US" sz="1900" dirty="0" err="1">
                <a:solidFill>
                  <a:schemeClr val="bg2">
                    <a:lumMod val="25000"/>
                  </a:schemeClr>
                </a:solidFill>
                <a:latin typeface="Calibri" pitchFamily="34" charset="0"/>
                <a:cs typeface="Calibri" pitchFamily="34" charset="0"/>
              </a:rPr>
              <a:t>procesu</a:t>
            </a:r>
            <a:r>
              <a:rPr lang="en-US" sz="1900" dirty="0">
                <a:solidFill>
                  <a:schemeClr val="bg2">
                    <a:lumMod val="25000"/>
                  </a:schemeClr>
                </a:solidFill>
                <a:latin typeface="Calibri" pitchFamily="34" charset="0"/>
                <a:cs typeface="Calibri" pitchFamily="34" charset="0"/>
              </a:rPr>
              <a:t> </a:t>
            </a:r>
            <a:r>
              <a:rPr lang="en-US" sz="1900" dirty="0" smtClean="0">
                <a:solidFill>
                  <a:schemeClr val="bg2">
                    <a:lumMod val="25000"/>
                  </a:schemeClr>
                </a:solidFill>
                <a:latin typeface="Calibri" pitchFamily="34" charset="0"/>
                <a:cs typeface="Calibri" pitchFamily="34" charset="0"/>
              </a:rPr>
              <a:t>inwestycyjnego</a:t>
            </a:r>
            <a:endParaRPr lang="pl-PL" sz="1900" dirty="0" smtClean="0">
              <a:solidFill>
                <a:schemeClr val="bg2">
                  <a:lumMod val="25000"/>
                </a:schemeClr>
              </a:solidFill>
              <a:latin typeface="Calibri" pitchFamily="34" charset="0"/>
              <a:cs typeface="Calibri" pitchFamily="34" charset="0"/>
            </a:endParaRPr>
          </a:p>
          <a:p>
            <a:pPr lvl="4" algn="just">
              <a:buFont typeface="Courier New" pitchFamily="49" charset="0"/>
              <a:buChar char="o"/>
            </a:pPr>
            <a:r>
              <a:rPr lang="pl-PL" sz="1900" dirty="0" smtClean="0">
                <a:solidFill>
                  <a:schemeClr val="bg2">
                    <a:lumMod val="25000"/>
                  </a:schemeClr>
                </a:solidFill>
                <a:latin typeface="Calibri" pitchFamily="34" charset="0"/>
                <a:cs typeface="Calibri" pitchFamily="34" charset="0"/>
              </a:rPr>
              <a:t>przedmiotowe </a:t>
            </a:r>
            <a:r>
              <a:rPr lang="pl-PL" sz="1900" dirty="0">
                <a:solidFill>
                  <a:schemeClr val="bg2">
                    <a:lumMod val="25000"/>
                  </a:schemeClr>
                </a:solidFill>
                <a:latin typeface="Calibri" pitchFamily="34" charset="0"/>
                <a:cs typeface="Calibri" pitchFamily="34" charset="0"/>
              </a:rPr>
              <a:t>zezwolenie mogą stanowić w szczególności: </a:t>
            </a:r>
            <a:r>
              <a:rPr lang="pl-PL" sz="1900" dirty="0">
                <a:solidFill>
                  <a:srgbClr val="FF0000"/>
                </a:solidFill>
                <a:latin typeface="Calibri" pitchFamily="34" charset="0"/>
                <a:cs typeface="Calibri" pitchFamily="34" charset="0"/>
              </a:rPr>
              <a:t>decyzja o pozwoleniu na budowę, zgłoszenie wykonania robót budowlanych, ZRID, decyzja konserwatora zabytków, decyzja o pozwoleniu wodnoprawnym na wykonanie urządzeń wodnych, dokument zatwierdzający projekt robót </a:t>
            </a:r>
            <a:r>
              <a:rPr lang="pl-PL" sz="1900" dirty="0" smtClean="0">
                <a:solidFill>
                  <a:srgbClr val="FF0000"/>
                </a:solidFill>
                <a:latin typeface="Calibri" pitchFamily="34" charset="0"/>
                <a:cs typeface="Calibri" pitchFamily="34" charset="0"/>
              </a:rPr>
              <a:t>geologicznych</a:t>
            </a:r>
          </a:p>
          <a:p>
            <a:pPr lvl="3" algn="just">
              <a:buFont typeface="Courier New" pitchFamily="49" charset="0"/>
              <a:buChar char="o"/>
            </a:pPr>
            <a:endParaRPr lang="pl-PL" sz="1900" dirty="0">
              <a:solidFill>
                <a:srgbClr val="FF0000"/>
              </a:solidFill>
              <a:latin typeface="Calibri" pitchFamily="34" charset="0"/>
              <a:cs typeface="Calibri" pitchFamily="34" charset="0"/>
            </a:endParaRPr>
          </a:p>
          <a:p>
            <a:pPr marL="842952" lvl="2" indent="-457200" algn="just">
              <a:buFont typeface="+mj-lt"/>
              <a:buAutoNum type="arabicPeriod"/>
            </a:pPr>
            <a:r>
              <a:rPr lang="pl-PL" sz="1900" dirty="0" smtClean="0">
                <a:solidFill>
                  <a:schemeClr val="bg2">
                    <a:lumMod val="25000"/>
                  </a:schemeClr>
                </a:solidFill>
                <a:latin typeface="Calibri" pitchFamily="34" charset="0"/>
                <a:cs typeface="Calibri" pitchFamily="34" charset="0"/>
              </a:rPr>
              <a:t>Stanowisko organu architektoniczno-budowlanego w przedmiotowej kwestii w przypadku przedsięwzięcia, dla którego nie jest wymagane uzyskanie decyzji o pozwoleniu na budowę ani zgłoszenie robót budowlanych.</a:t>
            </a:r>
            <a:endParaRPr lang="pl-PL" sz="1900" dirty="0">
              <a:solidFill>
                <a:schemeClr val="bg2">
                  <a:lumMod val="25000"/>
                </a:schemeClr>
              </a:solidFill>
              <a:latin typeface="Calibri" pitchFamily="34" charset="0"/>
              <a:cs typeface="Calibri" pitchFamily="34" charset="0"/>
            </a:endParaRPr>
          </a:p>
          <a:p>
            <a:pPr algn="just">
              <a:buNone/>
            </a:pPr>
            <a:endParaRPr lang="pl-PL" sz="1600" dirty="0">
              <a:solidFill>
                <a:schemeClr val="accent5">
                  <a:lumMod val="75000"/>
                </a:schemeClr>
              </a:solidFill>
              <a:latin typeface="Calibri" pitchFamily="34" charset="0"/>
              <a:cs typeface="Calibri" pitchFamily="34" charset="0"/>
            </a:endParaRPr>
          </a:p>
          <a:p>
            <a:pPr algn="just">
              <a:buNone/>
            </a:pPr>
            <a:r>
              <a:rPr lang="pl-PL" sz="1600" dirty="0">
                <a:solidFill>
                  <a:schemeClr val="accent5">
                    <a:lumMod val="75000"/>
                  </a:schemeClr>
                </a:solidFill>
                <a:latin typeface="Calibri" pitchFamily="34" charset="0"/>
                <a:cs typeface="Calibri" pitchFamily="34" charset="0"/>
              </a:rPr>
              <a:t>	</a:t>
            </a: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548680"/>
            <a:ext cx="8291264" cy="5328592"/>
          </a:xfrm>
        </p:spPr>
        <p:txBody>
          <a:bodyPr>
            <a:normAutofit/>
          </a:bodyPr>
          <a:lstStyle/>
          <a:p>
            <a:pPr algn="just">
              <a:buNone/>
            </a:pPr>
            <a:r>
              <a:rPr lang="pl-PL" sz="1600" dirty="0">
                <a:solidFill>
                  <a:srgbClr val="FF0000"/>
                </a:solidFill>
                <a:latin typeface="Calibri" pitchFamily="34" charset="0"/>
                <a:cs typeface="Calibri" pitchFamily="34" charset="0"/>
              </a:rPr>
              <a:t>	</a:t>
            </a:r>
            <a:r>
              <a:rPr lang="pl-PL" sz="1600" b="1" dirty="0">
                <a:ln>
                  <a:solidFill>
                    <a:schemeClr val="accent2"/>
                  </a:solidFill>
                </a:ln>
                <a:solidFill>
                  <a:srgbClr val="FF0000"/>
                </a:solidFill>
                <a:latin typeface="Calibri" pitchFamily="34" charset="0"/>
                <a:cs typeface="Calibri" pitchFamily="34" charset="0"/>
              </a:rPr>
              <a:t> Zezwolenie na realizację </a:t>
            </a:r>
            <a:r>
              <a:rPr lang="pl-PL" sz="1600" b="1" dirty="0" smtClean="0">
                <a:ln>
                  <a:solidFill>
                    <a:schemeClr val="accent2"/>
                  </a:solidFill>
                </a:ln>
                <a:solidFill>
                  <a:srgbClr val="FF0000"/>
                </a:solidFill>
                <a:latin typeface="Calibri" pitchFamily="34" charset="0"/>
                <a:cs typeface="Calibri" pitchFamily="34" charset="0"/>
              </a:rPr>
              <a:t>inwestycji</a:t>
            </a:r>
          </a:p>
          <a:p>
            <a:pPr algn="just">
              <a:buNone/>
            </a:pPr>
            <a:endParaRPr lang="pl-PL" sz="1600" b="1" dirty="0">
              <a:ln>
                <a:solidFill>
                  <a:schemeClr val="accent2"/>
                </a:solidFill>
              </a:ln>
              <a:solidFill>
                <a:srgbClr val="FF0000"/>
              </a:solidFill>
              <a:latin typeface="Calibri" pitchFamily="34" charset="0"/>
              <a:cs typeface="Calibri" pitchFamily="34" charset="0"/>
            </a:endParaRPr>
          </a:p>
          <a:p>
            <a:pPr algn="just">
              <a:buNone/>
            </a:pPr>
            <a:endParaRPr lang="pl-PL" sz="1800" dirty="0">
              <a:solidFill>
                <a:srgbClr val="FF0000"/>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Załączone dokumenty muszą być aktualne (np. pozwolenie na budowę nie starsze niż trzy lata), chyba że prace budowlane zostały już rozpoczęte. W takim przypadku należy dodatkowo dołączyć kopię pierwszej strony dziennika budowy oraz kopię strony z pierwszym i ostatnim wpisem w dzienniku budowy, a także strony z wpisami potwierdzającymi, że prace nie zostały przerwane na okres dłuższy niż 3 lata. </a:t>
            </a:r>
          </a:p>
          <a:p>
            <a:pPr algn="just">
              <a:buNone/>
            </a:pPr>
            <a:endParaRPr lang="pl-PL" sz="1800" dirty="0">
              <a:solidFill>
                <a:schemeClr val="bg2">
                  <a:lumMod val="25000"/>
                </a:schemeClr>
              </a:solidFill>
              <a:latin typeface="Calibri" pitchFamily="34" charset="0"/>
              <a:cs typeface="Calibri" pitchFamily="34" charset="0"/>
            </a:endParaRPr>
          </a:p>
          <a:p>
            <a:pPr algn="just">
              <a:buFont typeface="Wingdings" pitchFamily="2" charset="2"/>
              <a:buChar char="Ø"/>
            </a:pPr>
            <a:r>
              <a:rPr lang="pl-PL" sz="1800" dirty="0" smtClean="0">
                <a:solidFill>
                  <a:schemeClr val="bg2">
                    <a:lumMod val="25000"/>
                  </a:schemeClr>
                </a:solidFill>
                <a:latin typeface="Calibri" pitchFamily="34" charset="0"/>
                <a:cs typeface="Calibri" pitchFamily="34" charset="0"/>
              </a:rPr>
              <a:t>Zgłoszenie zamiaru wykonania robót budowlanych musi zawierać pieczątkę wpływu do właściwego organu. Dodatkowo wraz ze zgłoszeniem obowiązkowo należy dostarczyć dokument wydany przez właściwy organ potwierdzający brak wniesienia sprzeciwu</a:t>
            </a:r>
          </a:p>
          <a:p>
            <a:pPr algn="just">
              <a:buNone/>
            </a:pPr>
            <a:endParaRPr lang="pl-PL" sz="1800" dirty="0">
              <a:solidFill>
                <a:schemeClr val="bg2">
                  <a:lumMod val="25000"/>
                </a:schemeClr>
              </a:solidFill>
              <a:latin typeface="Calibri" pitchFamily="34" charset="0"/>
              <a:cs typeface="Calibri" pitchFamily="34" charset="0"/>
            </a:endParaRPr>
          </a:p>
          <a:p>
            <a:pPr algn="just">
              <a:buFont typeface="Wingdings" panose="05000000000000000000" pitchFamily="2" charset="2"/>
              <a:buChar char="Ø"/>
            </a:pPr>
            <a:r>
              <a:rPr lang="pl-PL" sz="1800" dirty="0">
                <a:solidFill>
                  <a:schemeClr val="bg2">
                    <a:lumMod val="25000"/>
                  </a:schemeClr>
                </a:solidFill>
                <a:latin typeface="Calibri" pitchFamily="34" charset="0"/>
                <a:cs typeface="Calibri" pitchFamily="34" charset="0"/>
              </a:rPr>
              <a:t>Dla przedsięwzięć mogących znacząco oddziaływać na środowisko należy dołączyć potwierdzenie o podaniu do publicznej wiadomości informacji o wydanych decyzjach, o których mowa w art. 72 ust.1 </a:t>
            </a:r>
            <a:r>
              <a:rPr lang="pl-PL" sz="1800" dirty="0" err="1">
                <a:solidFill>
                  <a:schemeClr val="bg2">
                    <a:lumMod val="25000"/>
                  </a:schemeClr>
                </a:solidFill>
                <a:latin typeface="Calibri" pitchFamily="34" charset="0"/>
                <a:cs typeface="Calibri" pitchFamily="34" charset="0"/>
              </a:rPr>
              <a:t>Uooś</a:t>
            </a:r>
            <a:r>
              <a:rPr lang="pl-PL" sz="1800" dirty="0">
                <a:solidFill>
                  <a:schemeClr val="bg2">
                    <a:lumMod val="25000"/>
                  </a:schemeClr>
                </a:solidFill>
                <a:latin typeface="Calibri" pitchFamily="34" charset="0"/>
                <a:cs typeface="Calibri" pitchFamily="34" charset="0"/>
              </a:rPr>
              <a:t> (np. pozwolenie na budowę, pozwolenie wodno-prawne, ZRID) oraz o możliwości zapoznania się z jej treścią i dokumentacją sprawy zgodnie z art. 72 ust.6 </a:t>
            </a:r>
            <a:r>
              <a:rPr lang="pl-PL" sz="1800" dirty="0" err="1">
                <a:solidFill>
                  <a:schemeClr val="bg2">
                    <a:lumMod val="25000"/>
                  </a:schemeClr>
                </a:solidFill>
                <a:latin typeface="Calibri" pitchFamily="34" charset="0"/>
                <a:cs typeface="Calibri" pitchFamily="34" charset="0"/>
              </a:rPr>
              <a:t>Uooś</a:t>
            </a:r>
            <a:r>
              <a:rPr lang="pl-PL" sz="1800" dirty="0">
                <a:solidFill>
                  <a:schemeClr val="bg2">
                    <a:lumMod val="25000"/>
                  </a:schemeClr>
                </a:solidFill>
                <a:latin typeface="Calibri" pitchFamily="34" charset="0"/>
                <a:cs typeface="Calibri" pitchFamily="34" charset="0"/>
              </a:rPr>
              <a:t>.</a:t>
            </a:r>
          </a:p>
          <a:p>
            <a:pPr marL="0" indent="0" algn="just">
              <a:buNone/>
            </a:pPr>
            <a:endParaRPr lang="pl-PL" sz="800" dirty="0">
              <a:solidFill>
                <a:schemeClr val="bg2">
                  <a:lumMod val="25000"/>
                </a:schemeClr>
              </a:solidFill>
              <a:latin typeface="Calibri" pitchFamily="34" charset="0"/>
              <a:cs typeface="Calibri" pitchFamily="34" charset="0"/>
            </a:endParaRPr>
          </a:p>
          <a:p>
            <a:pPr algn="just"/>
            <a:endParaRPr lang="pl-PL" sz="1600" dirty="0">
              <a:solidFill>
                <a:schemeClr val="bg2">
                  <a:lumMod val="50000"/>
                </a:schemeClr>
              </a:solidFill>
              <a:latin typeface="Calibri" pitchFamily="34" charset="0"/>
              <a:cs typeface="Calibri" pitchFamily="34" charset="0"/>
            </a:endParaRPr>
          </a:p>
          <a:p>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91264" cy="5547016"/>
          </a:xfrm>
        </p:spPr>
        <p:txBody>
          <a:bodyPr>
            <a:normAutofit/>
          </a:bodyPr>
          <a:lstStyle/>
          <a:p>
            <a:pPr algn="just">
              <a:buNone/>
            </a:pPr>
            <a:r>
              <a:rPr lang="pl-PL" sz="1600" dirty="0">
                <a:solidFill>
                  <a:schemeClr val="accent5">
                    <a:lumMod val="75000"/>
                  </a:schemeClr>
                </a:solidFill>
                <a:latin typeface="Calibri" pitchFamily="34" charset="0"/>
                <a:cs typeface="Calibri" pitchFamily="34" charset="0"/>
              </a:rPr>
              <a:t>	</a:t>
            </a:r>
            <a:r>
              <a:rPr lang="pl-PL" sz="1600" b="1" dirty="0">
                <a:ln>
                  <a:solidFill>
                    <a:schemeClr val="accent2"/>
                  </a:solidFill>
                </a:ln>
                <a:solidFill>
                  <a:srgbClr val="FF0000"/>
                </a:solidFill>
                <a:latin typeface="Calibri" pitchFamily="34" charset="0"/>
                <a:cs typeface="Calibri" pitchFamily="34" charset="0"/>
              </a:rPr>
              <a:t>Zezwolenie na realizację inwestycji</a:t>
            </a: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rgbClr val="FF0000"/>
                </a:solidFill>
                <a:latin typeface="Calibri" pitchFamily="34" charset="0"/>
                <a:cs typeface="Calibri" pitchFamily="34" charset="0"/>
              </a:rPr>
              <a:t>Inwestor jest zobowiązany do przygotowania prac termomodernizacyjnych/remontowych na elewacjach budynków z uwzględnieniem ochrony ptaków i innych zwierząt prawnie chronionych, zgodnie z art. 52 ustawy z 16 kwietnia 2004 r. o ochronie przyrody (Dz. U. z 2018 r. poz. 1614 Tj.) oraz § 6 rozporządzenia Ministra Środowiska z dnia 16 grudnia 2016 r. w sprawie ochrony gatunkowej zwierząt (Dz. U. z 2016 r. poz. 2183)</a:t>
            </a:r>
          </a:p>
          <a:p>
            <a:pPr algn="just">
              <a:buNone/>
            </a:pPr>
            <a:endParaRPr lang="pl-PL" sz="16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W przypadku stwierdzenia potencjalnych miejsc gniazdowania, inwestor jest zobowiązany do uzyskania zezwolenia RDOŚ na niszczenie siedlisk dziko występujących gatunków zwierząt objętych ochroną gatunkową oraz wskazania działań kompensacyjnych</a:t>
            </a:r>
          </a:p>
          <a:p>
            <a:pPr>
              <a:buNone/>
            </a:pPr>
            <a:endParaRPr lang="pl-PL"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57200" y="320040"/>
            <a:ext cx="8147248" cy="1380768"/>
          </a:xfrm>
        </p:spPr>
        <p:txBody>
          <a:bodyPr>
            <a:noAutofit/>
          </a:bodyPr>
          <a:lstStyle/>
          <a:p>
            <a:pPr algn="ctr"/>
            <a:r>
              <a:rPr lang="pl-PL" sz="2400" i="1" dirty="0">
                <a:ln>
                  <a:solidFill>
                    <a:schemeClr val="accent2">
                      <a:lumMod val="75000"/>
                    </a:schemeClr>
                  </a:solidFill>
                </a:ln>
                <a:solidFill>
                  <a:schemeClr val="accent2">
                    <a:lumMod val="75000"/>
                  </a:schemeClr>
                </a:solidFill>
                <a:latin typeface="Calibri" pitchFamily="34" charset="0"/>
                <a:cs typeface="Calibri" pitchFamily="34" charset="0"/>
              </a:rPr>
              <a:t>5. DOKUMENTACJA TECHNICZNA W ZAKRESIE REALIZOWANEJ INWESTYCJI/SPECYFIKACJA TECHNICZNA</a:t>
            </a:r>
          </a:p>
        </p:txBody>
      </p:sp>
      <p:sp>
        <p:nvSpPr>
          <p:cNvPr id="3" name="Symbol zastępczy zawartości 2"/>
          <p:cNvSpPr>
            <a:spLocks noGrp="1"/>
          </p:cNvSpPr>
          <p:nvPr>
            <p:ph idx="1"/>
          </p:nvPr>
        </p:nvSpPr>
        <p:spPr>
          <a:xfrm>
            <a:off x="457200" y="1844824"/>
            <a:ext cx="8147248" cy="4610912"/>
          </a:xfrm>
        </p:spPr>
        <p:txBody>
          <a:bodyPr>
            <a:normAutofit/>
          </a:bodyPr>
          <a:lstStyle/>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Wnioskodawca zobowiązany jest </a:t>
            </a:r>
            <a:r>
              <a:rPr lang="pl-PL" sz="1600" b="1" dirty="0">
                <a:solidFill>
                  <a:srgbClr val="FF0000"/>
                </a:solidFill>
                <a:latin typeface="Calibri" pitchFamily="34" charset="0"/>
                <a:cs typeface="Calibri" pitchFamily="34" charset="0"/>
              </a:rPr>
              <a:t>dostarczyć  kopię opisu technicznego zatwierdzonego projektu budowlanego stanowiącego załącznik do decyzji udzielającej pozwolenia na budowę wraz z wykazem tomów projektu budowlanego</a:t>
            </a:r>
          </a:p>
          <a:p>
            <a:pPr marL="0" indent="0" algn="just">
              <a:buNone/>
            </a:pPr>
            <a:endParaRPr lang="pl-PL" sz="9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b="1" dirty="0">
                <a:solidFill>
                  <a:srgbClr val="FF0000"/>
                </a:solidFill>
                <a:latin typeface="Calibri" pitchFamily="34" charset="0"/>
                <a:cs typeface="Calibri" pitchFamily="34" charset="0"/>
              </a:rPr>
              <a:t>W przypadku, gdy zakres robót budowlanych nie wymaga uzyskania pozwolenia na budowę należy załączyć opis techniczny, wykonany przez projektanta posiadającego odpowiednie uprawnienia budowlane. </a:t>
            </a:r>
            <a:r>
              <a:rPr lang="pl-PL" sz="1600" dirty="0">
                <a:solidFill>
                  <a:schemeClr val="bg2">
                    <a:lumMod val="25000"/>
                  </a:schemeClr>
                </a:solidFill>
                <a:latin typeface="Calibri" pitchFamily="34" charset="0"/>
                <a:cs typeface="Calibri" pitchFamily="34" charset="0"/>
              </a:rPr>
              <a:t>W przypadkach określonych w art. 30 ust. 3 i 4  ustawy z dnia 7 lipca 1994 r. prawo budowlane (Dz. U. z 2017 r. poz. 1332) należy załączyć projekt zagospodarowania działki lub terenu, wykonany przez projektanta posiadającego wymagane uprawnienia budowlane</a:t>
            </a:r>
          </a:p>
          <a:p>
            <a:pPr marL="0" indent="0" algn="just">
              <a:buNone/>
            </a:pPr>
            <a:endParaRPr lang="pl-PL" sz="1100" dirty="0">
              <a:solidFill>
                <a:schemeClr val="accent5">
                  <a:lumMod val="75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Wykaz tomów projektu budowlanego zawiera: </a:t>
            </a:r>
          </a:p>
          <a:p>
            <a:pPr lvl="1" algn="just"/>
            <a:r>
              <a:rPr lang="pl-PL" sz="1600" dirty="0">
                <a:solidFill>
                  <a:schemeClr val="accent4">
                    <a:lumMod val="75000"/>
                  </a:schemeClr>
                </a:solidFill>
                <a:latin typeface="Calibri" pitchFamily="34" charset="0"/>
                <a:cs typeface="Calibri" pitchFamily="34" charset="0"/>
              </a:rPr>
              <a:t> </a:t>
            </a:r>
            <a:r>
              <a:rPr lang="pl-PL" sz="1600" dirty="0">
                <a:solidFill>
                  <a:srgbClr val="FF0000"/>
                </a:solidFill>
                <a:latin typeface="Calibri" pitchFamily="34" charset="0"/>
                <a:cs typeface="Calibri" pitchFamily="34" charset="0"/>
              </a:rPr>
              <a:t>numery tomów dokumentacji, </a:t>
            </a:r>
          </a:p>
          <a:p>
            <a:pPr lvl="1" algn="just"/>
            <a:r>
              <a:rPr lang="pl-PL" sz="1600" dirty="0">
                <a:solidFill>
                  <a:srgbClr val="FF0000"/>
                </a:solidFill>
                <a:latin typeface="Calibri" pitchFamily="34" charset="0"/>
                <a:cs typeface="Calibri" pitchFamily="34" charset="0"/>
              </a:rPr>
              <a:t> tytuły opracowań, </a:t>
            </a:r>
          </a:p>
          <a:p>
            <a:pPr lvl="1" algn="just"/>
            <a:r>
              <a:rPr lang="pl-PL" sz="1600" dirty="0">
                <a:solidFill>
                  <a:srgbClr val="FF0000"/>
                </a:solidFill>
                <a:latin typeface="Calibri" pitchFamily="34" charset="0"/>
                <a:cs typeface="Calibri" pitchFamily="34" charset="0"/>
              </a:rPr>
              <a:t> nazwiska autorów opracowań wraz z numerami ich uprawnień</a:t>
            </a:r>
          </a:p>
          <a:p>
            <a:pPr lvl="1" algn="just"/>
            <a:endParaRPr lang="pl-PL" sz="1600" dirty="0">
              <a:solidFill>
                <a:schemeClr val="accent6"/>
              </a:solidFill>
              <a:latin typeface="Calibri" pitchFamily="34" charset="0"/>
              <a:cs typeface="Calibri" pitchFamily="34" charset="0"/>
            </a:endParaRPr>
          </a:p>
          <a:p>
            <a:pPr algn="just">
              <a:buNone/>
            </a:pPr>
            <a:r>
              <a:rPr lang="pl-PL" sz="1600" dirty="0">
                <a:solidFill>
                  <a:schemeClr val="bg2">
                    <a:lumMod val="50000"/>
                  </a:schemeClr>
                </a:solidFill>
                <a:latin typeface="Calibri" pitchFamily="34" charset="0"/>
                <a:cs typeface="Calibri" pitchFamily="34" charset="0"/>
              </a:rPr>
              <a:t>	</a:t>
            </a:r>
            <a:r>
              <a:rPr lang="pl-PL" sz="1600" dirty="0">
                <a:solidFill>
                  <a:schemeClr val="bg2">
                    <a:lumMod val="25000"/>
                  </a:schemeClr>
                </a:solidFill>
                <a:latin typeface="Calibri" pitchFamily="34" charset="0"/>
                <a:cs typeface="Calibri" pitchFamily="34" charset="0"/>
              </a:rPr>
              <a:t>Na żądanie IZ RPO Wnioskodawca zobowiązany jest dostarczyć pełną dokumentację techniczną projektu</a:t>
            </a:r>
          </a:p>
          <a:p>
            <a:pPr algn="just">
              <a:buNone/>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835048"/>
          </a:xfrm>
        </p:spPr>
        <p:txBody>
          <a:bodyPr>
            <a:normAutofit/>
          </a:bodyPr>
          <a:lstStyle/>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W przypadku projektu, który swoim zakresem obejmuje zakupy inwestycyjne, należy załączyć specyfikację dostaw (zestawienie zakupywanego oprogramowania/sprzętu określające właściwości techniczne, które zawiera: </a:t>
            </a:r>
          </a:p>
          <a:p>
            <a:pPr lvl="2" algn="just"/>
            <a:r>
              <a:rPr lang="pl-PL" sz="1600" dirty="0">
                <a:solidFill>
                  <a:srgbClr val="FF0000"/>
                </a:solidFill>
                <a:latin typeface="Calibri" pitchFamily="34" charset="0"/>
                <a:cs typeface="Calibri" pitchFamily="34" charset="0"/>
              </a:rPr>
              <a:t>ilość </a:t>
            </a:r>
          </a:p>
          <a:p>
            <a:pPr lvl="2" algn="just"/>
            <a:r>
              <a:rPr lang="pl-PL" sz="1600" dirty="0">
                <a:solidFill>
                  <a:srgbClr val="FF0000"/>
                </a:solidFill>
                <a:latin typeface="Calibri" pitchFamily="34" charset="0"/>
                <a:cs typeface="Calibri" pitchFamily="34" charset="0"/>
              </a:rPr>
              <a:t>rodzaj</a:t>
            </a:r>
          </a:p>
          <a:p>
            <a:pPr lvl="2" algn="just"/>
            <a:r>
              <a:rPr lang="pl-PL" sz="1600" dirty="0">
                <a:solidFill>
                  <a:srgbClr val="FF0000"/>
                </a:solidFill>
                <a:latin typeface="Calibri" pitchFamily="34" charset="0"/>
                <a:cs typeface="Calibri" pitchFamily="34" charset="0"/>
              </a:rPr>
              <a:t>typ</a:t>
            </a:r>
          </a:p>
          <a:p>
            <a:pPr lvl="2" algn="just"/>
            <a:r>
              <a:rPr lang="pl-PL" sz="1600" dirty="0">
                <a:solidFill>
                  <a:srgbClr val="FF0000"/>
                </a:solidFill>
                <a:latin typeface="Calibri" pitchFamily="34" charset="0"/>
                <a:cs typeface="Calibri" pitchFamily="34" charset="0"/>
              </a:rPr>
              <a:t>główne parametry </a:t>
            </a:r>
          </a:p>
          <a:p>
            <a:pPr lvl="2" algn="just"/>
            <a:r>
              <a:rPr lang="pl-PL" sz="1600" dirty="0">
                <a:solidFill>
                  <a:srgbClr val="FF0000"/>
                </a:solidFill>
                <a:latin typeface="Calibri" pitchFamily="34" charset="0"/>
                <a:cs typeface="Calibri" pitchFamily="34" charset="0"/>
              </a:rPr>
              <a:t>plan rozmieszczenia zakupywanego wyposażenia/sprzętu</a:t>
            </a:r>
          </a:p>
          <a:p>
            <a:pPr lvl="2" algn="just"/>
            <a:r>
              <a:rPr lang="pl-PL" sz="1600" dirty="0">
                <a:solidFill>
                  <a:srgbClr val="FF0000"/>
                </a:solidFill>
                <a:latin typeface="Calibri" pitchFamily="34" charset="0"/>
                <a:cs typeface="Calibri" pitchFamily="34" charset="0"/>
              </a:rPr>
              <a:t>odniesienie do cen jednostkowych w formie kosztorysu</a:t>
            </a:r>
          </a:p>
          <a:p>
            <a:pPr lvl="2" algn="just"/>
            <a:endParaRPr lang="pl-PL" sz="1600" dirty="0">
              <a:solidFill>
                <a:schemeClr val="bg2">
                  <a:lumMod val="50000"/>
                </a:schemeClr>
              </a:solidFill>
              <a:latin typeface="Calibri" pitchFamily="34" charset="0"/>
              <a:cs typeface="Calibri" pitchFamily="34" charset="0"/>
            </a:endParaRPr>
          </a:p>
          <a:p>
            <a:pPr algn="just">
              <a:buFont typeface="Wingdings" panose="05000000000000000000" pitchFamily="2" charset="2"/>
              <a:buChar char="Ø"/>
            </a:pPr>
            <a:r>
              <a:rPr lang="pl-PL" sz="1600" dirty="0">
                <a:solidFill>
                  <a:schemeClr val="bg2">
                    <a:lumMod val="25000"/>
                  </a:schemeClr>
                </a:solidFill>
                <a:latin typeface="Calibri" pitchFamily="34" charset="0"/>
                <a:cs typeface="Calibri" pitchFamily="34" charset="0"/>
              </a:rPr>
              <a:t>W przypadku, gdy projekt dotyczy usług należy załączyć specyfikację zawierającą: </a:t>
            </a:r>
          </a:p>
          <a:p>
            <a:pPr lvl="2" algn="just"/>
            <a:r>
              <a:rPr lang="pl-PL" sz="1600" dirty="0">
                <a:solidFill>
                  <a:srgbClr val="FF0000"/>
                </a:solidFill>
                <a:latin typeface="Calibri" pitchFamily="34" charset="0"/>
                <a:cs typeface="Calibri" pitchFamily="34" charset="0"/>
              </a:rPr>
              <a:t>rodzaj</a:t>
            </a:r>
          </a:p>
          <a:p>
            <a:pPr lvl="2" algn="just"/>
            <a:r>
              <a:rPr lang="pl-PL" sz="1600" dirty="0">
                <a:solidFill>
                  <a:srgbClr val="FF0000"/>
                </a:solidFill>
                <a:latin typeface="Calibri" pitchFamily="34" charset="0"/>
                <a:cs typeface="Calibri" pitchFamily="34" charset="0"/>
              </a:rPr>
              <a:t>charakter</a:t>
            </a:r>
          </a:p>
          <a:p>
            <a:pPr lvl="2" algn="just"/>
            <a:r>
              <a:rPr lang="pl-PL" sz="1600" dirty="0">
                <a:solidFill>
                  <a:srgbClr val="FF0000"/>
                </a:solidFill>
                <a:latin typeface="Calibri" pitchFamily="34" charset="0"/>
                <a:cs typeface="Calibri" pitchFamily="34" charset="0"/>
              </a:rPr>
              <a:t>zakres usługi przewidzianej do realizacji w ramach projektu</a:t>
            </a:r>
          </a:p>
          <a:p>
            <a:pPr lvl="2" algn="just"/>
            <a:r>
              <a:rPr lang="pl-PL" sz="1600" dirty="0">
                <a:solidFill>
                  <a:srgbClr val="FF0000"/>
                </a:solidFill>
                <a:latin typeface="Calibri" pitchFamily="34" charset="0"/>
                <a:cs typeface="Calibri" pitchFamily="34" charset="0"/>
              </a:rPr>
              <a:t>odniesienie do cen jednostkowych w formie kosztorysu</a:t>
            </a:r>
          </a:p>
          <a:p>
            <a:pPr lvl="2">
              <a:buNone/>
            </a:pPr>
            <a:endParaRPr lang="pl-PL" sz="1600" dirty="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b="1" i="1" dirty="0" smtClean="0">
                <a:ln>
                  <a:solidFill>
                    <a:schemeClr val="accent2"/>
                  </a:solidFill>
                </a:ln>
                <a:solidFill>
                  <a:schemeClr val="accent2">
                    <a:lumMod val="75000"/>
                  </a:schemeClr>
                </a:solidFill>
                <a:latin typeface="Calibri" pitchFamily="34" charset="0"/>
                <a:cs typeface="Calibri" pitchFamily="34" charset="0"/>
              </a:rPr>
              <a:t>6. Wyciąg z kosztorysu inwestorskiego</a:t>
            </a:r>
            <a:endParaRPr lang="pl-PL" sz="2400" b="1" i="1" dirty="0">
              <a:ln>
                <a:solidFill>
                  <a:schemeClr val="accent2"/>
                </a:solidFill>
              </a:ln>
              <a:solidFill>
                <a:schemeClr val="accent2">
                  <a:lumMod val="75000"/>
                </a:schemeClr>
              </a:solidFill>
              <a:latin typeface="Calibri" pitchFamily="34" charset="0"/>
              <a:cs typeface="Calibri" pitchFamily="34" charset="0"/>
            </a:endParaRPr>
          </a:p>
        </p:txBody>
      </p:sp>
      <p:sp>
        <p:nvSpPr>
          <p:cNvPr id="3" name="Symbol zastępczy zawartości 2"/>
          <p:cNvSpPr>
            <a:spLocks noGrp="1"/>
          </p:cNvSpPr>
          <p:nvPr>
            <p:ph idx="1"/>
          </p:nvPr>
        </p:nvSpPr>
        <p:spPr>
          <a:xfrm>
            <a:off x="457200" y="2348880"/>
            <a:ext cx="8219256" cy="4106856"/>
          </a:xfrm>
        </p:spPr>
        <p:txBody>
          <a:bodyPr/>
          <a:lstStyle/>
          <a:p>
            <a:pPr algn="just">
              <a:buNone/>
            </a:pPr>
            <a:r>
              <a:rPr lang="pl-PL" sz="1800" dirty="0" smtClean="0">
                <a:solidFill>
                  <a:schemeClr val="bg2">
                    <a:lumMod val="25000"/>
                  </a:schemeClr>
                </a:solidFill>
                <a:latin typeface="Calibri" pitchFamily="34" charset="0"/>
                <a:cs typeface="Calibri" pitchFamily="34" charset="0"/>
              </a:rPr>
              <a:t>	W przypadku projektów infrastrukturalnych należy dołączyć wyciąg z kosztorysu inwestorskiego. W sytuacji, gdy wnioskodawca dysponuje już kosztorysem ofertowym bądź powykonawczym, należy je dostarczyć.</a:t>
            </a:r>
          </a:p>
          <a:p>
            <a:pPr>
              <a:buNone/>
            </a:pPr>
            <a:endParaRPr lang="pl-PL"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9552" y="188640"/>
            <a:ext cx="8064896" cy="432048"/>
          </a:xfrm>
        </p:spPr>
        <p:txBody>
          <a:bodyPr>
            <a:normAutofit fontScale="90000"/>
          </a:bodyPr>
          <a:lstStyle/>
          <a:p>
            <a:pPr lvl="0" algn="ctr"/>
            <a:r>
              <a:rPr lang="pl-PL" dirty="0" smtClean="0"/>
              <a:t/>
            </a:r>
            <a:br>
              <a:rPr lang="pl-PL" dirty="0" smtClean="0"/>
            </a:br>
            <a:r>
              <a:rPr lang="pl-PL" dirty="0" smtClean="0"/>
              <a:t/>
            </a:r>
            <a:br>
              <a:rPr lang="pl-PL" dirty="0" smtClean="0"/>
            </a:br>
            <a:r>
              <a:rPr lang="pl-PL" sz="2400" b="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
            </a:r>
            <a:br>
              <a:rPr lang="pl-PL" sz="2400" b="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br>
            <a:r>
              <a:rPr lang="pl-PL" sz="2400" b="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7. </a:t>
            </a:r>
            <a:r>
              <a:rPr lang="pl-PL" sz="2700" b="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Oświadczenie o prawie do dysponowania nieruchomością</a:t>
            </a:r>
            <a:endParaRPr lang="pl-PL" sz="2400" b="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395536" y="1052736"/>
            <a:ext cx="8280920" cy="5040560"/>
          </a:xfrm>
        </p:spPr>
        <p:txBody>
          <a:bodyPr>
            <a:normAutofit/>
          </a:bodyPr>
          <a:lstStyle/>
          <a:p>
            <a:pPr algn="just"/>
            <a:endParaRPr lang="pl-PL" sz="1700" dirty="0" smtClean="0">
              <a:solidFill>
                <a:schemeClr val="bg2">
                  <a:lumMod val="50000"/>
                </a:schemeClr>
              </a:solidFill>
              <a:latin typeface="Calibri" pitchFamily="34" charset="0"/>
              <a:cs typeface="Calibri" pitchFamily="34" charset="0"/>
            </a:endParaRPr>
          </a:p>
          <a:p>
            <a:pPr algn="just">
              <a:buNone/>
            </a:pPr>
            <a:r>
              <a:rPr lang="pl-PL" sz="1700" dirty="0" smtClean="0">
                <a:solidFill>
                  <a:schemeClr val="bg2">
                    <a:lumMod val="50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 związku z ogólną zasadą, że dofinansowaniu mogą podlegać jedynie projekty realizowane na terenie lub w obiekcie należącym do wnioskodawcy, do wniosku należy dołączyć </a:t>
            </a:r>
            <a:r>
              <a:rPr lang="pl-PL" sz="1800" b="1" dirty="0" smtClean="0">
                <a:solidFill>
                  <a:schemeClr val="bg2">
                    <a:lumMod val="25000"/>
                  </a:schemeClr>
                </a:solidFill>
                <a:latin typeface="Calibri" pitchFamily="34" charset="0"/>
                <a:cs typeface="Calibri" pitchFamily="34" charset="0"/>
              </a:rPr>
              <a:t>oświadczenie, że wnioskodawca posiada prawo do dysponowania nieruchomością na cele budowlane.</a:t>
            </a:r>
          </a:p>
          <a:p>
            <a:pPr algn="just">
              <a:buNone/>
            </a:pPr>
            <a:endParaRPr lang="pl-PL" sz="1800" dirty="0" smtClean="0">
              <a:solidFill>
                <a:schemeClr val="accent5">
                  <a:lumMod val="75000"/>
                </a:schemeClr>
              </a:solidFill>
              <a:latin typeface="Calibri" pitchFamily="34" charset="0"/>
              <a:cs typeface="Calibri" pitchFamily="34" charset="0"/>
            </a:endParaRPr>
          </a:p>
          <a:p>
            <a:pPr algn="just">
              <a:buNone/>
            </a:pPr>
            <a:r>
              <a:rPr lang="pl-PL" sz="1800" dirty="0" smtClean="0">
                <a:solidFill>
                  <a:schemeClr val="accent5">
                    <a:lumMod val="7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 przypadku projektów związanych z dostawami lub usługami należy załączyć oświadczenie o prawie do dysponowania nieruchomością lub obiektami na cele projektu </a:t>
            </a:r>
            <a:r>
              <a:rPr lang="pl-PL" sz="1800" i="1" dirty="0" smtClean="0">
                <a:solidFill>
                  <a:schemeClr val="bg2">
                    <a:lumMod val="25000"/>
                  </a:schemeClr>
                </a:solidFill>
                <a:latin typeface="Calibri" pitchFamily="34" charset="0"/>
                <a:cs typeface="Calibri" pitchFamily="34" charset="0"/>
              </a:rPr>
              <a:t>.</a:t>
            </a: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Złożenie fałszywego oświadczenia jest zagrożone odpowiedzialnością karną, dlatego też inwestor nie musi dołączyć do wniosku wypisów z ksiąg wieczystych lub aktów notarialnych potwierdzających to prawo. </a:t>
            </a:r>
          </a:p>
          <a:p>
            <a:pPr algn="just">
              <a:buNone/>
            </a:pPr>
            <a:endParaRPr lang="pl-PL" sz="1700" dirty="0" smtClean="0">
              <a:solidFill>
                <a:schemeClr val="accent5">
                  <a:lumMod val="75000"/>
                </a:schemeClr>
              </a:solidFill>
              <a:latin typeface="Calibri" pitchFamily="34" charset="0"/>
              <a:cs typeface="Calibri" pitchFamily="34" charset="0"/>
            </a:endParaRPr>
          </a:p>
          <a:p>
            <a:pPr algn="just">
              <a:buNone/>
            </a:pPr>
            <a:r>
              <a:rPr lang="pl-PL" sz="1700" dirty="0" smtClean="0">
                <a:solidFill>
                  <a:schemeClr val="accent5">
                    <a:lumMod val="75000"/>
                  </a:schemeClr>
                </a:solidFill>
                <a:latin typeface="Calibri" pitchFamily="34" charset="0"/>
                <a:cs typeface="Calibri" pitchFamily="34" charset="0"/>
              </a:rPr>
              <a:t>	</a:t>
            </a:r>
            <a:endParaRPr lang="pl-PL" sz="1600" dirty="0" smtClean="0">
              <a:solidFill>
                <a:schemeClr val="accent5">
                  <a:lumMod val="75000"/>
                </a:schemeClr>
              </a:solidFill>
              <a:latin typeface="Calibri" pitchFamily="34" charset="0"/>
              <a:cs typeface="Calibri" pitchFamily="34" charset="0"/>
            </a:endParaRPr>
          </a:p>
          <a:p>
            <a:pPr algn="just">
              <a:buNone/>
            </a:pPr>
            <a:endParaRPr lang="pl-PL" sz="1600" dirty="0" smtClean="0">
              <a:solidFill>
                <a:schemeClr val="accent5">
                  <a:lumMod val="75000"/>
                </a:schemeClr>
              </a:solidFill>
              <a:latin typeface="Calibri" pitchFamily="34" charset="0"/>
              <a:cs typeface="Calibri" pitchFamily="34" charset="0"/>
            </a:endParaRPr>
          </a:p>
          <a:p>
            <a:pPr algn="just">
              <a:buNone/>
            </a:pPr>
            <a:endParaRPr lang="pl-PL" sz="1600" dirty="0" smtClean="0">
              <a:solidFill>
                <a:schemeClr val="accent5">
                  <a:lumMod val="75000"/>
                </a:schemeClr>
              </a:solidFill>
              <a:latin typeface="Calibri" pitchFamily="34" charset="0"/>
              <a:cs typeface="Calibri" pitchFamily="34" charset="0"/>
            </a:endParaRPr>
          </a:p>
          <a:p>
            <a:endParaRPr lang="pl-PL"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692696"/>
            <a:ext cx="7886700" cy="5484267"/>
          </a:xfrm>
        </p:spPr>
        <p:txBody>
          <a:bodyPr/>
          <a:lstStyle/>
          <a:p>
            <a:pPr algn="just"/>
            <a:r>
              <a:rPr lang="pl-PL" sz="1800" dirty="0" smtClean="0">
                <a:solidFill>
                  <a:schemeClr val="bg2">
                    <a:lumMod val="25000"/>
                  </a:schemeClr>
                </a:solidFill>
                <a:latin typeface="Calibri" pitchFamily="34" charset="0"/>
                <a:cs typeface="Calibri" pitchFamily="34" charset="0"/>
              </a:rPr>
              <a:t>Prawo do dysponowania nieruchomością wynikać może z różnych tytułów prawnych. np. umowy najmu lub dzierżawy. </a:t>
            </a:r>
            <a:r>
              <a:rPr lang="pl-PL" sz="1800" u="sng" dirty="0" smtClean="0">
                <a:solidFill>
                  <a:schemeClr val="bg2">
                    <a:lumMod val="25000"/>
                  </a:schemeClr>
                </a:solidFill>
                <a:latin typeface="Calibri" pitchFamily="34" charset="0"/>
                <a:cs typeface="Calibri" pitchFamily="34" charset="0"/>
              </a:rPr>
              <a:t>W przypadku tytułów prawnych innych niż własność i użytkowanie wieczyste wnioskodawca zobowiązany jest do dołączenia dokumentów potwierdzających tytuł prawny do nieruchomości</a:t>
            </a:r>
            <a:r>
              <a:rPr lang="pl-PL" sz="1800" dirty="0" smtClean="0">
                <a:solidFill>
                  <a:schemeClr val="bg2">
                    <a:lumMod val="25000"/>
                  </a:schemeClr>
                </a:solidFill>
                <a:latin typeface="Calibri" pitchFamily="34" charset="0"/>
                <a:cs typeface="Calibri" pitchFamily="34" charset="0"/>
              </a:rPr>
              <a:t>. Należy przy tym pamiętać, że wnioskodawca ma obowiązek wykazać prawo do dysponowania nieruchomością na cały okres trwałości projektu. W związku z tym przedłożone oświadczenia muszą potwierdzać prawo wnioskodawcy do dysponowania nieruchomością przez ww. okres czasu. </a:t>
            </a: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	W przypadku robót budowlanych wymagających jedynie </a:t>
            </a:r>
            <a:r>
              <a:rPr lang="pl-PL" sz="1800" u="sng" dirty="0" smtClean="0">
                <a:solidFill>
                  <a:schemeClr val="bg2">
                    <a:lumMod val="25000"/>
                  </a:schemeClr>
                </a:solidFill>
                <a:latin typeface="Calibri" pitchFamily="34" charset="0"/>
                <a:cs typeface="Calibri" pitchFamily="34" charset="0"/>
              </a:rPr>
              <a:t>czasowego zajęcia terenu </a:t>
            </a:r>
            <a:r>
              <a:rPr lang="pl-PL" sz="1800" dirty="0" smtClean="0">
                <a:solidFill>
                  <a:schemeClr val="bg2">
                    <a:lumMod val="25000"/>
                  </a:schemeClr>
                </a:solidFill>
                <a:latin typeface="Calibri" pitchFamily="34" charset="0"/>
                <a:cs typeface="Calibri" pitchFamily="34" charset="0"/>
              </a:rPr>
              <a:t>nie będącego własnością wnioskodawcy, np. ułożenie podziemnych rurociągów, itp., </a:t>
            </a:r>
            <a:r>
              <a:rPr lang="pl-PL" sz="1800" u="sng" dirty="0" smtClean="0">
                <a:solidFill>
                  <a:schemeClr val="bg2">
                    <a:lumMod val="25000"/>
                  </a:schemeClr>
                </a:solidFill>
                <a:latin typeface="Calibri" pitchFamily="34" charset="0"/>
                <a:cs typeface="Calibri" pitchFamily="34" charset="0"/>
              </a:rPr>
              <a:t>należy dołączyć dokumenty potwierdzające uzyskanie zgody wszystkich właścicieli gruntów na czasowe zajęcie terenu.</a:t>
            </a:r>
          </a:p>
          <a:p>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116632"/>
            <a:ext cx="8219256" cy="1524784"/>
          </a:xfrm>
        </p:spPr>
        <p:txBody>
          <a:bodyPr>
            <a:normAutofit/>
          </a:bodyPr>
          <a:lstStyle/>
          <a:p>
            <a:pPr algn="ctr"/>
            <a:r>
              <a:rPr lang="pl-PL" sz="2800" b="1" i="1" cap="all" dirty="0" smtClean="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rPr>
              <a:t>Podstawowe założenia dotyczące kwalifikowalności projektu</a:t>
            </a:r>
            <a:endParaRPr lang="pl-PL" sz="2800" b="1" i="1" cap="all" dirty="0">
              <a:ln w="9000" cmpd="sng">
                <a:solidFill>
                  <a:schemeClr val="accent2"/>
                </a:solidFill>
                <a:prstDash val="solid"/>
              </a:ln>
              <a:solidFill>
                <a:schemeClr val="accent2">
                  <a:lumMod val="75000"/>
                </a:schemeClr>
              </a:solidFill>
              <a:effectLst>
                <a:reflection blurRad="12700" stA="28000" endPos="45000" dist="1000" dir="5400000" sy="-100000" algn="bl" rotWithShape="0"/>
              </a:effectLst>
              <a:latin typeface="Calibri" pitchFamily="34" charset="0"/>
              <a:cs typeface="Calibri" pitchFamily="34" charset="0"/>
            </a:endParaRPr>
          </a:p>
        </p:txBody>
      </p:sp>
      <p:sp>
        <p:nvSpPr>
          <p:cNvPr id="3" name="Symbol zastępczy zawartości 2"/>
          <p:cNvSpPr>
            <a:spLocks noGrp="1"/>
          </p:cNvSpPr>
          <p:nvPr>
            <p:ph idx="1"/>
          </p:nvPr>
        </p:nvSpPr>
        <p:spPr>
          <a:xfrm>
            <a:off x="457200" y="1556792"/>
            <a:ext cx="8147248" cy="4608512"/>
          </a:xfrm>
        </p:spPr>
        <p:txBody>
          <a:bodyPr>
            <a:normAutofit lnSpcReduction="10000"/>
          </a:bodyPr>
          <a:lstStyle/>
          <a:p>
            <a:pPr algn="ctr">
              <a:buNone/>
            </a:pPr>
            <a:r>
              <a:rPr lang="pl-PL" sz="2000" b="1" i="1" u="sng" dirty="0" smtClean="0">
                <a:solidFill>
                  <a:schemeClr val="bg2">
                    <a:lumMod val="25000"/>
                  </a:schemeClr>
                </a:solidFill>
                <a:latin typeface="Calibri" pitchFamily="34" charset="0"/>
                <a:cs typeface="Calibri" pitchFamily="34" charset="0"/>
              </a:rPr>
              <a:t>Podmioty uprawnione do ubiegania się o dofinansowanie</a:t>
            </a:r>
          </a:p>
          <a:p>
            <a:pPr algn="just">
              <a:buNone/>
            </a:pPr>
            <a:r>
              <a:rPr lang="pl-PL" sz="1600" dirty="0" smtClean="0">
                <a:solidFill>
                  <a:schemeClr val="bg2">
                    <a:lumMod val="25000"/>
                  </a:schemeClr>
                </a:solidFill>
                <a:latin typeface="Calibri" pitchFamily="34" charset="0"/>
                <a:cs typeface="Calibri" pitchFamily="34" charset="0"/>
              </a:rPr>
              <a:t>	</a:t>
            </a:r>
          </a:p>
          <a:p>
            <a:pPr algn="just">
              <a:lnSpc>
                <a:spcPct val="100000"/>
              </a:lnSpc>
              <a:buNone/>
            </a:pPr>
            <a:r>
              <a:rPr lang="pl-PL" sz="1800" dirty="0" smtClean="0">
                <a:solidFill>
                  <a:schemeClr val="bg2">
                    <a:lumMod val="25000"/>
                  </a:schemeClr>
                </a:solidFill>
                <a:latin typeface="Calibri" pitchFamily="34" charset="0"/>
                <a:cs typeface="Calibri" pitchFamily="34" charset="0"/>
              </a:rPr>
              <a:t>	Do konkursu w ramach Osi Priorytetowej 5 </a:t>
            </a:r>
            <a:r>
              <a:rPr lang="pl-PL" sz="1800" i="1" dirty="0" smtClean="0">
                <a:solidFill>
                  <a:schemeClr val="bg2">
                    <a:lumMod val="25000"/>
                  </a:schemeClr>
                </a:solidFill>
                <a:latin typeface="Calibri" pitchFamily="34" charset="0"/>
                <a:cs typeface="Calibri" pitchFamily="34" charset="0"/>
              </a:rPr>
              <a:t>Efektywność energetyczna i gospodarka niskoemisyjna</a:t>
            </a:r>
            <a:r>
              <a:rPr lang="pl-PL" sz="1800" dirty="0" smtClean="0">
                <a:solidFill>
                  <a:schemeClr val="bg2">
                    <a:lumMod val="25000"/>
                  </a:schemeClr>
                </a:solidFill>
                <a:latin typeface="Calibri" pitchFamily="34" charset="0"/>
                <a:cs typeface="Calibri" pitchFamily="34" charset="0"/>
              </a:rPr>
              <a:t> Działania 5.3 </a:t>
            </a:r>
            <a:r>
              <a:rPr lang="pl-PL" sz="1800" i="1" dirty="0" smtClean="0">
                <a:solidFill>
                  <a:schemeClr val="bg2">
                    <a:lumMod val="25000"/>
                  </a:schemeClr>
                </a:solidFill>
                <a:latin typeface="Calibri" pitchFamily="34" charset="0"/>
                <a:cs typeface="Calibri" pitchFamily="34" charset="0"/>
              </a:rPr>
              <a:t>Efektywność energetyczna sektora mieszkaniowego </a:t>
            </a:r>
            <a:r>
              <a:rPr lang="pl-PL" sz="1800" dirty="0" smtClean="0">
                <a:solidFill>
                  <a:schemeClr val="bg2">
                    <a:lumMod val="25000"/>
                  </a:schemeClr>
                </a:solidFill>
                <a:latin typeface="Calibri" pitchFamily="34" charset="0"/>
                <a:cs typeface="Calibri" pitchFamily="34" charset="0"/>
              </a:rPr>
              <a:t>RPO WL mogą przystąpić Wnioskodawcy wskazani poniżej:</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Jednostki samorządu terytorialnego, ich związki i stowarzyszenia,</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Jednostki organizacyjne jednostek samorządu terytorialnego posiadające osobowość prawną,</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Jednostki sektora finansów publicznych posiadające osobowość prawną,</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Spółki prawa handlowego, w których większość udziałów lub akcji posiadają jednostki samorządu terytorialnego lub ich związki,</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Spółdzielnie i wspólnoty mieszkaniowe (z wyłączeniem zlokalizowanych na obszarze ZIT LOF),</a:t>
            </a:r>
          </a:p>
          <a:p>
            <a:pPr lvl="2" algn="just">
              <a:spcBef>
                <a:spcPts val="1200"/>
              </a:spcBef>
              <a:buFont typeface="Wingdings" pitchFamily="2" charset="2"/>
              <a:buChar char="v"/>
            </a:pPr>
            <a:r>
              <a:rPr lang="pl-PL" sz="1800" dirty="0" smtClean="0">
                <a:solidFill>
                  <a:srgbClr val="FF0000"/>
                </a:solidFill>
                <a:latin typeface="Calibri" pitchFamily="34" charset="0"/>
                <a:cs typeface="Calibri" pitchFamily="34" charset="0"/>
              </a:rPr>
              <a:t>Towarzystwa Budownictwa Społecznego.</a:t>
            </a:r>
          </a:p>
          <a:p>
            <a:pPr>
              <a:buNone/>
            </a:pPr>
            <a:endParaRPr lang="pl-PL" sz="2400" dirty="0">
              <a:solidFill>
                <a:schemeClr val="accent1">
                  <a:lumMod val="75000"/>
                </a:schemeClr>
              </a:solidFill>
              <a:latin typeface="Calibri" pitchFamily="34" charset="0"/>
              <a:cs typeface="Calibri"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19256" cy="1452776"/>
          </a:xfrm>
        </p:spPr>
        <p:txBody>
          <a:bodyPr>
            <a:noAutofit/>
          </a:bodyPr>
          <a:lstStyle/>
          <a:p>
            <a:pPr lvl="0"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8. Dokumenty wnioskodawcy potwierdzające zapewnienie środków finansowych </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457200" y="1556792"/>
            <a:ext cx="8219256" cy="4898944"/>
          </a:xfrm>
        </p:spPr>
        <p:txBody>
          <a:bodyPr>
            <a:normAutofit/>
          </a:bodyPr>
          <a:lstStyle/>
          <a:p>
            <a:pPr algn="just">
              <a:buNone/>
            </a:pPr>
            <a:r>
              <a:rPr lang="pl-PL" sz="1600" dirty="0" smtClean="0">
                <a:solidFill>
                  <a:schemeClr val="accent5">
                    <a:lumMod val="75000"/>
                  </a:schemeClr>
                </a:solidFill>
                <a:latin typeface="Calibri" pitchFamily="34" charset="0"/>
                <a:cs typeface="Calibri" pitchFamily="34" charset="0"/>
              </a:rPr>
              <a:t>	</a:t>
            </a:r>
            <a:r>
              <a:rPr lang="en-US" sz="1800" dirty="0" smtClean="0">
                <a:solidFill>
                  <a:schemeClr val="bg2">
                    <a:lumMod val="25000"/>
                  </a:schemeClr>
                </a:solidFill>
                <a:latin typeface="Calibri" pitchFamily="34" charset="0"/>
                <a:cs typeface="Calibri" pitchFamily="34" charset="0"/>
              </a:rPr>
              <a:t>Wnioskodawca ma obowiązek przedstawić dokumenty potwierdzające posiadanie środków wystarczających do sfinansowania wkładu własnego w wysokości zgodnej z montażem finansowym projektu, jeśli wkład ten jest w wysokości nie mniejszej niż kwota potrzebna do finansowania projektu w pierwszym kwartale jego rzeczowej realizacji (rzeczowej realizacji projektu nie stanowią: zakup gruntu i prace przygotowawcze </a:t>
            </a:r>
            <a:r>
              <a:rPr lang="en-US" sz="1800" dirty="0" err="1" smtClean="0">
                <a:solidFill>
                  <a:schemeClr val="bg2">
                    <a:lumMod val="25000"/>
                  </a:schemeClr>
                </a:solidFill>
                <a:latin typeface="Calibri" pitchFamily="34" charset="0"/>
                <a:cs typeface="Calibri" pitchFamily="34" charset="0"/>
              </a:rPr>
              <a:t>tj</a:t>
            </a:r>
            <a:r>
              <a:rPr lang="en-US" sz="1800" dirty="0" smtClean="0">
                <a:solidFill>
                  <a:schemeClr val="bg2">
                    <a:lumMod val="25000"/>
                  </a:schemeClr>
                </a:solidFill>
                <a:latin typeface="Calibri" pitchFamily="34" charset="0"/>
                <a:cs typeface="Calibri" pitchFamily="34" charset="0"/>
              </a:rPr>
              <a:t>. uzyskanie niezbędnych zezwoleń i dokumentacji, w tym studium wykonalności, a także wydatki poniesione na zarządzanie projektem, promocję i nadzór inwestorski). </a:t>
            </a:r>
            <a:endParaRPr lang="pl-PL" sz="1800" dirty="0" smtClean="0">
              <a:solidFill>
                <a:schemeClr val="bg2">
                  <a:lumMod val="25000"/>
                </a:schemeClr>
              </a:solidFill>
              <a:latin typeface="Calibri" pitchFamily="34" charset="0"/>
              <a:cs typeface="Calibri" pitchFamily="34" charset="0"/>
            </a:endParaRP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W przypadku, gdy kwota niezbędna do finansowania projektu w pierwszym kwartale jego rzeczowej realizacji przekracza wysokość wymaganego wkładu własnego wówczas wnioskodawca zobowiązany jest przedstawić zapewnienie, że posiada środki na realizację rzeczową projektu w pierwszym kwartale. </a:t>
            </a:r>
          </a:p>
          <a:p>
            <a:pPr algn="just">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dirty="0" smtClean="0">
                <a:solidFill>
                  <a:schemeClr val="bg2">
                    <a:lumMod val="25000"/>
                  </a:schemeClr>
                </a:solidFill>
                <a:latin typeface="Calibri" pitchFamily="34" charset="0"/>
                <a:cs typeface="Calibri" pitchFamily="34" charset="0"/>
              </a:rPr>
              <a:t>	Dodatkowo</a:t>
            </a:r>
            <a:r>
              <a:rPr lang="pl-PL" sz="1800" dirty="0" smtClean="0">
                <a:solidFill>
                  <a:schemeClr val="bg2">
                    <a:lumMod val="25000"/>
                  </a:schemeClr>
                </a:solidFill>
                <a:latin typeface="Calibri" pitchFamily="34" charset="0"/>
                <a:cs typeface="Calibri" pitchFamily="34" charset="0"/>
              </a:rPr>
              <a:t>, wnioskodawca w ramach wkładu własnego pokrywa wszystkie wydatki niekwalifikowane w ramach projektu i uwzględnia to w dokumencie potwierdzającym posiadanie przez wnioskodawcę środków niezbędnych do zrealizowania projektu. </a:t>
            </a:r>
          </a:p>
          <a:p>
            <a:endParaRPr lang="pl-PL" sz="1600" dirty="0" smtClean="0">
              <a:solidFill>
                <a:schemeClr val="bg2">
                  <a:lumMod val="50000"/>
                </a:schemeClr>
              </a:solidFill>
              <a:latin typeface="Calibri" pitchFamily="34" charset="0"/>
              <a:cs typeface="Calibri" pitchFamily="34" charset="0"/>
            </a:endParaRPr>
          </a:p>
          <a:p>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9064"/>
          </a:xfrm>
        </p:spPr>
        <p:txBody>
          <a:bodyPr>
            <a:normAutofit/>
          </a:bodyPr>
          <a:lstStyle/>
          <a:p>
            <a:pPr algn="just"/>
            <a:r>
              <a:rPr lang="pl-PL" sz="1800" dirty="0" smtClean="0">
                <a:solidFill>
                  <a:schemeClr val="bg2">
                    <a:lumMod val="25000"/>
                  </a:schemeClr>
                </a:solidFill>
                <a:latin typeface="Calibri" pitchFamily="34" charset="0"/>
                <a:cs typeface="Calibri" pitchFamily="34" charset="0"/>
              </a:rPr>
              <a:t>Należy pamiętać, że część wkładu własnego musi być sfinansowana ze środków własnych wnioskodawcy. W ramach RPO WL wysokość minimalnego wkładu własnego wnioskodawcy wynosi 5% i różni się w zależności od działania oraz typu projektu. Poziom minimalnego wkładu własnego jako % kosztów </a:t>
            </a:r>
            <a:r>
              <a:rPr lang="pl-PL" sz="1800" dirty="0" err="1" smtClean="0">
                <a:solidFill>
                  <a:schemeClr val="bg2">
                    <a:lumMod val="25000"/>
                  </a:schemeClr>
                </a:solidFill>
                <a:latin typeface="Calibri" pitchFamily="34" charset="0"/>
                <a:cs typeface="Calibri" pitchFamily="34" charset="0"/>
              </a:rPr>
              <a:t>kwalifikowalnych</a:t>
            </a:r>
            <a:r>
              <a:rPr lang="pl-PL" sz="1800" dirty="0" smtClean="0">
                <a:solidFill>
                  <a:schemeClr val="bg2">
                    <a:lumMod val="25000"/>
                  </a:schemeClr>
                </a:solidFill>
                <a:latin typeface="Calibri" pitchFamily="34" charset="0"/>
                <a:cs typeface="Calibri" pitchFamily="34" charset="0"/>
              </a:rPr>
              <a:t> jest wskazany dla każdego typu działań w „</a:t>
            </a:r>
            <a:r>
              <a:rPr lang="pl-PL" sz="1800" i="1" dirty="0" smtClean="0">
                <a:solidFill>
                  <a:schemeClr val="bg2">
                    <a:lumMod val="25000"/>
                  </a:schemeClr>
                </a:solidFill>
                <a:latin typeface="Calibri" pitchFamily="34" charset="0"/>
                <a:cs typeface="Calibri" pitchFamily="34" charset="0"/>
              </a:rPr>
              <a:t>Szczegółowym Opisie Osi Priorytetowych Regionalnego Programu Operacyjnego Województwa Lubelskiego na lata 2014-2020</a:t>
            </a:r>
            <a:r>
              <a:rPr lang="pl-PL" sz="1800" dirty="0" smtClean="0">
                <a:solidFill>
                  <a:schemeClr val="bg2">
                    <a:lumMod val="25000"/>
                  </a:schemeClr>
                </a:solidFill>
                <a:latin typeface="Calibri" pitchFamily="34" charset="0"/>
                <a:cs typeface="Calibri" pitchFamily="34" charset="0"/>
              </a:rPr>
              <a:t>”. </a:t>
            </a: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Pozostała część wkładu własnego do projektu może zostać uzupełniona środkami o charakterze bezzwrotnym pochodzącymi z krajowych lub międzynarodowych instytucji finansowych, subwencji ogólnych, środkami prywatnymi przekazanymi w sposób formalnie udokumentowany pozostającymi w dyspozycji Wnioskodawcy, środkami pochodzącymi z funduszy celowych działających jako osoby prawne (PFRON, </a:t>
            </a:r>
            <a:r>
              <a:rPr lang="pl-PL" sz="1800" dirty="0" err="1" smtClean="0">
                <a:solidFill>
                  <a:schemeClr val="bg2">
                    <a:lumMod val="25000"/>
                  </a:schemeClr>
                </a:solidFill>
                <a:latin typeface="Calibri" pitchFamily="34" charset="0"/>
                <a:cs typeface="Calibri" pitchFamily="34" charset="0"/>
              </a:rPr>
              <a:t>NFOŚiGW</a:t>
            </a:r>
            <a:r>
              <a:rPr lang="pl-PL" sz="1800" dirty="0" smtClean="0">
                <a:solidFill>
                  <a:schemeClr val="bg2">
                    <a:lumMod val="25000"/>
                  </a:schemeClr>
                </a:solidFill>
                <a:latin typeface="Calibri" pitchFamily="34" charset="0"/>
                <a:cs typeface="Calibri" pitchFamily="34" charset="0"/>
              </a:rPr>
              <a:t>, </a:t>
            </a:r>
            <a:r>
              <a:rPr lang="pl-PL" sz="1800" dirty="0" err="1" smtClean="0">
                <a:solidFill>
                  <a:schemeClr val="bg2">
                    <a:lumMod val="25000"/>
                  </a:schemeClr>
                </a:solidFill>
                <a:latin typeface="Calibri" pitchFamily="34" charset="0"/>
                <a:cs typeface="Calibri" pitchFamily="34" charset="0"/>
              </a:rPr>
              <a:t>WFOŚiGW</a:t>
            </a:r>
            <a:r>
              <a:rPr lang="pl-PL" sz="1800" dirty="0" smtClean="0">
                <a:solidFill>
                  <a:schemeClr val="bg2">
                    <a:lumMod val="25000"/>
                  </a:schemeClr>
                </a:solidFill>
                <a:latin typeface="Calibri" pitchFamily="34" charset="0"/>
                <a:cs typeface="Calibri" pitchFamily="34" charset="0"/>
              </a:rPr>
              <a:t> itp.) oraz funduszami nieposiadającymi osobowości prawnej (np. Fundusz Rozwoju Kultury Fizycznej), z zastrzeżeniem szczególnych zasad dotyczących wniesienia wkładu własnego w projektach podlegających regułom pomocy publicznej.</a:t>
            </a: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przypadku projektów realizowanych w ramach umów partnerskich należy dołączyć dodatkowe dokumenty poświadczające zabezpieczenie wkładu własnego przez partnera/ów partycypujących finansowo w kosztach projektu. Dokumenty powinny zawierać nazwę instytucji współfinansującej (partnera/ów), nazwę projektu oraz kwotę, którą zamierza ona przeznaczyć na współfinansowanie projektu. </a:t>
            </a:r>
          </a:p>
          <a:p>
            <a:pPr algn="just"/>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476672"/>
            <a:ext cx="8219256" cy="5979064"/>
          </a:xfrm>
        </p:spPr>
        <p:txBody>
          <a:bodyPr>
            <a:normAutofit lnSpcReduction="10000"/>
          </a:bodyPr>
          <a:lstStyle/>
          <a:p>
            <a:pPr>
              <a:buNone/>
            </a:pPr>
            <a:r>
              <a:rPr lang="pl-PL" sz="1800" dirty="0" smtClean="0">
                <a:solidFill>
                  <a:schemeClr val="bg2">
                    <a:lumMod val="25000"/>
                  </a:schemeClr>
                </a:solidFill>
                <a:latin typeface="Calibri" pitchFamily="34" charset="0"/>
                <a:cs typeface="Calibri" pitchFamily="34" charset="0"/>
              </a:rPr>
              <a:t>	Rodzaj dokumentów potwierdzających posiadanie środków zależy od kategorii wnioskodawców:</a:t>
            </a:r>
          </a:p>
          <a:p>
            <a:pPr>
              <a:buNone/>
            </a:pPr>
            <a:endParaRPr lang="pl-PL" sz="1800" dirty="0" smtClean="0">
              <a:solidFill>
                <a:schemeClr val="bg2">
                  <a:lumMod val="25000"/>
                </a:schemeClr>
              </a:solidFill>
              <a:latin typeface="Calibri" pitchFamily="34" charset="0"/>
              <a:cs typeface="Calibri" pitchFamily="34" charset="0"/>
            </a:endParaRPr>
          </a:p>
          <a:p>
            <a:pPr algn="just">
              <a:buNone/>
            </a:pPr>
            <a:r>
              <a:rPr lang="pl-PL" sz="1800" b="1" dirty="0" smtClean="0">
                <a:solidFill>
                  <a:schemeClr val="bg2">
                    <a:lumMod val="25000"/>
                  </a:schemeClr>
                </a:solidFill>
                <a:latin typeface="Calibri" pitchFamily="34" charset="0"/>
                <a:cs typeface="Calibri" pitchFamily="34" charset="0"/>
              </a:rPr>
              <a:t>	</a:t>
            </a:r>
            <a:r>
              <a:rPr lang="pl-PL" sz="1800" b="1" dirty="0" smtClean="0">
                <a:solidFill>
                  <a:schemeClr val="bg2">
                    <a:lumMod val="25000"/>
                  </a:schemeClr>
                </a:solidFill>
                <a:latin typeface="Calibri" pitchFamily="34" charset="0"/>
                <a:cs typeface="Calibri" pitchFamily="34" charset="0"/>
              </a:rPr>
              <a:t>a</a:t>
            </a:r>
            <a:r>
              <a:rPr lang="pl-PL" sz="1800" b="1" dirty="0" smtClean="0">
                <a:solidFill>
                  <a:schemeClr val="bg2">
                    <a:lumMod val="25000"/>
                  </a:schemeClr>
                </a:solidFill>
                <a:latin typeface="Calibri" pitchFamily="34" charset="0"/>
                <a:cs typeface="Calibri" pitchFamily="34" charset="0"/>
              </a:rPr>
              <a:t>) </a:t>
            </a:r>
            <a:r>
              <a:rPr lang="pl-PL" sz="1800" b="1" u="sng" dirty="0" smtClean="0">
                <a:solidFill>
                  <a:schemeClr val="bg2">
                    <a:lumMod val="25000"/>
                  </a:schemeClr>
                </a:solidFill>
                <a:latin typeface="Calibri" pitchFamily="34" charset="0"/>
                <a:cs typeface="Calibri" pitchFamily="34" charset="0"/>
              </a:rPr>
              <a:t>Jednostka samorządu terytorialnego oraz jednostka organizacyjna </a:t>
            </a:r>
            <a:r>
              <a:rPr lang="pl-PL" sz="1800" b="1" u="sng" dirty="0" err="1" smtClean="0">
                <a:solidFill>
                  <a:schemeClr val="bg2">
                    <a:lumMod val="25000"/>
                  </a:schemeClr>
                </a:solidFill>
                <a:latin typeface="Calibri" pitchFamily="34" charset="0"/>
                <a:cs typeface="Calibri" pitchFamily="34" charset="0"/>
              </a:rPr>
              <a:t>jst</a:t>
            </a:r>
            <a:r>
              <a:rPr lang="pl-PL" sz="1800" b="1"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 załącza kopie 	uchwały budżetowej na </a:t>
            </a:r>
            <a:r>
              <a:rPr lang="pl-PL" sz="1800" dirty="0" smtClean="0">
                <a:solidFill>
                  <a:schemeClr val="bg2">
                    <a:lumMod val="25000"/>
                  </a:schemeClr>
                </a:solidFill>
                <a:latin typeface="Calibri" pitchFamily="34" charset="0"/>
                <a:cs typeface="Calibri" pitchFamily="34" charset="0"/>
              </a:rPr>
              <a:t>dany rok poświadczoną za zgodność </a:t>
            </a:r>
            <a:r>
              <a:rPr lang="pl-PL" sz="1800" dirty="0" smtClean="0">
                <a:solidFill>
                  <a:schemeClr val="bg2">
                    <a:lumMod val="25000"/>
                  </a:schemeClr>
                </a:solidFill>
                <a:latin typeface="Calibri" pitchFamily="34" charset="0"/>
                <a:cs typeface="Calibri" pitchFamily="34" charset="0"/>
              </a:rPr>
              <a:t>z </a:t>
            </a:r>
            <a:r>
              <a:rPr lang="pl-PL" sz="1800" dirty="0" smtClean="0">
                <a:solidFill>
                  <a:schemeClr val="bg2">
                    <a:lumMod val="25000"/>
                  </a:schemeClr>
                </a:solidFill>
                <a:latin typeface="Calibri" pitchFamily="34" charset="0"/>
                <a:cs typeface="Calibri" pitchFamily="34" charset="0"/>
              </a:rPr>
              <a:t>oryginałem. </a:t>
            </a:r>
            <a:endParaRPr lang="pl-PL" sz="1800" dirty="0" smtClean="0">
              <a:solidFill>
                <a:schemeClr val="bg2">
                  <a:lumMod val="25000"/>
                </a:schemeClr>
              </a:solidFill>
              <a:latin typeface="Calibri" pitchFamily="34" charset="0"/>
              <a:cs typeface="Calibri" pitchFamily="34" charset="0"/>
            </a:endParaRPr>
          </a:p>
          <a:p>
            <a:pPr algn="just">
              <a:buNone/>
            </a:pPr>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uchwale </a:t>
            </a:r>
            <a:r>
              <a:rPr lang="pl-PL" sz="1800" dirty="0" smtClean="0">
                <a:solidFill>
                  <a:schemeClr val="bg2">
                    <a:lumMod val="25000"/>
                  </a:schemeClr>
                </a:solidFill>
                <a:latin typeface="Calibri" pitchFamily="34" charset="0"/>
                <a:cs typeface="Calibri" pitchFamily="34" charset="0"/>
              </a:rPr>
              <a:t>budżetowej powinna zostać zawarta deklaracja o </a:t>
            </a:r>
            <a:r>
              <a:rPr lang="pl-PL" sz="1800" dirty="0" smtClean="0">
                <a:solidFill>
                  <a:schemeClr val="bg2">
                    <a:lumMod val="25000"/>
                  </a:schemeClr>
                </a:solidFill>
                <a:latin typeface="Calibri" pitchFamily="34" charset="0"/>
                <a:cs typeface="Calibri" pitchFamily="34" charset="0"/>
              </a:rPr>
              <a:t>zabezpieczeniu </a:t>
            </a:r>
            <a:r>
              <a:rPr lang="pl-PL" sz="1800" dirty="0" smtClean="0">
                <a:solidFill>
                  <a:schemeClr val="bg2">
                    <a:lumMod val="25000"/>
                  </a:schemeClr>
                </a:solidFill>
                <a:latin typeface="Calibri" pitchFamily="34" charset="0"/>
                <a:cs typeface="Calibri" pitchFamily="34" charset="0"/>
              </a:rPr>
              <a:t>środków </a:t>
            </a:r>
            <a:r>
              <a:rPr lang="pl-PL" sz="1800" dirty="0" smtClean="0">
                <a:solidFill>
                  <a:schemeClr val="bg2">
                    <a:lumMod val="25000"/>
                  </a:schemeClr>
                </a:solidFill>
                <a:latin typeface="Calibri" pitchFamily="34" charset="0"/>
                <a:cs typeface="Calibri" pitchFamily="34" charset="0"/>
              </a:rPr>
              <a:t>na </a:t>
            </a:r>
            <a:r>
              <a:rPr lang="pl-PL" sz="1800" dirty="0" smtClean="0">
                <a:solidFill>
                  <a:schemeClr val="bg2">
                    <a:lumMod val="25000"/>
                  </a:schemeClr>
                </a:solidFill>
                <a:latin typeface="Calibri" pitchFamily="34" charset="0"/>
                <a:cs typeface="Calibri" pitchFamily="34" charset="0"/>
              </a:rPr>
              <a:t>	współfinansowanie projektu dla </a:t>
            </a:r>
            <a:r>
              <a:rPr lang="pl-PL" sz="1800" dirty="0" smtClean="0">
                <a:solidFill>
                  <a:schemeClr val="bg2">
                    <a:lumMod val="25000"/>
                  </a:schemeClr>
                </a:solidFill>
                <a:latin typeface="Calibri" pitchFamily="34" charset="0"/>
                <a:cs typeface="Calibri" pitchFamily="34" charset="0"/>
              </a:rPr>
              <a:t>całego okresu realizacji. Jeśli </a:t>
            </a:r>
            <a:r>
              <a:rPr lang="pl-PL" sz="1800" dirty="0" smtClean="0">
                <a:solidFill>
                  <a:schemeClr val="bg2">
                    <a:lumMod val="25000"/>
                  </a:schemeClr>
                </a:solidFill>
                <a:latin typeface="Calibri" pitchFamily="34" charset="0"/>
                <a:cs typeface="Calibri" pitchFamily="34" charset="0"/>
              </a:rPr>
              <a:t>realizacja projektu </a:t>
            </a:r>
            <a:r>
              <a:rPr lang="pl-PL" sz="1800" dirty="0" smtClean="0">
                <a:solidFill>
                  <a:schemeClr val="bg2">
                    <a:lumMod val="25000"/>
                  </a:schemeClr>
                </a:solidFill>
                <a:latin typeface="Calibri" pitchFamily="34" charset="0"/>
                <a:cs typeface="Calibri" pitchFamily="34" charset="0"/>
              </a:rPr>
              <a:t>obejmuje </a:t>
            </a:r>
            <a:r>
              <a:rPr lang="pl-PL" sz="1800" dirty="0" smtClean="0">
                <a:solidFill>
                  <a:schemeClr val="bg2">
                    <a:lumMod val="25000"/>
                  </a:schemeClr>
                </a:solidFill>
                <a:latin typeface="Calibri" pitchFamily="34" charset="0"/>
                <a:cs typeface="Calibri" pitchFamily="34" charset="0"/>
              </a:rPr>
              <a:t>okres dłuższy niż jeden rok, </a:t>
            </a:r>
            <a:r>
              <a:rPr lang="pl-PL" sz="1800" dirty="0" err="1" smtClean="0">
                <a:solidFill>
                  <a:schemeClr val="bg2">
                    <a:lumMod val="25000"/>
                  </a:schemeClr>
                </a:solidFill>
                <a:latin typeface="Calibri" pitchFamily="34" charset="0"/>
                <a:cs typeface="Calibri" pitchFamily="34" charset="0"/>
              </a:rPr>
              <a:t>jst</a:t>
            </a:r>
            <a:r>
              <a:rPr lang="pl-PL" sz="1800" dirty="0" smtClean="0">
                <a:solidFill>
                  <a:schemeClr val="bg2">
                    <a:lumMod val="25000"/>
                  </a:schemeClr>
                </a:solidFill>
                <a:latin typeface="Calibri" pitchFamily="34" charset="0"/>
                <a:cs typeface="Calibri" pitchFamily="34" charset="0"/>
              </a:rPr>
              <a:t> 	załącza kopie podjętej </a:t>
            </a:r>
            <a:r>
              <a:rPr lang="pl-PL" sz="1800" dirty="0" smtClean="0">
                <a:solidFill>
                  <a:schemeClr val="bg2">
                    <a:lumMod val="25000"/>
                  </a:schemeClr>
                </a:solidFill>
                <a:latin typeface="Calibri" pitchFamily="34" charset="0"/>
                <a:cs typeface="Calibri" pitchFamily="34" charset="0"/>
              </a:rPr>
              <a:t>uchwały budżetowej </a:t>
            </a:r>
            <a:r>
              <a:rPr lang="pl-PL" sz="1800" dirty="0" smtClean="0">
                <a:solidFill>
                  <a:schemeClr val="bg2">
                    <a:lumMod val="25000"/>
                  </a:schemeClr>
                </a:solidFill>
                <a:latin typeface="Calibri" pitchFamily="34" charset="0"/>
                <a:cs typeface="Calibri" pitchFamily="34" charset="0"/>
              </a:rPr>
              <a:t>	na 	dany rok wraz z Wieloletnią </a:t>
            </a:r>
            <a:r>
              <a:rPr lang="pl-PL" sz="1800" dirty="0" smtClean="0">
                <a:solidFill>
                  <a:schemeClr val="bg2">
                    <a:lumMod val="25000"/>
                  </a:schemeClr>
                </a:solidFill>
                <a:latin typeface="Calibri" pitchFamily="34" charset="0"/>
                <a:cs typeface="Calibri" pitchFamily="34" charset="0"/>
              </a:rPr>
              <a:t>Prognozą </a:t>
            </a:r>
            <a:r>
              <a:rPr lang="pl-PL" sz="1800" dirty="0" smtClean="0">
                <a:solidFill>
                  <a:schemeClr val="bg2">
                    <a:lumMod val="25000"/>
                  </a:schemeClr>
                </a:solidFill>
                <a:latin typeface="Calibri" pitchFamily="34" charset="0"/>
                <a:cs typeface="Calibri" pitchFamily="34" charset="0"/>
              </a:rPr>
              <a:t>Finansową określając limit wydatków na 	dane 	</a:t>
            </a:r>
            <a:r>
              <a:rPr lang="pl-PL" sz="1800" dirty="0" smtClean="0">
                <a:solidFill>
                  <a:schemeClr val="bg2">
                    <a:lumMod val="25000"/>
                  </a:schemeClr>
                </a:solidFill>
                <a:latin typeface="Calibri" pitchFamily="34" charset="0"/>
                <a:cs typeface="Calibri" pitchFamily="34" charset="0"/>
              </a:rPr>
              <a:t>przedsięwzięcie</a:t>
            </a: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zgodnie </a:t>
            </a:r>
            <a:r>
              <a:rPr lang="pl-PL" sz="1800" dirty="0" smtClean="0">
                <a:solidFill>
                  <a:schemeClr val="bg2">
                    <a:lumMod val="25000"/>
                  </a:schemeClr>
                </a:solidFill>
                <a:latin typeface="Calibri" pitchFamily="34" charset="0"/>
                <a:cs typeface="Calibri" pitchFamily="34" charset="0"/>
              </a:rPr>
              <a:t>z Ustawą z dn. 27 sierpnia 2009 r. o finansach </a:t>
            </a:r>
            <a:r>
              <a:rPr lang="pl-PL" sz="1800" dirty="0" smtClean="0">
                <a:solidFill>
                  <a:schemeClr val="bg2">
                    <a:lumMod val="25000"/>
                  </a:schemeClr>
                </a:solidFill>
                <a:latin typeface="Calibri" pitchFamily="34" charset="0"/>
                <a:cs typeface="Calibri" pitchFamily="34" charset="0"/>
              </a:rPr>
              <a:t>publicznych </a:t>
            </a:r>
            <a:r>
              <a:rPr lang="pl-PL" sz="1800" dirty="0" smtClean="0">
                <a:solidFill>
                  <a:schemeClr val="bg2">
                    <a:lumMod val="25000"/>
                  </a:schemeClr>
                </a:solidFill>
                <a:latin typeface="Calibri" pitchFamily="34" charset="0"/>
                <a:cs typeface="Calibri" pitchFamily="34" charset="0"/>
              </a:rPr>
              <a:t>(Dz. 	U. 	2013 poz. 885 z </a:t>
            </a:r>
            <a:r>
              <a:rPr lang="pl-PL" sz="1800" dirty="0" err="1" smtClean="0">
                <a:solidFill>
                  <a:schemeClr val="bg2">
                    <a:lumMod val="25000"/>
                  </a:schemeClr>
                </a:solidFill>
                <a:latin typeface="Calibri" pitchFamily="34" charset="0"/>
                <a:cs typeface="Calibri" pitchFamily="34" charset="0"/>
              </a:rPr>
              <a:t>późn</a:t>
            </a:r>
            <a:r>
              <a:rPr lang="pl-PL" sz="1800" dirty="0" smtClean="0">
                <a:solidFill>
                  <a:schemeClr val="bg2">
                    <a:lumMod val="25000"/>
                  </a:schemeClr>
                </a:solidFill>
                <a:latin typeface="Calibri" pitchFamily="34" charset="0"/>
                <a:cs typeface="Calibri" pitchFamily="34" charset="0"/>
              </a:rPr>
              <a:t>. zm.). W uchwale należy wskazać dokładną 	</a:t>
            </a:r>
            <a:r>
              <a:rPr lang="pl-PL" sz="1800" dirty="0" smtClean="0">
                <a:solidFill>
                  <a:schemeClr val="bg2">
                    <a:lumMod val="25000"/>
                  </a:schemeClr>
                </a:solidFill>
                <a:latin typeface="Calibri" pitchFamily="34" charset="0"/>
                <a:cs typeface="Calibri" pitchFamily="34" charset="0"/>
              </a:rPr>
              <a:t>nazwę</a:t>
            </a: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zadania objętego 	wnioskiem </a:t>
            </a:r>
            <a:r>
              <a:rPr lang="pl-PL" sz="1800" dirty="0" smtClean="0">
                <a:solidFill>
                  <a:schemeClr val="bg2">
                    <a:lumMod val="25000"/>
                  </a:schemeClr>
                </a:solidFill>
                <a:latin typeface="Calibri" pitchFamily="34" charset="0"/>
                <a:cs typeface="Calibri" pitchFamily="34" charset="0"/>
              </a:rPr>
              <a:t>oraz kwotę przeznaczoną na </a:t>
            </a:r>
            <a:r>
              <a:rPr lang="pl-PL" sz="1800" dirty="0" smtClean="0">
                <a:solidFill>
                  <a:schemeClr val="bg2">
                    <a:lumMod val="25000"/>
                  </a:schemeClr>
                </a:solidFill>
                <a:latin typeface="Calibri" pitchFamily="34" charset="0"/>
                <a:cs typeface="Calibri" pitchFamily="34" charset="0"/>
              </a:rPr>
              <a:t>współfinansowanie </a:t>
            </a:r>
            <a:r>
              <a:rPr lang="pl-PL" sz="1800" dirty="0" smtClean="0">
                <a:solidFill>
                  <a:schemeClr val="bg2">
                    <a:lumMod val="25000"/>
                  </a:schemeClr>
                </a:solidFill>
                <a:latin typeface="Calibri" pitchFamily="34" charset="0"/>
                <a:cs typeface="Calibri" pitchFamily="34" charset="0"/>
              </a:rPr>
              <a:t>w poszczególnych </a:t>
            </a:r>
            <a:r>
              <a:rPr lang="pl-PL" sz="1800" dirty="0" smtClean="0">
                <a:solidFill>
                  <a:schemeClr val="bg2">
                    <a:lumMod val="25000"/>
                  </a:schemeClr>
                </a:solidFill>
                <a:latin typeface="Calibri" pitchFamily="34" charset="0"/>
                <a:cs typeface="Calibri" pitchFamily="34" charset="0"/>
              </a:rPr>
              <a:t>latach</a:t>
            </a:r>
            <a:r>
              <a:rPr lang="pl-PL" sz="1800" dirty="0" smtClean="0">
                <a:solidFill>
                  <a:schemeClr val="bg2">
                    <a:lumMod val="25000"/>
                  </a:schemeClr>
                </a:solidFill>
                <a:latin typeface="Calibri" pitchFamily="34" charset="0"/>
                <a:cs typeface="Calibri" pitchFamily="34" charset="0"/>
              </a:rPr>
              <a:t>. </a:t>
            </a:r>
            <a:endParaRPr lang="pl-PL" sz="1800" dirty="0" smtClean="0">
              <a:solidFill>
                <a:schemeClr val="bg2">
                  <a:lumMod val="25000"/>
                </a:schemeClr>
              </a:solidFill>
              <a:latin typeface="Calibri" pitchFamily="34" charset="0"/>
              <a:cs typeface="Calibri" pitchFamily="34" charset="0"/>
            </a:endParaRPr>
          </a:p>
          <a:p>
            <a:pPr algn="just"/>
            <a:endParaRPr lang="pl-PL" sz="1800" dirty="0" smtClean="0">
              <a:solidFill>
                <a:schemeClr val="bg2">
                  <a:lumMod val="25000"/>
                </a:schemeClr>
              </a:solidFill>
              <a:latin typeface="Calibri" pitchFamily="34" charset="0"/>
              <a:cs typeface="Calibri" pitchFamily="34" charset="0"/>
            </a:endParaRPr>
          </a:p>
          <a:p>
            <a:pPr algn="just"/>
            <a:r>
              <a:rPr lang="pl-PL" sz="1800" dirty="0" smtClean="0">
                <a:solidFill>
                  <a:schemeClr val="bg2">
                    <a:lumMod val="25000"/>
                  </a:schemeClr>
                </a:solidFill>
                <a:latin typeface="Calibri" pitchFamily="34" charset="0"/>
                <a:cs typeface="Calibri" pitchFamily="34" charset="0"/>
              </a:rPr>
              <a:t>W </a:t>
            </a:r>
            <a:r>
              <a:rPr lang="pl-PL" sz="1800" dirty="0" smtClean="0">
                <a:solidFill>
                  <a:schemeClr val="bg2">
                    <a:lumMod val="25000"/>
                  </a:schemeClr>
                </a:solidFill>
                <a:latin typeface="Calibri" pitchFamily="34" charset="0"/>
                <a:cs typeface="Calibri" pitchFamily="34" charset="0"/>
              </a:rPr>
              <a:t>kontekście ograniczeń dot. minimalnego wkładu własnego, należy </a:t>
            </a:r>
            <a:r>
              <a:rPr lang="pl-PL" sz="1800" dirty="0" smtClean="0">
                <a:solidFill>
                  <a:schemeClr val="bg2">
                    <a:lumMod val="25000"/>
                  </a:schemeClr>
                </a:solidFill>
                <a:latin typeface="Calibri" pitchFamily="34" charset="0"/>
                <a:cs typeface="Calibri" pitchFamily="34" charset="0"/>
              </a:rPr>
              <a:t>pamiętać</a:t>
            </a:r>
            <a:r>
              <a:rPr lang="pl-PL" sz="1800" dirty="0" smtClean="0">
                <a:solidFill>
                  <a:schemeClr val="bg2">
                    <a:lumMod val="25000"/>
                  </a:schemeClr>
                </a:solidFill>
                <a:latin typeface="Calibri" pitchFamily="34" charset="0"/>
                <a:cs typeface="Calibri" pitchFamily="34" charset="0"/>
              </a:rPr>
              <a:t>, że </a:t>
            </a:r>
            <a:r>
              <a:rPr lang="pl-PL" sz="1800" dirty="0" smtClean="0">
                <a:solidFill>
                  <a:schemeClr val="bg2">
                    <a:lumMod val="25000"/>
                  </a:schemeClr>
                </a:solidFill>
                <a:latin typeface="Calibri" pitchFamily="34" charset="0"/>
                <a:cs typeface="Calibri" pitchFamily="34" charset="0"/>
              </a:rPr>
              <a:t>wkład </a:t>
            </a:r>
            <a:r>
              <a:rPr lang="pl-PL" sz="1800" dirty="0" smtClean="0">
                <a:solidFill>
                  <a:schemeClr val="bg2">
                    <a:lumMod val="25000"/>
                  </a:schemeClr>
                </a:solidFill>
                <a:latin typeface="Calibri" pitchFamily="34" charset="0"/>
                <a:cs typeface="Calibri" pitchFamily="34" charset="0"/>
              </a:rPr>
              <a:t>	własny wnioskodawcy– </a:t>
            </a:r>
            <a:r>
              <a:rPr lang="pl-PL" sz="1800" dirty="0" err="1" smtClean="0">
                <a:solidFill>
                  <a:schemeClr val="bg2">
                    <a:lumMod val="25000"/>
                  </a:schemeClr>
                </a:solidFill>
                <a:latin typeface="Calibri" pitchFamily="34" charset="0"/>
                <a:cs typeface="Calibri" pitchFamily="34" charset="0"/>
              </a:rPr>
              <a:t>jst</a:t>
            </a:r>
            <a:r>
              <a:rPr lang="pl-PL" sz="1800" dirty="0" smtClean="0">
                <a:solidFill>
                  <a:schemeClr val="bg2">
                    <a:lumMod val="25000"/>
                  </a:schemeClr>
                </a:solidFill>
                <a:latin typeface="Calibri" pitchFamily="34" charset="0"/>
                <a:cs typeface="Calibri" pitchFamily="34" charset="0"/>
              </a:rPr>
              <a:t> może pochodzić w całości z 	</a:t>
            </a:r>
            <a:r>
              <a:rPr lang="pl-PL" sz="1800" dirty="0" smtClean="0">
                <a:solidFill>
                  <a:schemeClr val="bg2">
                    <a:lumMod val="25000"/>
                  </a:schemeClr>
                </a:solidFill>
                <a:latin typeface="Calibri" pitchFamily="34" charset="0"/>
                <a:cs typeface="Calibri" pitchFamily="34" charset="0"/>
              </a:rPr>
              <a:t>pożyczek (</a:t>
            </a:r>
            <a:r>
              <a:rPr lang="pl-PL" sz="1800" dirty="0" err="1" smtClean="0">
                <a:solidFill>
                  <a:schemeClr val="bg2">
                    <a:lumMod val="25000"/>
                  </a:schemeClr>
                </a:solidFill>
                <a:latin typeface="Calibri" pitchFamily="34" charset="0"/>
                <a:cs typeface="Calibri" pitchFamily="34" charset="0"/>
              </a:rPr>
              <a:t>np.pożyczka</a:t>
            </a:r>
            <a:r>
              <a:rPr lang="pl-PL" sz="1800" dirty="0" smtClean="0">
                <a:solidFill>
                  <a:schemeClr val="bg2">
                    <a:lumMod val="2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	bankowa) </a:t>
            </a:r>
            <a:r>
              <a:rPr lang="pl-PL" sz="1800" dirty="0" smtClean="0">
                <a:solidFill>
                  <a:schemeClr val="bg2">
                    <a:lumMod val="25000"/>
                  </a:schemeClr>
                </a:solidFill>
                <a:latin typeface="Calibri" pitchFamily="34" charset="0"/>
                <a:cs typeface="Calibri" pitchFamily="34" charset="0"/>
              </a:rPr>
              <a:t>	lub </a:t>
            </a:r>
            <a:r>
              <a:rPr lang="pl-PL" sz="1800" dirty="0" smtClean="0">
                <a:solidFill>
                  <a:schemeClr val="bg2">
                    <a:lumMod val="25000"/>
                  </a:schemeClr>
                </a:solidFill>
                <a:latin typeface="Calibri" pitchFamily="34" charset="0"/>
                <a:cs typeface="Calibri" pitchFamily="34" charset="0"/>
              </a:rPr>
              <a:t>ze środków samorządowego 	</a:t>
            </a:r>
            <a:r>
              <a:rPr lang="pl-PL" sz="1800" dirty="0" smtClean="0">
                <a:solidFill>
                  <a:schemeClr val="bg2">
                    <a:lumMod val="25000"/>
                  </a:schemeClr>
                </a:solidFill>
                <a:latin typeface="Calibri" pitchFamily="34" charset="0"/>
                <a:cs typeface="Calibri" pitchFamily="34" charset="0"/>
              </a:rPr>
              <a:t>funduszu celowego </a:t>
            </a:r>
            <a:r>
              <a:rPr lang="pl-PL" sz="1800" dirty="0" smtClean="0">
                <a:solidFill>
                  <a:schemeClr val="bg2">
                    <a:lumMod val="25000"/>
                  </a:schemeClr>
                </a:solidFill>
                <a:latin typeface="Calibri" pitchFamily="34" charset="0"/>
                <a:cs typeface="Calibri" pitchFamily="34" charset="0"/>
              </a:rPr>
              <a:t>(wojewódzkiego, 	powiatowego, </a:t>
            </a:r>
            <a:r>
              <a:rPr lang="pl-PL" sz="1800" dirty="0" smtClean="0">
                <a:solidFill>
                  <a:schemeClr val="bg2">
                    <a:lumMod val="25000"/>
                  </a:schemeClr>
                </a:solidFill>
                <a:latin typeface="Calibri" pitchFamily="34" charset="0"/>
                <a:cs typeface="Calibri" pitchFamily="34" charset="0"/>
              </a:rPr>
              <a:t>	gminnego</a:t>
            </a:r>
            <a:r>
              <a:rPr lang="pl-PL" sz="1800" dirty="0" smtClean="0">
                <a:solidFill>
                  <a:schemeClr val="bg2">
                    <a:lumMod val="25000"/>
                  </a:schemeClr>
                </a:solidFill>
                <a:latin typeface="Calibri" pitchFamily="34" charset="0"/>
                <a:cs typeface="Calibri" pitchFamily="34" charset="0"/>
              </a:rPr>
              <a:t>), pod </a:t>
            </a:r>
            <a:r>
              <a:rPr lang="pl-PL" sz="1800" dirty="0" smtClean="0">
                <a:solidFill>
                  <a:schemeClr val="bg2">
                    <a:lumMod val="25000"/>
                  </a:schemeClr>
                </a:solidFill>
                <a:latin typeface="Calibri" pitchFamily="34" charset="0"/>
                <a:cs typeface="Calibri" pitchFamily="34" charset="0"/>
              </a:rPr>
              <a:t>warunkiem</a:t>
            </a:r>
            <a:r>
              <a:rPr lang="pl-PL" sz="1800" dirty="0" smtClean="0">
                <a:solidFill>
                  <a:schemeClr val="bg2">
                    <a:lumMod val="25000"/>
                  </a:schemeClr>
                </a:solidFill>
                <a:latin typeface="Calibri" pitchFamily="34" charset="0"/>
                <a:cs typeface="Calibri" pitchFamily="34" charset="0"/>
              </a:rPr>
              <a:t>, że nie będzie podlegał umorzeniu, a 	</a:t>
            </a:r>
            <a:r>
              <a:rPr lang="pl-PL" sz="1800" dirty="0" smtClean="0">
                <a:solidFill>
                  <a:schemeClr val="bg2">
                    <a:lumMod val="25000"/>
                  </a:schemeClr>
                </a:solidFill>
                <a:latin typeface="Calibri" pitchFamily="34" charset="0"/>
                <a:cs typeface="Calibri" pitchFamily="34" charset="0"/>
              </a:rPr>
              <a:t>realizowany projekt </a:t>
            </a:r>
            <a:r>
              <a:rPr lang="pl-PL" sz="1800" dirty="0" smtClean="0">
                <a:solidFill>
                  <a:schemeClr val="bg2">
                    <a:lumMod val="25000"/>
                  </a:schemeClr>
                </a:solidFill>
                <a:latin typeface="Calibri" pitchFamily="34" charset="0"/>
                <a:cs typeface="Calibri" pitchFamily="34" charset="0"/>
              </a:rPr>
              <a:t>	wpisuje się w cele, dla finansowania których dany fundusz został 	powołany. Ponadto </a:t>
            </a:r>
            <a:r>
              <a:rPr lang="pl-PL" sz="1800" dirty="0" smtClean="0">
                <a:solidFill>
                  <a:schemeClr val="bg2">
                    <a:lumMod val="25000"/>
                  </a:schemeClr>
                </a:solidFill>
                <a:latin typeface="Calibri" pitchFamily="34" charset="0"/>
                <a:cs typeface="Calibri" pitchFamily="34" charset="0"/>
              </a:rPr>
              <a:t>zakaz 	zastępowania </a:t>
            </a:r>
            <a:r>
              <a:rPr lang="pl-PL" sz="1800" dirty="0" smtClean="0">
                <a:solidFill>
                  <a:schemeClr val="bg2">
                    <a:lumMod val="25000"/>
                  </a:schemeClr>
                </a:solidFill>
                <a:latin typeface="Calibri" pitchFamily="34" charset="0"/>
                <a:cs typeface="Calibri" pitchFamily="34" charset="0"/>
              </a:rPr>
              <a:t>środków własnych </a:t>
            </a:r>
            <a:r>
              <a:rPr lang="pl-PL" sz="1800" dirty="0" err="1" smtClean="0">
                <a:solidFill>
                  <a:schemeClr val="bg2">
                    <a:lumMod val="25000"/>
                  </a:schemeClr>
                </a:solidFill>
                <a:latin typeface="Calibri" pitchFamily="34" charset="0"/>
                <a:cs typeface="Calibri" pitchFamily="34" charset="0"/>
              </a:rPr>
              <a:t>jst</a:t>
            </a:r>
            <a:r>
              <a:rPr lang="pl-PL" sz="1800" dirty="0" smtClean="0">
                <a:solidFill>
                  <a:schemeClr val="bg2">
                    <a:lumMod val="25000"/>
                  </a:schemeClr>
                </a:solidFill>
                <a:latin typeface="Calibri" pitchFamily="34" charset="0"/>
                <a:cs typeface="Calibri" pitchFamily="34" charset="0"/>
              </a:rPr>
              <a:t> środkami 	pochodzącymi z 	budżetu państwa, nie </a:t>
            </a:r>
            <a:r>
              <a:rPr lang="pl-PL" sz="1800" dirty="0" smtClean="0">
                <a:solidFill>
                  <a:schemeClr val="bg2">
                    <a:lumMod val="25000"/>
                  </a:schemeClr>
                </a:solidFill>
                <a:latin typeface="Calibri" pitchFamily="34" charset="0"/>
                <a:cs typeface="Calibri" pitchFamily="34" charset="0"/>
              </a:rPr>
              <a:t>	dotyczy </a:t>
            </a:r>
            <a:r>
              <a:rPr lang="pl-PL" sz="1800" dirty="0" smtClean="0">
                <a:solidFill>
                  <a:schemeClr val="bg2">
                    <a:lumMod val="25000"/>
                  </a:schemeClr>
                </a:solidFill>
                <a:latin typeface="Calibri" pitchFamily="34" charset="0"/>
                <a:cs typeface="Calibri" pitchFamily="34" charset="0"/>
              </a:rPr>
              <a:t>projektów, które obejmują </a:t>
            </a:r>
            <a:r>
              <a:rPr lang="pl-PL" sz="1800" dirty="0" smtClean="0">
                <a:solidFill>
                  <a:schemeClr val="bg2">
                    <a:lumMod val="25000"/>
                  </a:schemeClr>
                </a:solidFill>
                <a:latin typeface="Calibri" pitchFamily="34" charset="0"/>
                <a:cs typeface="Calibri" pitchFamily="34" charset="0"/>
              </a:rPr>
              <a:t>swym zakresem </a:t>
            </a:r>
            <a:r>
              <a:rPr lang="pl-PL" sz="1800" dirty="0" smtClean="0">
                <a:solidFill>
                  <a:schemeClr val="bg2">
                    <a:lumMod val="25000"/>
                  </a:schemeClr>
                </a:solidFill>
                <a:latin typeface="Calibri" pitchFamily="34" charset="0"/>
                <a:cs typeface="Calibri" pitchFamily="34" charset="0"/>
              </a:rPr>
              <a:t>zadania </a:t>
            </a:r>
            <a:r>
              <a:rPr lang="pl-PL" sz="1800" dirty="0" smtClean="0">
                <a:solidFill>
                  <a:schemeClr val="bg2">
                    <a:lumMod val="25000"/>
                  </a:schemeClr>
                </a:solidFill>
                <a:latin typeface="Calibri" pitchFamily="34" charset="0"/>
                <a:cs typeface="Calibri" pitchFamily="34" charset="0"/>
              </a:rPr>
              <a:t>zlecone </a:t>
            </a:r>
            <a:r>
              <a:rPr lang="pl-PL" sz="1800" dirty="0" smtClean="0">
                <a:solidFill>
                  <a:schemeClr val="bg2">
                    <a:lumMod val="25000"/>
                  </a:schemeClr>
                </a:solidFill>
                <a:latin typeface="Calibri" pitchFamily="34" charset="0"/>
                <a:cs typeface="Calibri" pitchFamily="34" charset="0"/>
              </a:rPr>
              <a:t>z zakresu </a:t>
            </a:r>
            <a:r>
              <a:rPr lang="pl-PL" sz="1800" dirty="0" smtClean="0">
                <a:solidFill>
                  <a:schemeClr val="bg2">
                    <a:lumMod val="25000"/>
                  </a:schemeClr>
                </a:solidFill>
                <a:latin typeface="Calibri" pitchFamily="34" charset="0"/>
                <a:cs typeface="Calibri" pitchFamily="34" charset="0"/>
              </a:rPr>
              <a:t>administracji 	rządowej</a:t>
            </a:r>
            <a:r>
              <a:rPr lang="pl-PL" sz="1800" dirty="0" smtClean="0">
                <a:solidFill>
                  <a:schemeClr val="bg2">
                    <a:lumMod val="25000"/>
                  </a:schemeClr>
                </a:solidFill>
                <a:latin typeface="Calibri" pitchFamily="34" charset="0"/>
                <a:cs typeface="Calibri" pitchFamily="34" charset="0"/>
              </a:rPr>
              <a:t>. </a:t>
            </a:r>
          </a:p>
          <a:p>
            <a:pPr>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648"/>
            <a:ext cx="8291264" cy="6195088"/>
          </a:xfrm>
        </p:spPr>
        <p:txBody>
          <a:bodyPr>
            <a:normAutofit fontScale="25000" lnSpcReduction="20000"/>
          </a:bodyPr>
          <a:lstStyle/>
          <a:p>
            <a:pPr algn="just">
              <a:lnSpc>
                <a:spcPct val="110000"/>
              </a:lnSpc>
              <a:spcBef>
                <a:spcPts val="0"/>
              </a:spcBef>
              <a:buNone/>
            </a:pPr>
            <a:r>
              <a:rPr lang="pl-PL" sz="6400" b="1" dirty="0" smtClean="0">
                <a:solidFill>
                  <a:schemeClr val="accent5">
                    <a:lumMod val="75000"/>
                  </a:schemeClr>
                </a:solidFill>
                <a:latin typeface="Calibri" pitchFamily="34" charset="0"/>
                <a:cs typeface="Calibri" pitchFamily="34" charset="0"/>
              </a:rPr>
              <a:t>	</a:t>
            </a:r>
            <a:r>
              <a:rPr lang="pl-PL" sz="6400" b="1" dirty="0" smtClean="0">
                <a:solidFill>
                  <a:schemeClr val="bg2">
                    <a:lumMod val="25000"/>
                  </a:schemeClr>
                </a:solidFill>
                <a:latin typeface="Calibri" pitchFamily="34" charset="0"/>
                <a:cs typeface="Calibri" pitchFamily="34" charset="0"/>
              </a:rPr>
              <a:t>b) </a:t>
            </a:r>
            <a:r>
              <a:rPr lang="pl-PL" sz="6400" b="1" u="sng" dirty="0" smtClean="0">
                <a:solidFill>
                  <a:schemeClr val="bg2">
                    <a:lumMod val="25000"/>
                  </a:schemeClr>
                </a:solidFill>
                <a:latin typeface="Calibri" pitchFamily="34" charset="0"/>
                <a:cs typeface="Calibri" pitchFamily="34" charset="0"/>
              </a:rPr>
              <a:t>Państwowe jednostki budżetowe</a:t>
            </a:r>
            <a:r>
              <a:rPr lang="pl-PL" sz="6400" b="1" dirty="0" smtClean="0">
                <a:solidFill>
                  <a:schemeClr val="bg2">
                    <a:lumMod val="25000"/>
                  </a:schemeClr>
                </a:solidFill>
                <a:latin typeface="Calibri" pitchFamily="34" charset="0"/>
                <a:cs typeface="Calibri" pitchFamily="34" charset="0"/>
              </a:rPr>
              <a:t> </a:t>
            </a:r>
            <a:r>
              <a:rPr lang="pl-PL" sz="6400" dirty="0" smtClean="0">
                <a:solidFill>
                  <a:schemeClr val="bg2">
                    <a:lumMod val="25000"/>
                  </a:schemeClr>
                </a:solidFill>
                <a:latin typeface="Calibri" pitchFamily="34" charset="0"/>
                <a:cs typeface="Calibri" pitchFamily="34" charset="0"/>
              </a:rPr>
              <a:t>– zgodnie z art. 11 ust. 3 Ustawy z dnia 27 sierpnia 2009 r. o finansach publicznych (Dz. U. 2013 poz. 885 z </a:t>
            </a:r>
            <a:r>
              <a:rPr lang="pl-PL" sz="6400" dirty="0" err="1" smtClean="0">
                <a:solidFill>
                  <a:schemeClr val="bg2">
                    <a:lumMod val="25000"/>
                  </a:schemeClr>
                </a:solidFill>
                <a:latin typeface="Calibri" pitchFamily="34" charset="0"/>
                <a:cs typeface="Calibri" pitchFamily="34" charset="0"/>
              </a:rPr>
              <a:t>późn</a:t>
            </a:r>
            <a:r>
              <a:rPr lang="pl-PL" sz="6400" dirty="0" smtClean="0">
                <a:solidFill>
                  <a:schemeClr val="bg2">
                    <a:lumMod val="25000"/>
                  </a:schemeClr>
                </a:solidFill>
                <a:latin typeface="Calibri" pitchFamily="34" charset="0"/>
                <a:cs typeface="Calibri" pitchFamily="34" charset="0"/>
              </a:rPr>
              <a:t>. zm.), dokumentem potwierdzającym posiadanie środków na realizację projektu powinien być plan dochodów i wydatków danej jednostki budżetowej, który przewiduje odpowiednie środki na realizację projektu. W przypadku projektów realizowanych przez okres dłuższy niż jeden rok wykazanie zabezpieczenia środków finansowych przez państwowe jednostki budżetowe polega na przedłożeniu dokumentu ujmującego wydatki na realizację projektu na kolejne lata budżetowe, zgodnie z ustawą o finansach publicznych. </a:t>
            </a:r>
          </a:p>
          <a:p>
            <a:pPr algn="just">
              <a:lnSpc>
                <a:spcPct val="110000"/>
              </a:lnSpc>
              <a:spcBef>
                <a:spcPts val="0"/>
              </a:spcBef>
              <a:buNone/>
            </a:pPr>
            <a:endParaRPr lang="pl-PL" sz="6400" b="1" dirty="0" smtClean="0">
              <a:solidFill>
                <a:schemeClr val="accent5">
                  <a:lumMod val="75000"/>
                </a:schemeClr>
              </a:solidFill>
              <a:latin typeface="Calibri" pitchFamily="34" charset="0"/>
              <a:cs typeface="Calibri" pitchFamily="34" charset="0"/>
            </a:endParaRPr>
          </a:p>
          <a:p>
            <a:pPr>
              <a:lnSpc>
                <a:spcPct val="110000"/>
              </a:lnSpc>
              <a:spcBef>
                <a:spcPts val="0"/>
              </a:spcBef>
              <a:buNone/>
            </a:pPr>
            <a:r>
              <a:rPr lang="pl-PL" sz="6400" b="1" dirty="0" smtClean="0">
                <a:solidFill>
                  <a:schemeClr val="bg2">
                    <a:lumMod val="25000"/>
                  </a:schemeClr>
                </a:solidFill>
                <a:latin typeface="Calibri" pitchFamily="34" charset="0"/>
                <a:cs typeface="Calibri" pitchFamily="34" charset="0"/>
              </a:rPr>
              <a:t>	c) </a:t>
            </a:r>
            <a:r>
              <a:rPr lang="pl-PL" sz="6400" b="1" u="sng" dirty="0" smtClean="0">
                <a:solidFill>
                  <a:schemeClr val="bg2">
                    <a:lumMod val="25000"/>
                  </a:schemeClr>
                </a:solidFill>
                <a:latin typeface="Calibri" pitchFamily="34" charset="0"/>
                <a:cs typeface="Calibri" pitchFamily="34" charset="0"/>
              </a:rPr>
              <a:t>Przedsiębiorcy dopuszczalne formy udokumentowania posiadania środków finansowych</a:t>
            </a:r>
            <a:r>
              <a:rPr lang="pl-PL" sz="6400" b="1" dirty="0" smtClean="0">
                <a:solidFill>
                  <a:schemeClr val="bg2">
                    <a:lumMod val="25000"/>
                  </a:schemeClr>
                </a:solidFill>
                <a:latin typeface="Calibri" pitchFamily="34" charset="0"/>
                <a:cs typeface="Calibri" pitchFamily="34" charset="0"/>
              </a:rPr>
              <a:t>: </a:t>
            </a:r>
          </a:p>
          <a:p>
            <a:pPr algn="just">
              <a:lnSpc>
                <a:spcPct val="110000"/>
              </a:lnSpc>
              <a:spcBef>
                <a:spcPts val="0"/>
              </a:spcBef>
              <a:buNone/>
            </a:pPr>
            <a:r>
              <a:rPr lang="pl-PL" sz="6400" dirty="0" smtClean="0">
                <a:solidFill>
                  <a:schemeClr val="bg2">
                    <a:lumMod val="25000"/>
                  </a:schemeClr>
                </a:solidFill>
                <a:latin typeface="Calibri" pitchFamily="34" charset="0"/>
                <a:cs typeface="Calibri" pitchFamily="34" charset="0"/>
              </a:rPr>
              <a:t>	1. </a:t>
            </a:r>
            <a:r>
              <a:rPr lang="pl-PL" sz="6400" b="1" dirty="0" smtClean="0">
                <a:solidFill>
                  <a:schemeClr val="bg2">
                    <a:lumMod val="25000"/>
                  </a:schemeClr>
                </a:solidFill>
                <a:latin typeface="Calibri" pitchFamily="34" charset="0"/>
                <a:cs typeface="Calibri" pitchFamily="34" charset="0"/>
              </a:rPr>
              <a:t>umowa kredytowa/promesa kredytowa </a:t>
            </a:r>
            <a:r>
              <a:rPr lang="pl-PL" sz="6400" dirty="0" smtClean="0">
                <a:solidFill>
                  <a:schemeClr val="bg2">
                    <a:lumMod val="25000"/>
                  </a:schemeClr>
                </a:solidFill>
                <a:latin typeface="Calibri" pitchFamily="34" charset="0"/>
                <a:cs typeface="Calibri" pitchFamily="34" charset="0"/>
              </a:rPr>
              <a:t>uzyskana z banku zapewniającą, że w przypadku uzyskania dofinansowania projekt otrzyma środki na współfinansowanie inwestycji. </a:t>
            </a:r>
          </a:p>
          <a:p>
            <a:pPr algn="just">
              <a:lnSpc>
                <a:spcPct val="110000"/>
              </a:lnSpc>
              <a:spcBef>
                <a:spcPts val="0"/>
              </a:spcBef>
              <a:buNone/>
            </a:pPr>
            <a:endParaRPr lang="pl-PL" sz="6400" dirty="0" smtClean="0">
              <a:solidFill>
                <a:schemeClr val="bg2">
                  <a:lumMod val="25000"/>
                </a:schemeClr>
              </a:solidFill>
              <a:latin typeface="Calibri" pitchFamily="34" charset="0"/>
              <a:cs typeface="Calibri" pitchFamily="34" charset="0"/>
            </a:endParaRPr>
          </a:p>
          <a:p>
            <a:pPr algn="just">
              <a:lnSpc>
                <a:spcPct val="110000"/>
              </a:lnSpc>
              <a:spcBef>
                <a:spcPts val="0"/>
              </a:spcBef>
              <a:buNone/>
            </a:pPr>
            <a:r>
              <a:rPr lang="pl-PL" sz="6400" dirty="0" smtClean="0">
                <a:solidFill>
                  <a:schemeClr val="bg2">
                    <a:lumMod val="25000"/>
                  </a:schemeClr>
                </a:solidFill>
                <a:latin typeface="Calibri" pitchFamily="34" charset="0"/>
                <a:cs typeface="Calibri" pitchFamily="34" charset="0"/>
              </a:rPr>
              <a:t>	2. </a:t>
            </a:r>
            <a:r>
              <a:rPr lang="pl-PL" sz="6400" b="1" dirty="0" smtClean="0">
                <a:solidFill>
                  <a:schemeClr val="bg2">
                    <a:lumMod val="25000"/>
                  </a:schemeClr>
                </a:solidFill>
                <a:latin typeface="Calibri" pitchFamily="34" charset="0"/>
                <a:cs typeface="Calibri" pitchFamily="34" charset="0"/>
              </a:rPr>
              <a:t>wyciągi bankowe </a:t>
            </a:r>
            <a:r>
              <a:rPr lang="pl-PL" sz="6400" dirty="0" smtClean="0">
                <a:solidFill>
                  <a:schemeClr val="bg2">
                    <a:lumMod val="25000"/>
                  </a:schemeClr>
                </a:solidFill>
                <a:latin typeface="Calibri" pitchFamily="34" charset="0"/>
                <a:cs typeface="Calibri" pitchFamily="34" charset="0"/>
              </a:rPr>
              <a:t>- wnioskodawca w celu potwierdzenia posiadania odpowiednich środków na realizację projektu może przedłożyć aktualny (wystawiony nie wcześniej niż miesiąc przed złożeniem wniosku o dofinansowanie) wyciąg z rachunku bankowego wnioskodawcy. Wyciąg z rachunku bankowego powinien być potwierdzony przez pracownika banku podpisem i pieczęcią bankową lub powinien zawierać adnotację o tym, iż dany wyciąg został wygenerowany elektroniczne na podstawie art. 7 ustawy z dnia 29 sierpnia 1997r. Prawo bankowe (Dz. U. z 2012 r. poz. 1376 z </a:t>
            </a:r>
            <a:r>
              <a:rPr lang="pl-PL" sz="6400" dirty="0" err="1" smtClean="0">
                <a:solidFill>
                  <a:schemeClr val="bg2">
                    <a:lumMod val="25000"/>
                  </a:schemeClr>
                </a:solidFill>
                <a:latin typeface="Calibri" pitchFamily="34" charset="0"/>
                <a:cs typeface="Calibri" pitchFamily="34" charset="0"/>
              </a:rPr>
              <a:t>późn</a:t>
            </a:r>
            <a:r>
              <a:rPr lang="pl-PL" sz="6400" dirty="0" smtClean="0">
                <a:solidFill>
                  <a:schemeClr val="bg2">
                    <a:lumMod val="25000"/>
                  </a:schemeClr>
                </a:solidFill>
                <a:latin typeface="Calibri" pitchFamily="34" charset="0"/>
                <a:cs typeface="Calibri" pitchFamily="34" charset="0"/>
              </a:rPr>
              <a:t>. zm.), oraz że nie wymaga podpisu ani stempla. </a:t>
            </a:r>
          </a:p>
          <a:p>
            <a:pPr algn="just">
              <a:lnSpc>
                <a:spcPct val="110000"/>
              </a:lnSpc>
              <a:spcBef>
                <a:spcPts val="0"/>
              </a:spcBef>
              <a:buNone/>
            </a:pPr>
            <a:endParaRPr lang="pl-PL" sz="6400" dirty="0" smtClean="0">
              <a:solidFill>
                <a:schemeClr val="bg2">
                  <a:lumMod val="25000"/>
                </a:schemeClr>
              </a:solidFill>
              <a:latin typeface="Calibri" pitchFamily="34" charset="0"/>
              <a:cs typeface="Calibri" pitchFamily="34" charset="0"/>
            </a:endParaRPr>
          </a:p>
          <a:p>
            <a:pPr algn="just">
              <a:lnSpc>
                <a:spcPct val="110000"/>
              </a:lnSpc>
              <a:spcBef>
                <a:spcPts val="0"/>
              </a:spcBef>
              <a:buNone/>
            </a:pPr>
            <a:r>
              <a:rPr lang="pl-PL" sz="6400" dirty="0" smtClean="0">
                <a:solidFill>
                  <a:schemeClr val="bg2">
                    <a:lumMod val="25000"/>
                  </a:schemeClr>
                </a:solidFill>
                <a:latin typeface="Calibri" pitchFamily="34" charset="0"/>
                <a:cs typeface="Calibri" pitchFamily="34" charset="0"/>
              </a:rPr>
              <a:t>	3. </a:t>
            </a:r>
            <a:r>
              <a:rPr lang="pl-PL" sz="6400" b="1" dirty="0" smtClean="0">
                <a:solidFill>
                  <a:schemeClr val="bg2">
                    <a:lumMod val="25000"/>
                  </a:schemeClr>
                </a:solidFill>
                <a:latin typeface="Calibri" pitchFamily="34" charset="0"/>
                <a:cs typeface="Calibri" pitchFamily="34" charset="0"/>
              </a:rPr>
              <a:t>zaświadczenia bankowe </a:t>
            </a:r>
            <a:r>
              <a:rPr lang="pl-PL" sz="6400" dirty="0" smtClean="0">
                <a:solidFill>
                  <a:schemeClr val="bg2">
                    <a:lumMod val="25000"/>
                  </a:schemeClr>
                </a:solidFill>
                <a:latin typeface="Calibri" pitchFamily="34" charset="0"/>
                <a:cs typeface="Calibri" pitchFamily="34" charset="0"/>
              </a:rPr>
              <a:t>– wnioskodawca w celu potwierdzenia posiadania odpowiednich środków na realizację projektu może przedłożyć aktualne (wystawione nie wcześniej niż miesiąc przed złożeniem wniosku o dofinansowanie) zaświadczenie bankowe o posiadaniu przez wnioskodawcę na rachunku bankowym środków finansowych w określonej wysokości. Zaświadczenie powinno być potwierdzone przez pracownika banku podpisem i pieczęcią bankową. </a:t>
            </a:r>
          </a:p>
          <a:p>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8291264" cy="5907056"/>
          </a:xfrm>
        </p:spPr>
        <p:txBody>
          <a:bodyPr>
            <a:normAutofit/>
          </a:bodyPr>
          <a:lstStyle/>
          <a:p>
            <a:pPr algn="just">
              <a:buNone/>
            </a:pPr>
            <a:r>
              <a:rPr lang="pl-PL" sz="1600" dirty="0" smtClean="0">
                <a:solidFill>
                  <a:schemeClr val="bg2">
                    <a:lumMod val="25000"/>
                  </a:schemeClr>
                </a:solidFill>
                <a:latin typeface="Calibri" pitchFamily="34" charset="0"/>
                <a:cs typeface="Calibri" pitchFamily="34" charset="0"/>
              </a:rPr>
              <a:t>	4. </a:t>
            </a:r>
            <a:r>
              <a:rPr lang="pl-PL" sz="1600" b="1" dirty="0" smtClean="0">
                <a:solidFill>
                  <a:schemeClr val="bg2">
                    <a:lumMod val="25000"/>
                  </a:schemeClr>
                </a:solidFill>
                <a:latin typeface="Calibri" pitchFamily="34" charset="0"/>
                <a:cs typeface="Calibri" pitchFamily="34" charset="0"/>
              </a:rPr>
              <a:t>sprawozdania finansowe </a:t>
            </a:r>
            <a:r>
              <a:rPr lang="pl-PL" sz="1600" dirty="0" smtClean="0">
                <a:solidFill>
                  <a:schemeClr val="bg2">
                    <a:lumMod val="25000"/>
                  </a:schemeClr>
                </a:solidFill>
                <a:latin typeface="Calibri" pitchFamily="34" charset="0"/>
                <a:cs typeface="Calibri" pitchFamily="34" charset="0"/>
              </a:rPr>
              <a:t>– przedłożone w ramach załącznika: „</a:t>
            </a:r>
            <a:r>
              <a:rPr lang="pl-PL" sz="1600" i="1" dirty="0" smtClean="0">
                <a:solidFill>
                  <a:schemeClr val="bg2">
                    <a:lumMod val="25000"/>
                  </a:schemeClr>
                </a:solidFill>
                <a:latin typeface="Calibri" pitchFamily="34" charset="0"/>
                <a:cs typeface="Calibri" pitchFamily="34" charset="0"/>
              </a:rPr>
              <a:t>Bilans za ostatni rok (potwierdzony przez głównego księgowego lub biegłego rewidenta) zgodnie z przepisami o rachunkowości, w przypadku </a:t>
            </a:r>
            <a:r>
              <a:rPr lang="pl-PL" sz="1600" i="1" dirty="0" err="1" smtClean="0">
                <a:solidFill>
                  <a:schemeClr val="bg2">
                    <a:lumMod val="25000"/>
                  </a:schemeClr>
                </a:solidFill>
                <a:latin typeface="Calibri" pitchFamily="34" charset="0"/>
                <a:cs typeface="Calibri" pitchFamily="34" charset="0"/>
              </a:rPr>
              <a:t>jst</a:t>
            </a:r>
            <a:r>
              <a:rPr lang="pl-PL" sz="1600" i="1" dirty="0" smtClean="0">
                <a:solidFill>
                  <a:schemeClr val="bg2">
                    <a:lumMod val="25000"/>
                  </a:schemeClr>
                </a:solidFill>
                <a:latin typeface="Calibri" pitchFamily="34" charset="0"/>
                <a:cs typeface="Calibri" pitchFamily="34" charset="0"/>
              </a:rPr>
              <a:t> – opinia składu orzekającego RIO o sprawozdaniu z wykonania budżetu za rok poprzedni</a:t>
            </a:r>
            <a:r>
              <a:rPr lang="pl-PL" sz="1600" b="1" i="1" dirty="0" smtClean="0">
                <a:solidFill>
                  <a:schemeClr val="bg2">
                    <a:lumMod val="25000"/>
                  </a:schemeClr>
                </a:solidFill>
                <a:latin typeface="Calibri" pitchFamily="34" charset="0"/>
                <a:cs typeface="Calibri" pitchFamily="34" charset="0"/>
              </a:rPr>
              <a:t>” </a:t>
            </a:r>
            <a:r>
              <a:rPr lang="pl-PL" sz="1600" dirty="0" smtClean="0">
                <a:solidFill>
                  <a:schemeClr val="bg2">
                    <a:lumMod val="25000"/>
                  </a:schemeClr>
                </a:solidFill>
                <a:latin typeface="Calibri" pitchFamily="34" charset="0"/>
                <a:cs typeface="Calibri" pitchFamily="34" charset="0"/>
              </a:rPr>
              <a:t>sprawozdania finansowe (sporządzone zgodnie z przepisami o rachunkowości)mogą stanowić potwierdzenie posiadania odpowiednich środków na realizację projektu, przy czym z powyższych dokumentów musi jasno wynikać, że zysk netto, przynajmniej w jednym z dwóch ostatnich zamkniętych okresów obrachunkowych przekraczał wartość wkładu własnego odnoszącego się do kosztów </a:t>
            </a:r>
            <a:r>
              <a:rPr lang="pl-PL" sz="1600" dirty="0" err="1" smtClean="0">
                <a:solidFill>
                  <a:schemeClr val="bg2">
                    <a:lumMod val="25000"/>
                  </a:schemeClr>
                </a:solidFill>
                <a:latin typeface="Calibri" pitchFamily="34" charset="0"/>
                <a:cs typeface="Calibri" pitchFamily="34" charset="0"/>
              </a:rPr>
              <a:t>kwalifikowalnych</a:t>
            </a:r>
            <a:r>
              <a:rPr lang="pl-PL" sz="1600" dirty="0" smtClean="0">
                <a:solidFill>
                  <a:schemeClr val="bg2">
                    <a:lumMod val="25000"/>
                  </a:schemeClr>
                </a:solidFill>
                <a:latin typeface="Calibri" pitchFamily="34" charset="0"/>
                <a:cs typeface="Calibri" pitchFamily="34" charset="0"/>
              </a:rPr>
              <a:t> ujętych w projekcie. Ponadto, aby uznać dane wykazane w sprawozdaniach finansowych za potwierdzające posiadanie środków na wkład własny, wnioskodawca musi posiadać stabilną sytuację finansową. </a:t>
            </a:r>
          </a:p>
          <a:p>
            <a:pPr algn="just">
              <a:buNone/>
            </a:pPr>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5. </a:t>
            </a:r>
            <a:r>
              <a:rPr lang="pl-PL" sz="1600" b="1" dirty="0" smtClean="0">
                <a:solidFill>
                  <a:schemeClr val="bg2">
                    <a:lumMod val="25000"/>
                  </a:schemeClr>
                </a:solidFill>
                <a:latin typeface="Calibri" pitchFamily="34" charset="0"/>
                <a:cs typeface="Calibri" pitchFamily="34" charset="0"/>
              </a:rPr>
              <a:t>umowa pożyczki </a:t>
            </a:r>
            <a:r>
              <a:rPr lang="pl-PL" sz="1600" dirty="0" smtClean="0">
                <a:solidFill>
                  <a:schemeClr val="bg2">
                    <a:lumMod val="25000"/>
                  </a:schemeClr>
                </a:solidFill>
                <a:latin typeface="Calibri" pitchFamily="34" charset="0"/>
                <a:cs typeface="Calibri" pitchFamily="34" charset="0"/>
              </a:rPr>
              <a:t>– wnioskodawca w celu potwierdzenia posiadania odpowiednich środków na realizację projektu może przedłożyć umowę pożyczki. Umowa pożyczki musi być sporządzona w formie aktu notarialnego. Dokument zawierający jedynie notarialne potwierdzenie podpisów pożyczkodawcy i pożyczkobiorcy nie będzie uznany za wystarczający do udokumentowania posiadania środków finansowych na realizację projektu. </a:t>
            </a:r>
          </a:p>
          <a:p>
            <a:pPr algn="just">
              <a:buNone/>
            </a:pPr>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6. </a:t>
            </a:r>
            <a:r>
              <a:rPr lang="pl-PL" sz="1600" b="1" dirty="0" smtClean="0">
                <a:solidFill>
                  <a:schemeClr val="bg2">
                    <a:lumMod val="25000"/>
                  </a:schemeClr>
                </a:solidFill>
                <a:latin typeface="Calibri" pitchFamily="34" charset="0"/>
                <a:cs typeface="Calibri" pitchFamily="34" charset="0"/>
              </a:rPr>
              <a:t>inne dokumenty </a:t>
            </a:r>
            <a:r>
              <a:rPr lang="pl-PL" sz="1600" dirty="0" smtClean="0">
                <a:solidFill>
                  <a:schemeClr val="bg2">
                    <a:lumMod val="25000"/>
                  </a:schemeClr>
                </a:solidFill>
                <a:latin typeface="Calibri" pitchFamily="34" charset="0"/>
                <a:cs typeface="Calibri" pitchFamily="34" charset="0"/>
              </a:rPr>
              <a:t>– wnioskodawca może przedłożyć inne dodatkowe dokumenty potwierdzające posiadanie środków finansowych gwarantujących terminowe wykonanie projektu z zastrzeżeniem, że dodatkowe dokumenty będą podlegały indywidualnej ocenie przez członków KOP i ewentualnemu zaopiniowaniu ich przez eksperta. </a:t>
            </a:r>
          </a:p>
          <a:p>
            <a:pPr algn="just">
              <a:buNone/>
            </a:pPr>
            <a:endParaRPr lang="pl-PL" sz="1600" dirty="0" smtClean="0">
              <a:solidFill>
                <a:schemeClr val="bg2">
                  <a:lumMod val="50000"/>
                </a:schemeClr>
              </a:solidFill>
              <a:latin typeface="Calibri" pitchFamily="34" charset="0"/>
              <a:cs typeface="Calibri" pitchFamily="34" charset="0"/>
            </a:endParaRPr>
          </a:p>
          <a:p>
            <a:pPr algn="just">
              <a:buNone/>
            </a:pPr>
            <a:endParaRPr lang="pl-PL" sz="1600" dirty="0">
              <a:solidFill>
                <a:schemeClr val="bg2">
                  <a:lumMod val="50000"/>
                </a:schemeClr>
              </a:solidFill>
              <a:latin typeface="Calibri" pitchFamily="34" charset="0"/>
              <a:cs typeface="Calibri"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19256" cy="5763040"/>
          </a:xfrm>
        </p:spPr>
        <p:txBody>
          <a:bodyPr>
            <a:normAutofit/>
          </a:bodyPr>
          <a:lstStyle/>
          <a:p>
            <a:pPr algn="just">
              <a:spcBef>
                <a:spcPts val="0"/>
              </a:spcBef>
              <a:buNone/>
            </a:pPr>
            <a:r>
              <a:rPr lang="pl-PL" sz="1600" b="1" dirty="0" smtClean="0">
                <a:solidFill>
                  <a:schemeClr val="bg2">
                    <a:lumMod val="25000"/>
                  </a:schemeClr>
                </a:solidFill>
                <a:latin typeface="Calibri" pitchFamily="34" charset="0"/>
                <a:cs typeface="Calibri" pitchFamily="34" charset="0"/>
              </a:rPr>
              <a:t>	d) </a:t>
            </a:r>
            <a:r>
              <a:rPr lang="pl-PL" sz="1600" b="1" u="sng" dirty="0" smtClean="0">
                <a:solidFill>
                  <a:schemeClr val="bg2">
                    <a:lumMod val="25000"/>
                  </a:schemeClr>
                </a:solidFill>
                <a:latin typeface="Calibri" pitchFamily="34" charset="0"/>
                <a:cs typeface="Calibri" pitchFamily="34" charset="0"/>
              </a:rPr>
              <a:t>pozostałe kategorie wnioskodawców</a:t>
            </a:r>
            <a:r>
              <a:rPr lang="pl-PL" sz="1600" b="1" dirty="0" smtClean="0">
                <a:solidFill>
                  <a:schemeClr val="bg2">
                    <a:lumMod val="25000"/>
                  </a:schemeClr>
                </a:solidFill>
                <a:latin typeface="Calibri" pitchFamily="34" charset="0"/>
                <a:cs typeface="Calibri" pitchFamily="34" charset="0"/>
              </a:rPr>
              <a:t> </a:t>
            </a:r>
            <a:r>
              <a:rPr lang="pl-PL" sz="1600" dirty="0" smtClean="0">
                <a:solidFill>
                  <a:schemeClr val="bg2">
                    <a:lumMod val="25000"/>
                  </a:schemeClr>
                </a:solidFill>
                <a:latin typeface="Calibri" pitchFamily="34" charset="0"/>
                <a:cs typeface="Calibri" pitchFamily="34" charset="0"/>
              </a:rPr>
              <a:t>– dokumentem potwierdzającym posiadanie środków jest uchwała(lub oświadczenie w przypadku organu jednoosobowego) właściwego organu określającą zadania, na które przeznaczone są środki finansowe, a także wysokość wkładu własnego na realizację danego zadania w kolejnych latach lub promesa kredytowa uzyskaną z banku zapewniającą, iż w przypadku uzyskania dofinansowania projekt otrzyma środki na współfinansowanie inwestycji. Środki objęte promesą powinny zostać uruchomione w terminie umożliwiającym finansowanie projektu. </a:t>
            </a:r>
          </a:p>
          <a:p>
            <a:pPr algn="just">
              <a:spcBef>
                <a:spcPts val="0"/>
              </a:spcBef>
            </a:pPr>
            <a:endParaRPr lang="pl-PL" sz="1600" dirty="0" smtClean="0">
              <a:solidFill>
                <a:schemeClr val="bg2">
                  <a:lumMod val="25000"/>
                </a:schemeClr>
              </a:solidFill>
              <a:latin typeface="Calibri" pitchFamily="34" charset="0"/>
              <a:cs typeface="Calibri" pitchFamily="34" charset="0"/>
            </a:endParaRPr>
          </a:p>
          <a:p>
            <a:pPr algn="just">
              <a:spcBef>
                <a:spcPts val="0"/>
              </a:spcBef>
              <a:buNone/>
            </a:pPr>
            <a:r>
              <a:rPr lang="pl-PL" sz="1600" dirty="0" smtClean="0">
                <a:solidFill>
                  <a:schemeClr val="bg2">
                    <a:lumMod val="25000"/>
                  </a:schemeClr>
                </a:solidFill>
                <a:latin typeface="Calibri" pitchFamily="34" charset="0"/>
                <a:cs typeface="Calibri" pitchFamily="34" charset="0"/>
              </a:rPr>
              <a:t>	Dla wszystkich ww. kategorii wnioskodawców możliwe jest zabezpieczenie wkładu własnego poprzez blokadę środków na koncie bankowym lub promesę kredytową uzyskaną z banku zapewniającą, iż w przypadku uzyskania dofinansowania projekt otrzyma środki na współfinansowanie inwestycji.</a:t>
            </a:r>
          </a:p>
          <a:p>
            <a:endParaRPr lang="pl-PL"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91264" cy="1596792"/>
          </a:xfrm>
        </p:spPr>
        <p:txBody>
          <a:bodyPr>
            <a:normAutofit/>
          </a:bodyPr>
          <a:lstStyle/>
          <a:p>
            <a:pPr lvl="0"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9.Bilans za ostatni rok, opinia RIO/ dokumenty finansowe przedsiębiorcy.</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467544" y="1772816"/>
            <a:ext cx="8208912" cy="3818824"/>
          </a:xfrm>
        </p:spPr>
        <p:txBody>
          <a:bodyPr>
            <a:normAutofit/>
          </a:bodyPr>
          <a:lstStyle/>
          <a:p>
            <a:pPr algn="just">
              <a:buNone/>
            </a:pPr>
            <a:r>
              <a:rPr lang="pl-PL" sz="1600" dirty="0" smtClean="0">
                <a:solidFill>
                  <a:schemeClr val="accent5">
                    <a:lumMod val="75000"/>
                  </a:schemeClr>
                </a:solidFill>
                <a:latin typeface="Calibri" pitchFamily="34" charset="0"/>
                <a:cs typeface="Calibri" pitchFamily="34" charset="0"/>
              </a:rPr>
              <a:t>	</a:t>
            </a:r>
            <a:r>
              <a:rPr lang="pl-PL" sz="1600" dirty="0" smtClean="0">
                <a:solidFill>
                  <a:schemeClr val="bg2">
                    <a:lumMod val="25000"/>
                  </a:schemeClr>
                </a:solidFill>
                <a:latin typeface="Calibri" pitchFamily="34" charset="0"/>
                <a:cs typeface="Calibri" pitchFamily="34" charset="0"/>
              </a:rPr>
              <a:t>Wnioskodawca, na którego przepisy o rachunkowości nakładają obowiązek sporządzania bilansu, zobowiązany jest załączyć do wniosku bilans za ostatni rok. </a:t>
            </a:r>
          </a:p>
          <a:p>
            <a:pPr algn="just"/>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Podmioty, które nie są zobowiązane do sporządzania bilansu, dołączają informację określającą obroty, zysk oraz zobowiązania i należności ogółem. </a:t>
            </a:r>
          </a:p>
          <a:p>
            <a:pPr algn="just"/>
            <a:endParaRPr lang="pl-PL" sz="1600" dirty="0" smtClean="0">
              <a:solidFill>
                <a:schemeClr val="bg2">
                  <a:lumMod val="25000"/>
                </a:schemeClr>
              </a:solidFill>
              <a:latin typeface="Calibri" pitchFamily="34" charset="0"/>
              <a:cs typeface="Calibri" pitchFamily="34" charset="0"/>
            </a:endParaRPr>
          </a:p>
          <a:p>
            <a:pPr algn="just">
              <a:buNone/>
            </a:pPr>
            <a:r>
              <a:rPr lang="pl-PL" sz="1600" dirty="0" smtClean="0">
                <a:solidFill>
                  <a:schemeClr val="bg2">
                    <a:lumMod val="25000"/>
                  </a:schemeClr>
                </a:solidFill>
                <a:latin typeface="Calibri" pitchFamily="34" charset="0"/>
                <a:cs typeface="Calibri" pitchFamily="34" charset="0"/>
              </a:rPr>
              <a:t>	Jednostki samorządu terytorialnego załączają opinię składu orzekającego Regionalnej Izby Obrachunkowej o sprawozdaniu z wykonania budżetu za rok poprzedni. Jeżeli </a:t>
            </a:r>
            <a:r>
              <a:rPr lang="pl-PL" sz="1600" dirty="0" err="1" smtClean="0">
                <a:solidFill>
                  <a:schemeClr val="bg2">
                    <a:lumMod val="25000"/>
                  </a:schemeClr>
                </a:solidFill>
                <a:latin typeface="Calibri" pitchFamily="34" charset="0"/>
                <a:cs typeface="Calibri" pitchFamily="34" charset="0"/>
              </a:rPr>
              <a:t>jst</a:t>
            </a:r>
            <a:r>
              <a:rPr lang="pl-PL" sz="1600" dirty="0" smtClean="0">
                <a:solidFill>
                  <a:schemeClr val="bg2">
                    <a:lumMod val="25000"/>
                  </a:schemeClr>
                </a:solidFill>
                <a:latin typeface="Calibri" pitchFamily="34" charset="0"/>
                <a:cs typeface="Calibri" pitchFamily="34" charset="0"/>
              </a:rPr>
              <a:t> nie posiada jeszcze opinii RIO za rok poprzedni, składa oświadczenie o niezwłocznym dostarczeniu dokumentu po jego otrzymaniu, nie później jednak niż przed podpisaniem umowy. </a:t>
            </a:r>
          </a:p>
          <a:p>
            <a:pPr>
              <a:buNone/>
            </a:pPr>
            <a:endParaRPr lang="pl-PL" sz="1600" dirty="0" smtClean="0">
              <a:solidFill>
                <a:schemeClr val="bg2">
                  <a:lumMod val="50000"/>
                </a:schemeClr>
              </a:solidFill>
              <a:latin typeface="Calibri" pitchFamily="34" charset="0"/>
              <a:cs typeface="Calibri" pitchFamily="34" charset="0"/>
            </a:endParaRPr>
          </a:p>
          <a:p>
            <a:endParaRPr lang="pl-PL"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20688"/>
            <a:ext cx="8219256" cy="5835048"/>
          </a:xfrm>
        </p:spPr>
        <p:txBody>
          <a:bodyPr>
            <a:normAutofit/>
          </a:bodyPr>
          <a:lstStyle/>
          <a:p>
            <a:pPr algn="just">
              <a:buNone/>
            </a:pPr>
            <a:r>
              <a:rPr lang="pl-PL" sz="1600" dirty="0" smtClean="0">
                <a:solidFill>
                  <a:schemeClr val="bg2">
                    <a:lumMod val="25000"/>
                  </a:schemeClr>
                </a:solidFill>
                <a:latin typeface="Calibri" pitchFamily="34" charset="0"/>
                <a:cs typeface="Calibri" pitchFamily="34" charset="0"/>
              </a:rPr>
              <a:t>	W przypadku przedsiębiorców w ramach przedmiotowego załącznika należy przedłożyć dodatkowo:</a:t>
            </a:r>
          </a:p>
          <a:p>
            <a:pPr algn="just">
              <a:buNone/>
            </a:pPr>
            <a:endParaRPr lang="pl-PL" sz="1600" dirty="0" smtClean="0">
              <a:solidFill>
                <a:schemeClr val="bg2">
                  <a:lumMod val="25000"/>
                </a:schemeClr>
              </a:solidFill>
              <a:latin typeface="Calibri" pitchFamily="34" charset="0"/>
              <a:cs typeface="Calibri" pitchFamily="34" charset="0"/>
            </a:endParaRPr>
          </a:p>
          <a:p>
            <a:pPr lvl="1" algn="just"/>
            <a:r>
              <a:rPr lang="pl-PL" sz="1600" dirty="0" smtClean="0">
                <a:solidFill>
                  <a:schemeClr val="bg2">
                    <a:lumMod val="25000"/>
                  </a:schemeClr>
                </a:solidFill>
                <a:latin typeface="Calibri" pitchFamily="34" charset="0"/>
                <a:cs typeface="Calibri" pitchFamily="34" charset="0"/>
              </a:rPr>
              <a:t>zeznanie podatkowe PIT/CIT za ostatni zamknięty rok obrachunkowy (w zależności od formy prawnej Wnioskodawcy), zawierający podpis Wnioskodawcy oraz pieczęć wpływu do Urzędu Skarbowego lub poświadczenie nadania dokumentu w placówce pocztowej lub e-deklarację UPO (Urzędowe Poświadczenie Odbioru). W przypadku nowopowstałych przedsiębiorstw rozliczających się na formularzu PIT/CIT, które nie były jeszcze zobligowane do jego złożenia, należy w miejsce tego załącznika dostarczyć oświadczenie wyjaśniające zaistniałą sytuację, </a:t>
            </a:r>
          </a:p>
          <a:p>
            <a:pPr lvl="1" algn="just"/>
            <a:endParaRPr lang="pl-PL" sz="1600" dirty="0" smtClean="0">
              <a:solidFill>
                <a:schemeClr val="bg2">
                  <a:lumMod val="25000"/>
                </a:schemeClr>
              </a:solidFill>
              <a:latin typeface="Calibri" pitchFamily="34" charset="0"/>
              <a:cs typeface="Calibri" pitchFamily="34" charset="0"/>
            </a:endParaRPr>
          </a:p>
          <a:p>
            <a:pPr lvl="1" algn="just"/>
            <a:r>
              <a:rPr lang="pl-PL" sz="1600" dirty="0" smtClean="0">
                <a:solidFill>
                  <a:schemeClr val="bg2">
                    <a:lumMod val="25000"/>
                  </a:schemeClr>
                </a:solidFill>
                <a:latin typeface="Calibri" pitchFamily="34" charset="0"/>
                <a:cs typeface="Calibri" pitchFamily="34" charset="0"/>
              </a:rPr>
              <a:t>sprawozdania finansowe za trzy ostatnie zamknięte okresy obrachunkowe, w przypadku gdy przedsiębiorca zobligowany jest do sporządzania sprawozdań finansowych (sprawozdania nie muszą być zatwierdzone przez organ, który zgodnie z obowiązującymi jednostkę przepisami prawa, statutem, umową lub na mocy prawa własności jest uprawniony do zatwierdzania sprawozdania finansowego jednostki). Przedsiębiorcy, którzy z uwagi na krótszy okres prowadzenia działalności nie posiadają sprawozdań finansowych za trzy ostatnie zamknięte okresy obrachunkowe składają dokumenty za okresy, które ich dotyczą. W przypadku przedsiębiorstw nie sporządzających sprawozdań finansowych należy przedłożyć inne wiarygodne dokumenty księgowe, np. wyciąg z systemu księgowego za trzy ostatnie zamknięte okresy obrachunkowe.</a:t>
            </a:r>
            <a:endParaRPr lang="pl-PL" sz="1600" dirty="0">
              <a:solidFill>
                <a:schemeClr val="bg2">
                  <a:lumMod val="25000"/>
                </a:schemeClr>
              </a:solidFill>
              <a:latin typeface="Calibri" pitchFamily="34" charset="0"/>
              <a:cs typeface="Calibri" pitchFamily="34"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20040"/>
            <a:ext cx="8219256" cy="876712"/>
          </a:xfrm>
        </p:spPr>
        <p:txBody>
          <a:bodyPr>
            <a:normAutofit/>
          </a:bodyPr>
          <a:lstStyle/>
          <a:p>
            <a:pPr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10. Rachunek zysków i strat</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628650" y="1825625"/>
            <a:ext cx="8047806" cy="4351338"/>
          </a:xfrm>
        </p:spPr>
        <p:txBody>
          <a:bodyPr>
            <a:normAutofit/>
          </a:bodyPr>
          <a:lstStyle/>
          <a:p>
            <a:pPr>
              <a:buNone/>
            </a:pPr>
            <a:r>
              <a:rPr lang="pl-PL" sz="1800" dirty="0" smtClean="0">
                <a:solidFill>
                  <a:schemeClr val="accent5">
                    <a:lumMod val="7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 przypadku podmiotów niezobowiązanych do sporządzania rachunku zysków i strat należy w formularzu wniosku zaznaczyć pole „Nie Dotyczy”.</a:t>
            </a:r>
            <a:endParaRPr lang="pl-PL" sz="1800" dirty="0">
              <a:solidFill>
                <a:schemeClr val="bg2">
                  <a:lumMod val="25000"/>
                </a:schemeClr>
              </a:solidFill>
              <a:latin typeface="Calibri" pitchFamily="34" charset="0"/>
              <a:cs typeface="Calibri" pitchFamily="34"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2400" b="1" i="1" dirty="0" smtClean="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rPr>
              <a:t>11. Umowa o prowadzenie rachunku bankowego dla projektu.</a:t>
            </a:r>
            <a:endParaRPr lang="pl-PL" sz="2400" b="1" i="1" dirty="0">
              <a:ln w="18000">
                <a:solidFill>
                  <a:schemeClr val="accent2"/>
                </a:solidFill>
                <a:prstDash val="solid"/>
                <a:miter lim="800000"/>
              </a:ln>
              <a:solidFill>
                <a:schemeClr val="accent2">
                  <a:lumMod val="75000"/>
                </a:schemeClr>
              </a:solidFill>
              <a:effectLst>
                <a:outerShdw blurRad="25500" dist="23000" dir="7020000" algn="tl">
                  <a:srgbClr val="000000">
                    <a:alpha val="50000"/>
                  </a:srgbClr>
                </a:outerShdw>
              </a:effectLst>
              <a:latin typeface="Calibri" pitchFamily="34" charset="0"/>
              <a:cs typeface="Calibri" pitchFamily="34" charset="0"/>
            </a:endParaRPr>
          </a:p>
        </p:txBody>
      </p:sp>
      <p:sp>
        <p:nvSpPr>
          <p:cNvPr id="3" name="Symbol zastępczy zawartości 2"/>
          <p:cNvSpPr>
            <a:spLocks noGrp="1"/>
          </p:cNvSpPr>
          <p:nvPr>
            <p:ph idx="1"/>
          </p:nvPr>
        </p:nvSpPr>
        <p:spPr>
          <a:xfrm>
            <a:off x="628650" y="1825625"/>
            <a:ext cx="8047806" cy="4351338"/>
          </a:xfrm>
        </p:spPr>
        <p:txBody>
          <a:bodyPr>
            <a:normAutofit/>
          </a:bodyPr>
          <a:lstStyle/>
          <a:p>
            <a:pPr algn="just">
              <a:spcBef>
                <a:spcPts val="0"/>
              </a:spcBef>
              <a:buNone/>
            </a:pPr>
            <a:r>
              <a:rPr lang="pl-PL" sz="1600" dirty="0" smtClean="0">
                <a:solidFill>
                  <a:schemeClr val="accent5">
                    <a:lumMod val="75000"/>
                  </a:schemeClr>
                </a:solidFill>
                <a:latin typeface="Calibri" pitchFamily="34" charset="0"/>
                <a:cs typeface="Calibri" pitchFamily="34" charset="0"/>
              </a:rPr>
              <a:t>	</a:t>
            </a:r>
            <a:r>
              <a:rPr lang="pl-PL" sz="1800" dirty="0" smtClean="0">
                <a:solidFill>
                  <a:schemeClr val="bg2">
                    <a:lumMod val="25000"/>
                  </a:schemeClr>
                </a:solidFill>
                <a:latin typeface="Calibri" pitchFamily="34" charset="0"/>
                <a:cs typeface="Calibri" pitchFamily="34" charset="0"/>
              </a:rPr>
              <a:t>Wnioskodawca przedstawia umowę zawartą z bankiem na prowadzenie rachunku bankowego, na który przekazywane będzie dofinansowanie w formie </a:t>
            </a:r>
            <a:r>
              <a:rPr lang="pl-PL" sz="1800" dirty="0" smtClean="0">
                <a:solidFill>
                  <a:schemeClr val="bg2">
                    <a:lumMod val="25000"/>
                  </a:schemeClr>
                </a:solidFill>
                <a:latin typeface="Calibri" pitchFamily="34" charset="0"/>
                <a:cs typeface="Calibri" pitchFamily="34" charset="0"/>
              </a:rPr>
              <a:t>refundacji/zaliczek. </a:t>
            </a:r>
            <a:endParaRPr lang="pl-PL" sz="1600" dirty="0">
              <a:solidFill>
                <a:schemeClr val="bg2">
                  <a:lumMod val="25000"/>
                </a:schemeClr>
              </a:solidFill>
              <a:latin typeface="Calibri" pitchFamily="34" charset="0"/>
              <a:cs typeface="Calibri" pitchFamily="34" charset="0"/>
            </a:endParaRPr>
          </a:p>
        </p:txBody>
      </p:sp>
    </p:spTree>
  </p:cSld>
  <p:clrMapOvr>
    <a:masterClrMapping/>
  </p:clrMapOvr>
</p:sld>
</file>

<file path=ppt/theme/theme1.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zentacja1 [Automatycznie zapisany]" id="{8C19B0A3-56FE-4045-A72B-904C3F3311C3}" vid="{948F0289-17CF-4857-BCA3-758E576E2CE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Prezentacja1 [Automatycznie zapisany]</Template>
  <TotalTime>2103</TotalTime>
  <Words>6115</Words>
  <Application>Microsoft Office PowerPoint</Application>
  <PresentationFormat>Pokaz na ekranie (4:3)</PresentationFormat>
  <Paragraphs>838</Paragraphs>
  <Slides>106</Slides>
  <Notes>3</Notes>
  <HiddenSlides>0</HiddenSlides>
  <MMClips>0</MMClips>
  <ScaleCrop>false</ScaleCrop>
  <HeadingPairs>
    <vt:vector size="4" baseType="variant">
      <vt:variant>
        <vt:lpstr>Motyw</vt:lpstr>
      </vt:variant>
      <vt:variant>
        <vt:i4>1</vt:i4>
      </vt:variant>
      <vt:variant>
        <vt:lpstr>Tytuły slajdów</vt:lpstr>
      </vt:variant>
      <vt:variant>
        <vt:i4>106</vt:i4>
      </vt:variant>
    </vt:vector>
  </HeadingPairs>
  <TitlesOfParts>
    <vt:vector size="107" baseType="lpstr">
      <vt:lpstr>Projekt niestandardowy</vt:lpstr>
      <vt:lpstr>Slajd 1</vt:lpstr>
      <vt:lpstr>Podstawowe informacje o konkursie</vt:lpstr>
      <vt:lpstr>Slajd 3</vt:lpstr>
      <vt:lpstr>Slajd 4</vt:lpstr>
      <vt:lpstr>Slajd 5</vt:lpstr>
      <vt:lpstr>Slajd 6</vt:lpstr>
      <vt:lpstr>Slajd 7</vt:lpstr>
      <vt:lpstr>Kwalifikowalność  Projektu</vt:lpstr>
      <vt:lpstr>Podstawowe założenia dotyczące kwalifikowalności projektu</vt:lpstr>
      <vt:lpstr>Slajd 10</vt:lpstr>
      <vt:lpstr>Slajd 11</vt:lpstr>
      <vt:lpstr>Cd. Definicja głębokiej termomodernizacji</vt:lpstr>
      <vt:lpstr>Slajd 13</vt:lpstr>
      <vt:lpstr>Szczegółowe warunki kwalifikowalności projektu</vt:lpstr>
      <vt:lpstr>Slajd 15</vt:lpstr>
      <vt:lpstr>Slajd 16</vt:lpstr>
      <vt:lpstr>Slajd 17</vt:lpstr>
      <vt:lpstr>Slajd 18</vt:lpstr>
      <vt:lpstr>Slajd 19</vt:lpstr>
      <vt:lpstr>Slajd 20</vt:lpstr>
      <vt:lpstr>Slajd 21</vt:lpstr>
      <vt:lpstr>Przykłady kosztów kwalifikowalnych</vt:lpstr>
      <vt:lpstr>Slajd 23</vt:lpstr>
      <vt:lpstr>Slajd 24</vt:lpstr>
      <vt:lpstr>Slajd 25</vt:lpstr>
      <vt:lpstr>Przykłady kosztów niekwalifikowalnych</vt:lpstr>
      <vt:lpstr>Slajd 27</vt:lpstr>
      <vt:lpstr>Slajd 28</vt:lpstr>
      <vt:lpstr>Kryteria i etapy oceny projektów</vt:lpstr>
      <vt:lpstr>Kryteria oceny projektów</vt:lpstr>
      <vt:lpstr>Slajd 31</vt:lpstr>
      <vt:lpstr>Slajd 32</vt:lpstr>
      <vt:lpstr>Slajd 33</vt:lpstr>
      <vt:lpstr>Slajd 34</vt:lpstr>
      <vt:lpstr>Etapy oceny projektów</vt:lpstr>
      <vt:lpstr>Slajd 36</vt:lpstr>
      <vt:lpstr>Slajd 37</vt:lpstr>
      <vt:lpstr>Slajd 38</vt:lpstr>
      <vt:lpstr>Slajd 39</vt:lpstr>
      <vt:lpstr>Slajd 40</vt:lpstr>
      <vt:lpstr>Slajd 41</vt:lpstr>
      <vt:lpstr>Slajd 42</vt:lpstr>
      <vt:lpstr>Slajd 43</vt:lpstr>
      <vt:lpstr>Slajd 44</vt:lpstr>
      <vt:lpstr>Slajd 45</vt:lpstr>
      <vt:lpstr>Slajd 46</vt:lpstr>
      <vt:lpstr>Pomoc publiczna w Działaniu 5.3</vt:lpstr>
      <vt:lpstr>POMOC PUBLICZNA</vt:lpstr>
      <vt:lpstr>POMOC PUBLICZNA W DZIAŁANIU 5.3</vt:lpstr>
      <vt:lpstr>Slajd 50</vt:lpstr>
      <vt:lpstr>Slajd 51</vt:lpstr>
      <vt:lpstr>Slajd 52</vt:lpstr>
      <vt:lpstr>Slajd 53</vt:lpstr>
      <vt:lpstr>POMOC NA EFEKTYWNOŚĆ ENERGETYCZNĄ- art.38 Rozporządzenia 651/2014</vt:lpstr>
      <vt:lpstr>Slajd 55</vt:lpstr>
      <vt:lpstr>Slajd 56</vt:lpstr>
      <vt:lpstr>Slajd 57</vt:lpstr>
      <vt:lpstr>INWESTYCJA REFERENCYJNA</vt:lpstr>
      <vt:lpstr>Slajd 59</vt:lpstr>
      <vt:lpstr>POMOC DE MINIMIS</vt:lpstr>
      <vt:lpstr>Slajd 61</vt:lpstr>
      <vt:lpstr>POMOC DE MINIMIS</vt:lpstr>
      <vt:lpstr>POMOC DE MINIMIS</vt:lpstr>
      <vt:lpstr>WNIOSEK O DOFINANSOWANIE </vt:lpstr>
      <vt:lpstr>Slajd 65</vt:lpstr>
      <vt:lpstr>Slajd 66</vt:lpstr>
      <vt:lpstr>Załączniki do wniosku o dofinansowanie projektu wraz z dokumentacją dotycząca oceny oddziaływania na środowisko</vt:lpstr>
      <vt:lpstr>1. Studium wykonalności</vt:lpstr>
      <vt:lpstr>2. DOKUMENTY DOTYCZĄCE OCENY ODDZIAŁYWANIA NA ŚRODOWISKO</vt:lpstr>
      <vt:lpstr>Slajd 70</vt:lpstr>
      <vt:lpstr>Slajd 71</vt:lpstr>
      <vt:lpstr>Slajd 72</vt:lpstr>
      <vt:lpstr>Slajd 73</vt:lpstr>
      <vt:lpstr>Slajd 74</vt:lpstr>
      <vt:lpstr>Slajd 75</vt:lpstr>
      <vt:lpstr>Slajd 76</vt:lpstr>
      <vt:lpstr>Slajd 77</vt:lpstr>
      <vt:lpstr>Slajd 78</vt:lpstr>
      <vt:lpstr>3. Umowa partnerstwa</vt:lpstr>
      <vt:lpstr>Slajd 80</vt:lpstr>
      <vt:lpstr>Slajd 81</vt:lpstr>
      <vt:lpstr>4. ZEZWOLENIE NA REALIZACJĘ INWESTYCJI</vt:lpstr>
      <vt:lpstr>Slajd 83</vt:lpstr>
      <vt:lpstr>Slajd 84</vt:lpstr>
      <vt:lpstr>5. DOKUMENTACJA TECHNICZNA W ZAKRESIE REALIZOWANEJ INWESTYCJI/SPECYFIKACJA TECHNICZNA</vt:lpstr>
      <vt:lpstr>Slajd 86</vt:lpstr>
      <vt:lpstr>6. Wyciąg z kosztorysu inwestorskiego</vt:lpstr>
      <vt:lpstr>   7. Oświadczenie o prawie do dysponowania nieruchomością</vt:lpstr>
      <vt:lpstr>Slajd 89</vt:lpstr>
      <vt:lpstr>8. Dokumenty wnioskodawcy potwierdzające zapewnienie środków finansowych </vt:lpstr>
      <vt:lpstr>Slajd 91</vt:lpstr>
      <vt:lpstr>Slajd 92</vt:lpstr>
      <vt:lpstr>Slajd 93</vt:lpstr>
      <vt:lpstr>Slajd 94</vt:lpstr>
      <vt:lpstr>Slajd 95</vt:lpstr>
      <vt:lpstr>9.Bilans za ostatni rok, opinia RIO/ dokumenty finansowe przedsiębiorcy.</vt:lpstr>
      <vt:lpstr>Slajd 97</vt:lpstr>
      <vt:lpstr>10. Rachunek zysków i strat</vt:lpstr>
      <vt:lpstr>11. Umowa o prowadzenie rachunku bankowego dla projektu.</vt:lpstr>
      <vt:lpstr>12. Harmonogram rzeczowo-finansowy realizacji projektu. </vt:lpstr>
      <vt:lpstr>13. Pisemne upoważnienie / pełnomocnictwo do podpisania wniosku w przypadku gdy wniosek jest podpisany przez osobę/ osoby inne niż prawnie upoważnione do reprezentowania wnioskodawcy.</vt:lpstr>
      <vt:lpstr>14. Inne niezbędne załączniki</vt:lpstr>
      <vt:lpstr>Slajd 103</vt:lpstr>
      <vt:lpstr>Slajd 104</vt:lpstr>
      <vt:lpstr>Slajd 105</vt:lpstr>
      <vt:lpstr>Slajd 106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Marta Jankowska</dc:creator>
  <cp:lastModifiedBy>Monika Chojnacka</cp:lastModifiedBy>
  <cp:revision>200</cp:revision>
  <cp:lastPrinted>2018-11-28T08:51:13Z</cp:lastPrinted>
  <dcterms:created xsi:type="dcterms:W3CDTF">2016-04-04T13:19:19Z</dcterms:created>
  <dcterms:modified xsi:type="dcterms:W3CDTF">2019-01-23T14:27:55Z</dcterms:modified>
</cp:coreProperties>
</file>