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07"/>
  </p:notesMasterIdLst>
  <p:handoutMasterIdLst>
    <p:handoutMasterId r:id="rId108"/>
  </p:handoutMasterIdLst>
  <p:sldIdLst>
    <p:sldId id="261"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94" r:id="rId45"/>
    <p:sldId id="400" r:id="rId46"/>
    <p:sldId id="401" r:id="rId47"/>
    <p:sldId id="402" r:id="rId48"/>
    <p:sldId id="403" r:id="rId49"/>
    <p:sldId id="404" r:id="rId50"/>
    <p:sldId id="406" r:id="rId51"/>
    <p:sldId id="411" r:id="rId52"/>
    <p:sldId id="412" r:id="rId53"/>
    <p:sldId id="413" r:id="rId54"/>
    <p:sldId id="405" r:id="rId55"/>
    <p:sldId id="407" r:id="rId56"/>
    <p:sldId id="409" r:id="rId57"/>
    <p:sldId id="410" r:id="rId58"/>
    <p:sldId id="399" r:id="rId59"/>
    <p:sldId id="414" r:id="rId60"/>
    <p:sldId id="418" r:id="rId61"/>
    <p:sldId id="415" r:id="rId62"/>
    <p:sldId id="416" r:id="rId63"/>
    <p:sldId id="417" r:id="rId64"/>
    <p:sldId id="419" r:id="rId65"/>
    <p:sldId id="420" r:id="rId66"/>
    <p:sldId id="421" r:id="rId67"/>
    <p:sldId id="422" r:id="rId68"/>
    <p:sldId id="395" r:id="rId69"/>
    <p:sldId id="356" r:id="rId70"/>
    <p:sldId id="424" r:id="rId71"/>
    <p:sldId id="425" r:id="rId72"/>
    <p:sldId id="426" r:id="rId73"/>
    <p:sldId id="427" r:id="rId74"/>
    <p:sldId id="428" r:id="rId75"/>
    <p:sldId id="429" r:id="rId76"/>
    <p:sldId id="430" r:id="rId77"/>
    <p:sldId id="431" r:id="rId78"/>
    <p:sldId id="432" r:id="rId79"/>
    <p:sldId id="433" r:id="rId80"/>
    <p:sldId id="368" r:id="rId81"/>
    <p:sldId id="369" r:id="rId82"/>
    <p:sldId id="370" r:id="rId83"/>
    <p:sldId id="434" r:id="rId84"/>
    <p:sldId id="435" r:id="rId85"/>
    <p:sldId id="436" r:id="rId86"/>
    <p:sldId id="437" r:id="rId87"/>
    <p:sldId id="438" r:id="rId88"/>
    <p:sldId id="376" r:id="rId89"/>
    <p:sldId id="377"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265" r:id="rId106"/>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partament Wdrażania EFRR" initials="OOP" lastIdx="0" clrIdx="0">
    <p:extLst>
      <p:ext uri="{19B8F6BF-5375-455C-9EA6-DF929625EA0E}">
        <p15:presenceInfo xmlns:p15="http://schemas.microsoft.com/office/powerpoint/2012/main" userId="Departament Wdrażania EF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p:cViewPr varScale="1">
        <p:scale>
          <a:sx n="72" d="100"/>
          <a:sy n="72" d="100"/>
        </p:scale>
        <p:origin x="1500" y="90"/>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264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032F5A-8444-40CC-9CC9-2FAA605FFE8A}" type="datetimeFigureOut">
              <a:rPr lang="pl-PL" smtClean="0"/>
              <a:pPr/>
              <a:t>2019-01-17</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91F82EC-ABC1-4D95-AE0C-E1FB89158BF5}" type="slidenum">
              <a:rPr lang="pl-PL" smtClean="0"/>
              <a:pPr/>
              <a:t>‹#›</a:t>
            </a:fld>
            <a:endParaRPr lang="pl-PL"/>
          </a:p>
        </p:txBody>
      </p:sp>
    </p:spTree>
    <p:extLst>
      <p:ext uri="{BB962C8B-B14F-4D97-AF65-F5344CB8AC3E}">
        <p14:creationId xmlns:p14="http://schemas.microsoft.com/office/powerpoint/2010/main" val="4151151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9187CC-51AE-4E46-A71D-46C664CFE3F5}" type="datetimeFigureOut">
              <a:rPr lang="pl-PL" smtClean="0"/>
              <a:pPr/>
              <a:t>2019-01-17</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68C117-4493-49AD-B8DD-34BE36739970}" type="slidenum">
              <a:rPr lang="pl-PL" smtClean="0"/>
              <a:pPr/>
              <a:t>‹#›</a:t>
            </a:fld>
            <a:endParaRPr lang="pl-PL"/>
          </a:p>
        </p:txBody>
      </p:sp>
    </p:spTree>
    <p:extLst>
      <p:ext uri="{BB962C8B-B14F-4D97-AF65-F5344CB8AC3E}">
        <p14:creationId xmlns:p14="http://schemas.microsoft.com/office/powerpoint/2010/main" val="153980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F848F07-0243-4A40-AF8C-5B0E9A049C68}" type="slidenum">
              <a:rPr lang="pl-PL" smtClean="0"/>
              <a:pPr/>
              <a:t>2</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F848F07-0243-4A40-AF8C-5B0E9A049C68}" type="slidenum">
              <a:rPr lang="pl-PL" smtClean="0"/>
              <a:pPr/>
              <a:t>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2531"/>
            </a:lvl1pPr>
          </a:lstStyle>
          <a:p>
            <a:r>
              <a:rPr lang="pl-PL"/>
              <a:t>Kliknij, aby edytować styl</a:t>
            </a:r>
          </a:p>
        </p:txBody>
      </p:sp>
      <p:sp>
        <p:nvSpPr>
          <p:cNvPr id="3" name="Podtytuł 2"/>
          <p:cNvSpPr>
            <a:spLocks noGrp="1"/>
          </p:cNvSpPr>
          <p:nvPr>
            <p:ph type="subTitle" idx="1"/>
          </p:nvPr>
        </p:nvSpPr>
        <p:spPr>
          <a:xfrm>
            <a:off x="1143000" y="3602038"/>
            <a:ext cx="6858000" cy="1655762"/>
          </a:xfrm>
        </p:spPr>
        <p:txBody>
          <a:bodyPr/>
          <a:lstStyle>
            <a:lvl1pPr marL="0" indent="0" algn="ctr">
              <a:buNone/>
              <a:defRPr sz="1013"/>
            </a:lvl1pPr>
            <a:lvl2pPr marL="192877" indent="0" algn="ctr">
              <a:buNone/>
              <a:defRPr sz="844"/>
            </a:lvl2pPr>
            <a:lvl3pPr marL="385753" indent="0" algn="ctr">
              <a:buNone/>
              <a:defRPr sz="760"/>
            </a:lvl3pPr>
            <a:lvl4pPr marL="578630" indent="0" algn="ctr">
              <a:buNone/>
              <a:defRPr sz="675"/>
            </a:lvl4pPr>
            <a:lvl5pPr marL="771506" indent="0" algn="ctr">
              <a:buNone/>
              <a:defRPr sz="675"/>
            </a:lvl5pPr>
            <a:lvl6pPr marL="964382" indent="0" algn="ctr">
              <a:buNone/>
              <a:defRPr sz="675"/>
            </a:lvl6pPr>
            <a:lvl7pPr marL="1157258" indent="0" algn="ctr">
              <a:buNone/>
              <a:defRPr sz="675"/>
            </a:lvl7pPr>
            <a:lvl8pPr marL="1350135" indent="0" algn="ctr">
              <a:buNone/>
              <a:defRPr sz="675"/>
            </a:lvl8pPr>
            <a:lvl9pPr marL="1543012" indent="0" algn="ctr">
              <a:buNone/>
              <a:defRPr sz="675"/>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2019-01-17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p14="http://schemas.microsoft.com/office/powerpoint/2010/main" val="89686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2019-01-17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p14="http://schemas.microsoft.com/office/powerpoint/2010/main" val="39948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61"/>
            <a:ext cx="7886700" cy="2852737"/>
          </a:xfrm>
        </p:spPr>
        <p:txBody>
          <a:bodyPr anchor="b"/>
          <a:lstStyle>
            <a:lvl1pPr>
              <a:defRPr sz="2531"/>
            </a:lvl1pPr>
          </a:lstStyle>
          <a:p>
            <a:r>
              <a:rPr lang="pl-PL"/>
              <a:t>Kliknij, aby edytować styl</a:t>
            </a:r>
          </a:p>
        </p:txBody>
      </p:sp>
      <p:sp>
        <p:nvSpPr>
          <p:cNvPr id="3" name="Symbol zastępczy tekstu 2"/>
          <p:cNvSpPr>
            <a:spLocks noGrp="1"/>
          </p:cNvSpPr>
          <p:nvPr>
            <p:ph type="body" idx="1"/>
          </p:nvPr>
        </p:nvSpPr>
        <p:spPr>
          <a:xfrm>
            <a:off x="623888" y="4589486"/>
            <a:ext cx="7886700" cy="1500187"/>
          </a:xfrm>
        </p:spPr>
        <p:txBody>
          <a:bodyPr/>
          <a:lstStyle>
            <a:lvl1pPr marL="0" indent="0">
              <a:buNone/>
              <a:defRPr sz="1013">
                <a:solidFill>
                  <a:schemeClr val="tx1">
                    <a:tint val="75000"/>
                  </a:schemeClr>
                </a:solidFill>
              </a:defRPr>
            </a:lvl1pPr>
            <a:lvl2pPr marL="192877" indent="0">
              <a:buNone/>
              <a:defRPr sz="844">
                <a:solidFill>
                  <a:schemeClr val="tx1">
                    <a:tint val="75000"/>
                  </a:schemeClr>
                </a:solidFill>
              </a:defRPr>
            </a:lvl2pPr>
            <a:lvl3pPr marL="385753"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8"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2019-01-17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p14="http://schemas.microsoft.com/office/powerpoint/2010/main" val="11053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Nagłówek sekcji">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61"/>
            <a:ext cx="7886700" cy="2852737"/>
          </a:xfrm>
        </p:spPr>
        <p:txBody>
          <a:bodyPr anchor="b"/>
          <a:lstStyle>
            <a:lvl1pPr>
              <a:defRPr sz="2531"/>
            </a:lvl1pPr>
          </a:lstStyle>
          <a:p>
            <a:r>
              <a:rPr lang="pl-PL"/>
              <a:t>Kliknij, aby edytować styl</a:t>
            </a:r>
          </a:p>
        </p:txBody>
      </p:sp>
      <p:sp>
        <p:nvSpPr>
          <p:cNvPr id="3" name="Symbol zastępczy tekstu 2"/>
          <p:cNvSpPr>
            <a:spLocks noGrp="1"/>
          </p:cNvSpPr>
          <p:nvPr>
            <p:ph type="body" idx="1"/>
          </p:nvPr>
        </p:nvSpPr>
        <p:spPr>
          <a:xfrm>
            <a:off x="623888" y="4589486"/>
            <a:ext cx="7886700" cy="1500187"/>
          </a:xfrm>
        </p:spPr>
        <p:txBody>
          <a:bodyPr/>
          <a:lstStyle>
            <a:lvl1pPr marL="0" indent="0">
              <a:buNone/>
              <a:defRPr sz="1013">
                <a:solidFill>
                  <a:schemeClr val="tx1">
                    <a:tint val="75000"/>
                  </a:schemeClr>
                </a:solidFill>
              </a:defRPr>
            </a:lvl1pPr>
            <a:lvl2pPr marL="192877" indent="0">
              <a:buNone/>
              <a:defRPr sz="844">
                <a:solidFill>
                  <a:schemeClr val="tx1">
                    <a:tint val="75000"/>
                  </a:schemeClr>
                </a:solidFill>
              </a:defRPr>
            </a:lvl2pPr>
            <a:lvl3pPr marL="385753"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8"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2019-01-17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p14="http://schemas.microsoft.com/office/powerpoint/2010/main" val="61800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usty">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5CBD4-4E22-4196-A6B2-513C0EA1BBC5}" type="datetimeFigureOut">
              <a:rPr lang="pl-PL" smtClean="0"/>
              <a:pPr/>
              <a:t>2019-01-17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p14="http://schemas.microsoft.com/office/powerpoint/2010/main" val="4163116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2000" r="-2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fld id="{59A5CBD4-4E22-4196-A6B2-513C0EA1BBC5}" type="datetimeFigureOut">
              <a:rPr lang="pl-PL" smtClean="0"/>
              <a:pPr/>
              <a:t>2019-01-17</a:t>
            </a:fld>
            <a:endParaRPr lang="pl-PL"/>
          </a:p>
        </p:txBody>
      </p:sp>
      <p:sp>
        <p:nvSpPr>
          <p:cNvPr id="5" name="Symbol zastępczy stopki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2763E041-9267-4F78-8D06-0358DCD860A3}" type="slidenum">
              <a:rPr lang="pl-PL" smtClean="0"/>
              <a:pPr/>
              <a:t>‹#›</a:t>
            </a:fld>
            <a:endParaRPr lang="pl-PL"/>
          </a:p>
        </p:txBody>
      </p:sp>
    </p:spTree>
    <p:extLst>
      <p:ext uri="{BB962C8B-B14F-4D97-AF65-F5344CB8AC3E}">
        <p14:creationId xmlns:p14="http://schemas.microsoft.com/office/powerpoint/2010/main" val="676659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866" r:id="rId4"/>
    <p:sldLayoutId id="2147483865" r:id="rId5"/>
  </p:sldLayoutIdLst>
  <p:txStyles>
    <p:titleStyle>
      <a:lvl1pPr algn="l" defTabSz="38575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39" indent="-96439" algn="l" defTabSz="38575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15" indent="-96439" algn="l" defTabSz="38575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191" indent="-96439" algn="l" defTabSz="38575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2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pl-PL"/>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2" algn="l" defTabSz="385753" rtl="0" eaLnBrk="1" latinLnBrk="0" hangingPunct="1">
        <a:defRPr sz="760" kern="1200">
          <a:solidFill>
            <a:schemeClr val="tx1"/>
          </a:solidFill>
          <a:latin typeface="+mn-lt"/>
          <a:ea typeface="+mn-ea"/>
          <a:cs typeface="+mn-cs"/>
        </a:defRPr>
      </a:lvl6pPr>
      <a:lvl7pPr marL="1157258" algn="l" defTabSz="385753" rtl="0" eaLnBrk="1" latinLnBrk="0" hangingPunct="1">
        <a:defRPr sz="760" kern="1200">
          <a:solidFill>
            <a:schemeClr val="tx1"/>
          </a:solidFill>
          <a:latin typeface="+mn-lt"/>
          <a:ea typeface="+mn-ea"/>
          <a:cs typeface="+mn-cs"/>
        </a:defRPr>
      </a:lvl7pPr>
      <a:lvl8pPr marL="1350135"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zamowienia.rpo.lubelskie.p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uokik.gov.pl/wyjasnienia2.ph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Prostokąt 1"/>
          <p:cNvSpPr/>
          <p:nvPr/>
        </p:nvSpPr>
        <p:spPr>
          <a:xfrm>
            <a:off x="971600" y="1700808"/>
            <a:ext cx="7200800" cy="2308324"/>
          </a:xfrm>
          <a:prstGeom prst="rect">
            <a:avLst/>
          </a:prstGeom>
        </p:spPr>
        <p:txBody>
          <a:bodyPr wrap="square">
            <a:spAutoFit/>
          </a:bodyPr>
          <a:lstStyle/>
          <a:p>
            <a:r>
              <a:rPr lang="pl-PL" sz="4800" b="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t>5.2 Efektywność energetyczna sektora publicznego</a:t>
            </a:r>
            <a:endParaRPr lang="pl-PL" sz="4800" b="1" dirty="0">
              <a:ln w="10541" cmpd="sng">
                <a:solidFill>
                  <a:schemeClr val="accent1">
                    <a:shade val="88000"/>
                    <a:satMod val="110000"/>
                  </a:schemeClr>
                </a:solidFill>
                <a:prstDash val="solid"/>
              </a:ln>
              <a:solidFill>
                <a:schemeClr val="accent5">
                  <a:lumMod val="75000"/>
                </a:schemeClr>
              </a:solidFill>
            </a:endParaRPr>
          </a:p>
        </p:txBody>
      </p:sp>
      <p:sp>
        <p:nvSpPr>
          <p:cNvPr id="3" name="Prostokąt 2"/>
          <p:cNvSpPr/>
          <p:nvPr/>
        </p:nvSpPr>
        <p:spPr>
          <a:xfrm>
            <a:off x="971600" y="4221088"/>
            <a:ext cx="7560840" cy="461665"/>
          </a:xfrm>
          <a:prstGeom prst="rect">
            <a:avLst/>
          </a:prstGeom>
        </p:spPr>
        <p:txBody>
          <a:bodyPr wrap="square">
            <a:spAutoFit/>
          </a:bodyPr>
          <a:lstStyle/>
          <a:p>
            <a:r>
              <a:rPr lang="pl-PL" sz="2400" b="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Spotkanie informacyjne dla Wnioskodawców</a:t>
            </a:r>
            <a:endParaRPr lang="pl-PL" sz="2400" b="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062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147248" cy="5112568"/>
          </a:xfrm>
        </p:spPr>
        <p:txBody>
          <a:bodyPr>
            <a:normAutofit/>
          </a:bodyPr>
          <a:lstStyle/>
          <a:p>
            <a:pPr algn="ctr">
              <a:buNone/>
            </a:pPr>
            <a:r>
              <a:rPr lang="pl-PL" sz="2000" b="1" i="1" u="sng" dirty="0">
                <a:solidFill>
                  <a:schemeClr val="accent5">
                    <a:lumMod val="75000"/>
                  </a:schemeClr>
                </a:solidFill>
                <a:latin typeface="Calibri" pitchFamily="34" charset="0"/>
                <a:cs typeface="Calibri" pitchFamily="34" charset="0"/>
              </a:rPr>
              <a:t>Typy projektów:</a:t>
            </a:r>
          </a:p>
          <a:p>
            <a:pPr algn="ctr">
              <a:buNone/>
            </a:pPr>
            <a:endParaRPr lang="pl-PL" sz="2400" b="1" i="1" u="sng" dirty="0">
              <a:solidFill>
                <a:schemeClr val="bg2">
                  <a:lumMod val="50000"/>
                </a:schemeClr>
              </a:solidFill>
              <a:latin typeface="Calibri" pitchFamily="34" charset="0"/>
              <a:cs typeface="Calibri" pitchFamily="34" charset="0"/>
            </a:endParaRPr>
          </a:p>
          <a:p>
            <a:pPr>
              <a:buNone/>
            </a:pPr>
            <a:r>
              <a:rPr lang="pl-PL" sz="1800" dirty="0">
                <a:solidFill>
                  <a:schemeClr val="accent5">
                    <a:lumMod val="75000"/>
                  </a:schemeClr>
                </a:solidFill>
                <a:latin typeface="Calibri" pitchFamily="34" charset="0"/>
                <a:cs typeface="Calibri" pitchFamily="34" charset="0"/>
              </a:rPr>
              <a:t>W ramach konkursu wsparcie mogą uzyskać następujące typy projektów:</a:t>
            </a:r>
          </a:p>
          <a:p>
            <a:pPr>
              <a:buNone/>
            </a:pPr>
            <a:endParaRPr lang="pl-PL" sz="1800" dirty="0">
              <a:solidFill>
                <a:schemeClr val="accent5">
                  <a:lumMod val="75000"/>
                </a:schemeClr>
              </a:solidFill>
              <a:latin typeface="Calibri" pitchFamily="34" charset="0"/>
              <a:cs typeface="Calibri" pitchFamily="34" charset="0"/>
            </a:endParaRPr>
          </a:p>
          <a:p>
            <a:pPr lvl="1">
              <a:spcBef>
                <a:spcPts val="1200"/>
              </a:spcBef>
              <a:buFont typeface="Wingdings" pitchFamily="2" charset="2"/>
              <a:buChar char="v"/>
            </a:pPr>
            <a:r>
              <a:rPr lang="pl-PL" sz="1800" dirty="0">
                <a:solidFill>
                  <a:srgbClr val="FF0000"/>
                </a:solidFill>
                <a:latin typeface="Calibri" pitchFamily="34" charset="0"/>
                <a:cs typeface="Calibri" pitchFamily="34" charset="0"/>
              </a:rPr>
              <a:t>Głęboka termomodernizacja</a:t>
            </a:r>
            <a:r>
              <a:rPr lang="pl-PL" sz="1800" baseline="30000" dirty="0">
                <a:solidFill>
                  <a:srgbClr val="FF0000"/>
                </a:solidFill>
                <a:latin typeface="Calibri" pitchFamily="34" charset="0"/>
                <a:cs typeface="Calibri" pitchFamily="34" charset="0"/>
              </a:rPr>
              <a:t>  </a:t>
            </a:r>
            <a:r>
              <a:rPr lang="pl-PL" sz="1800" dirty="0">
                <a:solidFill>
                  <a:srgbClr val="FF0000"/>
                </a:solidFill>
                <a:latin typeface="Calibri" pitchFamily="34" charset="0"/>
                <a:cs typeface="Calibri" pitchFamily="34" charset="0"/>
              </a:rPr>
              <a:t> obiektów użyteczności publicznej, w tym będących w zasobie JST (m.in. Szpitali, szkół),</a:t>
            </a:r>
          </a:p>
          <a:p>
            <a:pPr lvl="1">
              <a:spcBef>
                <a:spcPts val="1200"/>
              </a:spcBef>
              <a:buFont typeface="Wingdings" pitchFamily="2" charset="2"/>
              <a:buChar char="v"/>
            </a:pPr>
            <a:r>
              <a:rPr lang="pl-PL" sz="1800" dirty="0">
                <a:solidFill>
                  <a:srgbClr val="FF0000"/>
                </a:solidFill>
                <a:latin typeface="Calibri" pitchFamily="34" charset="0"/>
                <a:cs typeface="Calibri" pitchFamily="34" charset="0"/>
              </a:rPr>
              <a:t>Zmiana wyposażania obiektów w urządzenia o najwyższej, uzasadnionej ekonomicznie, klasie efektywności energetycznej (np. ocieplenie obiektów, wymiana drzwi i okien, modernizacja systemów grzewczych wraz z wymianą źródła ciepła), modernizacja systemów wentylacji, klimatyzacji), włącznie z systemami zarządzania energią,</a:t>
            </a:r>
          </a:p>
          <a:p>
            <a:pPr lvl="1">
              <a:spcBef>
                <a:spcPts val="1200"/>
              </a:spcBef>
              <a:buFont typeface="Wingdings" pitchFamily="2" charset="2"/>
              <a:buChar char="v"/>
            </a:pPr>
            <a:r>
              <a:rPr lang="pl-PL" sz="1800" dirty="0">
                <a:solidFill>
                  <a:srgbClr val="FF0000"/>
                </a:solidFill>
                <a:latin typeface="Calibri" pitchFamily="34" charset="0"/>
                <a:cs typeface="Calibri" pitchFamily="34" charset="0"/>
              </a:rPr>
              <a:t>Generacja rozproszona, poprawiająca sprawność wytwarzania ciepła przez zmianę źródeł ciepła m.in. na jednostki wysokosprawnej kogeneracji (w ramach kompleksowej głębokiej termomodernizacji budynków).</a:t>
            </a:r>
          </a:p>
          <a:p>
            <a:pPr lvl="0"/>
            <a:endParaRPr lang="pl-PL" sz="2400" dirty="0"/>
          </a:p>
          <a:p>
            <a:pPr algn="ctr">
              <a:buNone/>
            </a:pPr>
            <a:endParaRPr lang="pl-PL" sz="2400" b="1" i="1" u="sng" dirty="0">
              <a:solidFill>
                <a:schemeClr val="accent1">
                  <a:lumMod val="75000"/>
                </a:schemeClr>
              </a:solidFill>
              <a:latin typeface="Calibri" pitchFamily="34" charset="0"/>
              <a:cs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12. HARMONOGRAM RZECZOWO-FINANSOWY REALIZACJI PROJEKTU</a:t>
            </a:r>
            <a:r>
              <a:rPr lang="pl-PL" sz="2400" i="1" dirty="0">
                <a:ln w="18000">
                  <a:solidFill>
                    <a:schemeClr val="accent2">
                      <a:lumMod val="75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 </a:t>
            </a:r>
          </a:p>
        </p:txBody>
      </p:sp>
      <p:sp>
        <p:nvSpPr>
          <p:cNvPr id="3" name="Symbol zastępczy zawartości 2"/>
          <p:cNvSpPr>
            <a:spLocks noGrp="1"/>
          </p:cNvSpPr>
          <p:nvPr>
            <p:ph idx="1"/>
          </p:nvPr>
        </p:nvSpPr>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Harmonogram rzeczowo-finansowy projektu określa rzeczowy zakres projektu oraz wydatki ponoszone przez Wnioskodawcę na rzecz wykonawcy/dostawcy. Harmonogram rzeczowo-finansowy projektu określa, które zadania zakresu rzeczowego projektu oraz w jakiej wysokości będą realizowane przez wykonawcę/dostawcę w poszczególnych kwartałach. Przyjmuje się, ze względu na różnice w terminach płatności na rzecz wykonawców/dostawców w poszczególnych projektach, podstawą do wpisania wartości w poszczególne kwartały jest data wystawienia faktury (lub innego dokumentu finansowego) przez wykonawcę/dostawcę na rzecz zamawiającego/wnioskodawcy. W załączniku należy wpisać wszystkie zadania projektu, które po zsumowaniu dadzą całkowitą wartość projektu</a:t>
            </a:r>
            <a:endParaRPr lang="pl-PL" sz="1600" dirty="0">
              <a:solidFill>
                <a:schemeClr val="accent5">
                  <a:lumMod val="75000"/>
                </a:schemeClr>
              </a:solidFill>
              <a:latin typeface="Calibri" pitchFamily="34" charset="0"/>
              <a:cs typeface="Calibri" pitchFamily="34" charset="0"/>
            </a:endParaRPr>
          </a:p>
          <a:p>
            <a:pPr>
              <a:buNone/>
            </a:pPr>
            <a:endParaRPr lang="pl-PL"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19256" cy="2964944"/>
          </a:xfrm>
        </p:spPr>
        <p:txBody>
          <a:bodyPr>
            <a:noAutofit/>
          </a:bodyPr>
          <a:lstStyle/>
          <a:p>
            <a:pPr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13. PISEMNE UPOWAŻNIENIE / PEŁNOMOCNICTWO DO PODPISANIA WNIOSKU W PRZYPADKU GDY WNIOSEK JEST PODPISANY PRZEZ OSOBĘ/ OSOBY INNE NIŻ PRAWNIE UPOWAŻNIONE DO REPREZENTOWANIA WNIOSKODAWCY</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147248" cy="732696"/>
          </a:xfrm>
        </p:spPr>
        <p:txBody>
          <a:bodyPr>
            <a:normAutofit/>
          </a:bodyPr>
          <a:lstStyle/>
          <a:p>
            <a:pPr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14. INNE NIEZBĘDNE ZAŁĄCZNIKI</a:t>
            </a:r>
          </a:p>
        </p:txBody>
      </p:sp>
      <p:sp>
        <p:nvSpPr>
          <p:cNvPr id="3" name="Symbol zastępczy zawartości 2"/>
          <p:cNvSpPr>
            <a:spLocks noGrp="1"/>
          </p:cNvSpPr>
          <p:nvPr>
            <p:ph idx="1"/>
          </p:nvPr>
        </p:nvSpPr>
        <p:spPr>
          <a:xfrm>
            <a:off x="457200" y="980728"/>
            <a:ext cx="8147248" cy="5475008"/>
          </a:xfrm>
        </p:spPr>
        <p:txBody>
          <a:bodyPr>
            <a:normAutofit fontScale="92500" lnSpcReduction="10000"/>
          </a:bodyPr>
          <a:lstStyle/>
          <a:p>
            <a:pPr algn="just">
              <a:buNone/>
            </a:pPr>
            <a:r>
              <a:rPr lang="pl-PL" sz="18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Wnioskodawca jest zobowiązany dołączyć wszelkie inne załączniki, wymagane prawem lub kategorią projektu, niezbędne przy ocenie przedstawionego wniosku. W szczególności są to dokumenty uzasadniające przyjęcie rozwiązań odmiennych niż typowe, korzystanie ze zwolnień lub innych środków prawnych niż typowe. Dokumentami takimi są w szczególności:</a:t>
            </a:r>
          </a:p>
          <a:p>
            <a:pPr lvl="1" algn="just"/>
            <a:r>
              <a:rPr lang="pl-PL" sz="1800" dirty="0">
                <a:solidFill>
                  <a:schemeClr val="accent5">
                    <a:lumMod val="75000"/>
                  </a:schemeClr>
                </a:solidFill>
                <a:latin typeface="Calibri" pitchFamily="34" charset="0"/>
                <a:cs typeface="Calibri" pitchFamily="34" charset="0"/>
              </a:rPr>
              <a:t>W przypadku projektów realizowanych w obiektach lub na obszarach objętych nadzorem konserwatorskim – </a:t>
            </a:r>
            <a:r>
              <a:rPr lang="pl-PL" sz="1800" b="1" dirty="0">
                <a:solidFill>
                  <a:schemeClr val="accent5">
                    <a:lumMod val="75000"/>
                  </a:schemeClr>
                </a:solidFill>
                <a:latin typeface="Calibri" pitchFamily="34" charset="0"/>
                <a:cs typeface="Calibri" pitchFamily="34" charset="0"/>
              </a:rPr>
              <a:t>zgoda właściwego konserwatora zabytków na prowadzenie prac</a:t>
            </a:r>
            <a:r>
              <a:rPr lang="pl-PL" sz="1800" dirty="0">
                <a:solidFill>
                  <a:schemeClr val="accent5">
                    <a:lumMod val="75000"/>
                  </a:schemeClr>
                </a:solidFill>
                <a:latin typeface="Calibri" pitchFamily="34" charset="0"/>
                <a:cs typeface="Calibri" pitchFamily="34" charset="0"/>
              </a:rPr>
              <a:t>, w zakresie jaki opisany jest dokumentacją projektową. W przypadku, gdy z uwagi na brak dokumentacji technicznej nie jest możliwe wydanie ostatecznej zgody właściwego konserwatora zabytków, należy przedłożyć warunkową zgodę ww. organu </a:t>
            </a:r>
          </a:p>
          <a:p>
            <a:pPr lvl="1" algn="just"/>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Oświadczenie o świadomości skutków niezachowania wskazanej formy komunikacji </a:t>
            </a:r>
          </a:p>
          <a:p>
            <a:pPr lvl="1" algn="just"/>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Oświadczenie realizacji projektu na obszarze </a:t>
            </a:r>
            <a:r>
              <a:rPr lang="pl-PL" sz="1800" dirty="0" err="1">
                <a:solidFill>
                  <a:schemeClr val="accent5">
                    <a:lumMod val="75000"/>
                  </a:schemeClr>
                </a:solidFill>
                <a:latin typeface="Calibri" pitchFamily="34" charset="0"/>
                <a:cs typeface="Calibri" pitchFamily="34" charset="0"/>
              </a:rPr>
              <a:t>rewitalizowanym</a:t>
            </a:r>
            <a:r>
              <a:rPr lang="pl-PL" sz="1800" dirty="0">
                <a:solidFill>
                  <a:schemeClr val="accent5">
                    <a:lumMod val="75000"/>
                  </a:schemeClr>
                </a:solidFill>
                <a:latin typeface="Calibri" pitchFamily="34" charset="0"/>
                <a:cs typeface="Calibri" pitchFamily="34" charset="0"/>
              </a:rPr>
              <a:t> lub objęcie przygotowywanym Lokalnym Programem Rewitalizacji (LPR)</a:t>
            </a:r>
          </a:p>
          <a:p>
            <a:pPr lvl="1" algn="just">
              <a:buNone/>
            </a:pPr>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Oświadczenie o korzystaniu/niekorzystaniu z premii </a:t>
            </a:r>
            <a:r>
              <a:rPr lang="pl-PL" sz="1800" dirty="0" err="1">
                <a:solidFill>
                  <a:schemeClr val="accent5">
                    <a:lumMod val="75000"/>
                  </a:schemeClr>
                </a:solidFill>
                <a:latin typeface="Calibri" pitchFamily="34" charset="0"/>
                <a:cs typeface="Calibri" pitchFamily="34" charset="0"/>
              </a:rPr>
              <a:t>termomodernizacyjnej</a:t>
            </a:r>
            <a:r>
              <a:rPr lang="pl-PL" sz="1800" dirty="0">
                <a:solidFill>
                  <a:schemeClr val="accent5">
                    <a:lumMod val="75000"/>
                  </a:schemeClr>
                </a:solidFill>
                <a:latin typeface="Calibri" pitchFamily="34" charset="0"/>
                <a:cs typeface="Calibri" pitchFamily="34" charset="0"/>
              </a:rPr>
              <a:t>, na podstawie ustawy z dnia 21 listopada 2008 r. o wspieraniu termomodernizacji i remontów (DZ.U. 2014 poz. 712). (wypełnione na wzorze 4.21 do Instrukcji wypełnienia załączników)</a:t>
            </a:r>
          </a:p>
          <a:p>
            <a:pPr lvl="1" algn="just"/>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Akt założycielski spółki</a:t>
            </a:r>
          </a:p>
          <a:p>
            <a:pPr lvl="1" algn="just"/>
            <a:endParaRPr lang="pl-PL" sz="1600" dirty="0">
              <a:solidFill>
                <a:schemeClr val="accent5">
                  <a:lumMod val="75000"/>
                </a:schemeClr>
              </a:solidFill>
              <a:latin typeface="Calibri" pitchFamily="34" charset="0"/>
              <a:cs typeface="Calibri" pitchFamily="34" charset="0"/>
            </a:endParaRPr>
          </a:p>
          <a:p>
            <a:pPr lvl="1" algn="just"/>
            <a:endParaRPr lang="pl-PL" sz="1600" dirty="0">
              <a:solidFill>
                <a:schemeClr val="bg2">
                  <a:lumMod val="50000"/>
                </a:schemeClr>
              </a:solidFill>
              <a:latin typeface="Calibri" pitchFamily="34" charset="0"/>
              <a:cs typeface="Calibri" pitchFamily="34" charset="0"/>
            </a:endParaRPr>
          </a:p>
          <a:p>
            <a:pPr lvl="1" algn="just"/>
            <a:endParaRPr lang="pl-PL" sz="1600" dirty="0">
              <a:solidFill>
                <a:schemeClr val="bg2">
                  <a:lumMod val="50000"/>
                </a:schemeClr>
              </a:solidFill>
              <a:latin typeface="Calibri" pitchFamily="34" charset="0"/>
              <a:cs typeface="Calibri" pitchFamily="34" charset="0"/>
            </a:endParaRPr>
          </a:p>
          <a:p>
            <a:pPr lvl="1" algn="just">
              <a:buNone/>
            </a:pPr>
            <a:endParaRPr lang="pl-PL" sz="1600" dirty="0">
              <a:solidFill>
                <a:schemeClr val="bg2">
                  <a:lumMod val="50000"/>
                </a:schemeClr>
              </a:solidFill>
              <a:latin typeface="Calibri" pitchFamily="34" charset="0"/>
              <a:cs typeface="Calibri" pitchFamily="34" charset="0"/>
            </a:endParaRPr>
          </a:p>
          <a:p>
            <a:pPr lvl="1" algn="just"/>
            <a:endParaRPr lang="pl-PL" sz="1600" dirty="0">
              <a:solidFill>
                <a:schemeClr val="bg2">
                  <a:lumMod val="50000"/>
                </a:schemeClr>
              </a:solidFill>
              <a:latin typeface="Calibri" pitchFamily="34" charset="0"/>
              <a:cs typeface="Calibri" pitchFamily="34" charset="0"/>
            </a:endParaRPr>
          </a:p>
          <a:p>
            <a:pPr lvl="1" algn="just"/>
            <a:endParaRPr lang="pl-PL" sz="1600" dirty="0">
              <a:solidFill>
                <a:schemeClr val="bg2">
                  <a:lumMod val="50000"/>
                </a:schemeClr>
              </a:solidFill>
              <a:latin typeface="Calibri" pitchFamily="34" charset="0"/>
              <a:cs typeface="Calibri" pitchFamily="34" charset="0"/>
            </a:endParaRPr>
          </a:p>
          <a:p>
            <a:pPr lvl="1" algn="just"/>
            <a:endParaRPr lang="pl-PL" sz="1300" dirty="0">
              <a:solidFill>
                <a:schemeClr val="bg2">
                  <a:lumMod val="50000"/>
                </a:schemeClr>
              </a:solidFill>
              <a:latin typeface="Calibri" pitchFamily="34" charset="0"/>
              <a:cs typeface="Calibri" pitchFamily="34" charset="0"/>
            </a:endParaRPr>
          </a:p>
          <a:p>
            <a:pPr lvl="0" algn="just"/>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9064"/>
          </a:xfrm>
        </p:spPr>
        <p:txBody>
          <a:bodyPr>
            <a:normAutofit/>
          </a:bodyPr>
          <a:lstStyle/>
          <a:p>
            <a:pPr lvl="0" algn="just"/>
            <a:r>
              <a:rPr lang="pl-PL" sz="1600" dirty="0">
                <a:solidFill>
                  <a:schemeClr val="accent5">
                    <a:lumMod val="75000"/>
                  </a:schemeClr>
                </a:solidFill>
                <a:latin typeface="Calibri" pitchFamily="34" charset="0"/>
                <a:cs typeface="Calibri" pitchFamily="34" charset="0"/>
              </a:rPr>
              <a:t>Dokumenty potwierdzające podstawę lokalizacji projektu, tj. wypis i wyrys z miejscowego planu zagospodarowania przestrzennego (MPZP) (Dz.U.2017 poz.1073) zawierający potwierdzenie zgodności lokalizacji przedsięwzięcia z MPZP, decyzja o warunkach zabudowy lub decyzja o ustaleniu lokalizacji inwestycji celu publicznego. W przypadku braku obowiązującego MPZP oraz gdy zakres prac nie wymaga uzyskania decyzji o warunkach zabudowy lub decyzji o ustaleniu lokalizacji celu publicznego należy załączyć wyjaśnienie właściwego organu</a:t>
            </a:r>
          </a:p>
          <a:p>
            <a:pPr lvl="0" algn="just"/>
            <a:endParaRPr lang="pl-PL" sz="1600" dirty="0">
              <a:solidFill>
                <a:schemeClr val="accent5">
                  <a:lumMod val="75000"/>
                </a:schemeClr>
              </a:solidFill>
              <a:latin typeface="Calibri" pitchFamily="34" charset="0"/>
              <a:cs typeface="Calibri" pitchFamily="34" charset="0"/>
            </a:endParaRPr>
          </a:p>
          <a:p>
            <a:pPr lvl="0" algn="just"/>
            <a:r>
              <a:rPr lang="pl-PL" sz="1600" dirty="0">
                <a:solidFill>
                  <a:schemeClr val="accent5">
                    <a:lumMod val="75000"/>
                  </a:schemeClr>
                </a:solidFill>
                <a:latin typeface="Calibri" pitchFamily="34" charset="0"/>
                <a:cs typeface="Calibri" pitchFamily="34" charset="0"/>
              </a:rPr>
              <a:t>Oświadczenie/zaświadczenie odpowiedniego organu, iż na danym obszarze objętym projektem podłączenie do sieci ciepłowniczej nie jest planowane lub rozwój sieci ciepłowniczej na danym obszarze został zaplanowany po okresie realizacji Programu, czyli po 2023 r./ Analiza finansowa potwierdzająca, że podłączenie do sieci ciepłowniczej na danym obszarze jest nie jest racjonalne pod względem ekonomicznym</a:t>
            </a:r>
          </a:p>
          <a:p>
            <a:pPr lvl="0" algn="just"/>
            <a:endParaRPr lang="pl-PL" sz="1600" dirty="0">
              <a:solidFill>
                <a:schemeClr val="accent5">
                  <a:lumMod val="75000"/>
                </a:schemeClr>
              </a:solidFill>
              <a:latin typeface="Calibri" pitchFamily="34" charset="0"/>
              <a:cs typeface="Calibri" pitchFamily="34" charset="0"/>
            </a:endParaRPr>
          </a:p>
          <a:p>
            <a:pPr lvl="0" algn="just"/>
            <a:r>
              <a:rPr lang="pl-PL" sz="1600" dirty="0">
                <a:solidFill>
                  <a:schemeClr val="accent5">
                    <a:lumMod val="75000"/>
                  </a:schemeClr>
                </a:solidFill>
                <a:latin typeface="Calibri" pitchFamily="34" charset="0"/>
                <a:cs typeface="Calibri" pitchFamily="34" charset="0"/>
              </a:rPr>
              <a:t>Oświadczenie o dostarczeniu przed podpisaniem umowy o dofinansowanie promesy koncesji</a:t>
            </a:r>
          </a:p>
          <a:p>
            <a:pPr lvl="0" algn="just">
              <a:buNone/>
            </a:pPr>
            <a:r>
              <a:rPr lang="pl-PL" sz="1600" dirty="0">
                <a:solidFill>
                  <a:schemeClr val="accent5">
                    <a:lumMod val="75000"/>
                  </a:schemeClr>
                </a:solidFill>
                <a:latin typeface="Calibri" pitchFamily="34" charset="0"/>
                <a:cs typeface="Calibri" pitchFamily="34" charset="0"/>
              </a:rPr>
              <a:t> </a:t>
            </a:r>
          </a:p>
          <a:p>
            <a:pPr algn="just"/>
            <a:r>
              <a:rPr lang="pl-PL" sz="1600" dirty="0">
                <a:solidFill>
                  <a:schemeClr val="accent5">
                    <a:lumMod val="75000"/>
                  </a:schemeClr>
                </a:solidFill>
                <a:latin typeface="Calibri" pitchFamily="34" charset="0"/>
                <a:cs typeface="Calibri" pitchFamily="34" charset="0"/>
              </a:rPr>
              <a:t>Dokumenty poświadczające szacowanie wartości ofert wykonania zadań wyodrębnionych w projekcie zgodnie z zasadą konkurencyjności w rozumieniu Wytycznych w zakresie </a:t>
            </a:r>
            <a:r>
              <a:rPr lang="pl-PL" sz="1600" dirty="0" err="1">
                <a:solidFill>
                  <a:schemeClr val="accent5">
                    <a:lumMod val="75000"/>
                  </a:schemeClr>
                </a:solidFill>
                <a:latin typeface="Calibri" pitchFamily="34" charset="0"/>
                <a:cs typeface="Calibri" pitchFamily="34" charset="0"/>
              </a:rPr>
              <a:t>kwalifikowalności</a:t>
            </a:r>
            <a:r>
              <a:rPr lang="pl-PL" sz="1600" dirty="0">
                <a:solidFill>
                  <a:schemeClr val="accent5">
                    <a:lumMod val="75000"/>
                  </a:schemeClr>
                </a:solidFill>
                <a:latin typeface="Calibri" pitchFamily="34" charset="0"/>
                <a:cs typeface="Calibri" pitchFamily="34" charset="0"/>
              </a:rPr>
              <a:t> wydatków w ramach Europejskiego Funduszu Rozwoju Regionalnego, Europejskiego Funduszu Społecznego oraz Funduszu Spójności na lata 2014- 2020 oraz dokumenty potwierdzające zachowanie ww. zasady</a:t>
            </a:r>
          </a:p>
          <a:p>
            <a:pPr lvl="0"/>
            <a:endParaRPr lang="pl-PL" sz="1600" dirty="0">
              <a:solidFill>
                <a:schemeClr val="bg2">
                  <a:lumMod val="50000"/>
                </a:schemeClr>
              </a:solidFill>
              <a:latin typeface="Calibri" pitchFamily="34" charset="0"/>
              <a:cs typeface="Calibri" pitchFamily="34" charset="0"/>
            </a:endParaRPr>
          </a:p>
          <a:p>
            <a:endParaRPr lang="pl-PL" sz="1600" dirty="0">
              <a:solidFill>
                <a:schemeClr val="bg2">
                  <a:lumMod val="50000"/>
                </a:schemeClr>
              </a:solidFill>
              <a:latin typeface="Calibri" pitchFamily="34" charset="0"/>
              <a:cs typeface="Calibri" pitchFamily="34" charset="0"/>
            </a:endParaRPr>
          </a:p>
          <a:p>
            <a:pPr lvl="0"/>
            <a:endParaRPr lang="pl-PL" sz="1600" dirty="0">
              <a:solidFill>
                <a:schemeClr val="bg2">
                  <a:lumMod val="50000"/>
                </a:schemeClr>
              </a:solidFill>
              <a:latin typeface="Calibri" pitchFamily="34" charset="0"/>
              <a:cs typeface="Calibri" pitchFamily="34" charset="0"/>
            </a:endParaRPr>
          </a:p>
          <a:p>
            <a:pPr lvl="0"/>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19256" cy="5907056"/>
          </a:xfrm>
        </p:spPr>
        <p:txBody>
          <a:bodyPr>
            <a:normAutofit/>
          </a:bodyPr>
          <a:lstStyle/>
          <a:p>
            <a:pPr lvl="0" algn="just"/>
            <a:r>
              <a:rPr lang="pl-PL" sz="1600" dirty="0">
                <a:solidFill>
                  <a:schemeClr val="accent5">
                    <a:lumMod val="75000"/>
                  </a:schemeClr>
                </a:solidFill>
                <a:latin typeface="Calibri" pitchFamily="34" charset="0"/>
                <a:cs typeface="Calibri" pitchFamily="34" charset="0"/>
              </a:rPr>
              <a:t>W przypadku nowych instalacji wysokosprawnej </a:t>
            </a:r>
            <a:r>
              <a:rPr lang="pl-PL" sz="1600" dirty="0" err="1">
                <a:solidFill>
                  <a:schemeClr val="accent5">
                    <a:lumMod val="75000"/>
                  </a:schemeClr>
                </a:solidFill>
                <a:latin typeface="Calibri" pitchFamily="34" charset="0"/>
                <a:cs typeface="Calibri" pitchFamily="34" charset="0"/>
              </a:rPr>
              <a:t>kogeneracji</a:t>
            </a:r>
            <a:r>
              <a:rPr lang="pl-PL" sz="1600" dirty="0">
                <a:solidFill>
                  <a:schemeClr val="accent5">
                    <a:lumMod val="75000"/>
                  </a:schemeClr>
                </a:solidFill>
                <a:latin typeface="Calibri" pitchFamily="34" charset="0"/>
                <a:cs typeface="Calibri" pitchFamily="34" charset="0"/>
              </a:rPr>
              <a:t>: </a:t>
            </a:r>
          </a:p>
          <a:p>
            <a:pPr lvl="0" algn="just"/>
            <a:endParaRPr lang="pl-PL" sz="1600" dirty="0">
              <a:solidFill>
                <a:schemeClr val="accent5">
                  <a:lumMod val="75000"/>
                </a:schemeClr>
              </a:solidFill>
              <a:latin typeface="Calibri" pitchFamily="34" charset="0"/>
              <a:cs typeface="Calibri" pitchFamily="34" charset="0"/>
            </a:endParaRPr>
          </a:p>
          <a:p>
            <a:pPr lvl="1" algn="just"/>
            <a:r>
              <a:rPr lang="pl-PL" sz="1600" dirty="0">
                <a:solidFill>
                  <a:srgbClr val="FF0000"/>
                </a:solidFill>
                <a:latin typeface="Calibri" pitchFamily="34" charset="0"/>
                <a:cs typeface="Calibri" pitchFamily="34" charset="0"/>
              </a:rPr>
              <a:t>Analiza emisji CO2 oraz innych zanieczyszczeń powietrza tj. dwutlenku siarki, tlenków azotu, pyłów węglowych, pyłów zawieszonych, w szczególności PM 10 oraz analiza uzysku efektywności energetycznej w porównaniu do rozdzielonej produkcji energii cieplnej  i elektrycznej przy zastosowaniu najlepszych dostępnych technologii. </a:t>
            </a:r>
          </a:p>
          <a:p>
            <a:pPr lvl="1" algn="just"/>
            <a:endParaRPr lang="pl-PL" sz="1600" dirty="0">
              <a:solidFill>
                <a:srgbClr val="FF0000"/>
              </a:solidFill>
              <a:latin typeface="Calibri" pitchFamily="34" charset="0"/>
              <a:cs typeface="Calibri" pitchFamily="34" charset="0"/>
            </a:endParaRPr>
          </a:p>
          <a:p>
            <a:pPr lvl="1" algn="just"/>
            <a:r>
              <a:rPr lang="pl-PL" sz="1600" dirty="0">
                <a:solidFill>
                  <a:srgbClr val="FF0000"/>
                </a:solidFill>
                <a:latin typeface="Calibri" pitchFamily="34" charset="0"/>
                <a:cs typeface="Calibri" pitchFamily="34" charset="0"/>
              </a:rPr>
              <a:t>W przypadku przebudowy istniejących instalacji wysokosprawnej </a:t>
            </a:r>
            <a:r>
              <a:rPr lang="pl-PL" sz="1600" dirty="0" err="1">
                <a:solidFill>
                  <a:srgbClr val="FF0000"/>
                </a:solidFill>
                <a:latin typeface="Calibri" pitchFamily="34" charset="0"/>
                <a:cs typeface="Calibri" pitchFamily="34" charset="0"/>
              </a:rPr>
              <a:t>kogeneracji</a:t>
            </a:r>
            <a:r>
              <a:rPr lang="pl-PL" sz="1600" dirty="0">
                <a:solidFill>
                  <a:srgbClr val="FF0000"/>
                </a:solidFill>
                <a:latin typeface="Calibri" pitchFamily="34" charset="0"/>
                <a:cs typeface="Calibri" pitchFamily="34" charset="0"/>
              </a:rPr>
              <a:t>: Analiza redukcji CO2 w porównaniu do istniejących instalacji </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Powyższa lista nie stanowi katalogu zamkniętego. W razie powstania uzasadnionej wątpliwości co do prawdziwości lub rzetelności złożonych przez Wnioskodawcę dokumentów lub oświadczeń IZ RPO może zwrócić się do Wnioskodawcy z żądaniem przedłożenia innych dokumentów niezbędnych do weryfikacji prawdziwości lub rzetelności tych dokumentów lub oświadczeń w celu dokonania prawidłowej oceny projektu w oparciu o kryteria przyjęte przez Komitet Monitorujący RPO WL</a:t>
            </a:r>
          </a:p>
          <a:p>
            <a:pPr algn="just"/>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91680" y="1988840"/>
            <a:ext cx="5616624" cy="1569660"/>
          </a:xfrm>
          <a:prstGeom prst="rect">
            <a:avLst/>
          </a:prstGeom>
          <a:noFill/>
        </p:spPr>
        <p:txBody>
          <a:bodyPr wrap="square" rtlCol="0">
            <a:spAutoFit/>
          </a:bodyPr>
          <a:lstStyle/>
          <a:p>
            <a:pPr lvl="0" algn="ctr"/>
            <a:r>
              <a:rPr lang="pl-PL" sz="2400" b="1">
                <a:solidFill>
                  <a:prstClr val="black"/>
                </a:solidFill>
                <a:latin typeface="Ubuntu" panose="020B0504030602030204" pitchFamily="34" charset="0"/>
              </a:rPr>
              <a:t>Departament Wdrażania EFRR</a:t>
            </a:r>
          </a:p>
          <a:p>
            <a:pPr lvl="0" algn="ctr"/>
            <a:r>
              <a:rPr lang="pl-PL" sz="2400" b="1">
                <a:solidFill>
                  <a:prstClr val="black"/>
                </a:solidFill>
                <a:latin typeface="Ubuntu" panose="020B0504030602030204" pitchFamily="34" charset="0"/>
              </a:rPr>
              <a:t>ul. Stefczyka 3b, 20-151 Lublin</a:t>
            </a:r>
          </a:p>
          <a:p>
            <a:pPr lvl="0" algn="ctr"/>
            <a:r>
              <a:rPr lang="pl-PL" sz="2400" b="1">
                <a:solidFill>
                  <a:prstClr val="black"/>
                </a:solidFill>
                <a:latin typeface="Ubuntu" panose="020B0504030602030204" pitchFamily="34" charset="0"/>
              </a:rPr>
              <a:t>tel. (81) 44 16 575, fax (81) 44 16 576</a:t>
            </a:r>
          </a:p>
          <a:p>
            <a:pPr lvl="0" algn="ctr"/>
            <a:r>
              <a:rPr lang="pl-PL" sz="2400" b="1">
                <a:solidFill>
                  <a:prstClr val="black"/>
                </a:solidFill>
                <a:latin typeface="Ubuntu" panose="020B0504030602030204" pitchFamily="34" charset="0"/>
              </a:rPr>
              <a:t>e-mail: defrr@lubelskie.pl</a:t>
            </a:r>
            <a:endParaRPr lang="pl-PL" sz="2400" dirty="0">
              <a:solidFill>
                <a:prstClr val="black"/>
              </a:solidFill>
              <a:latin typeface="Ubuntu" panose="020B0504030602030204" pitchFamily="34" charset="0"/>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32" y="4077072"/>
            <a:ext cx="7488936" cy="1432560"/>
          </a:xfrm>
          <a:prstGeom prst="rect">
            <a:avLst/>
          </a:prstGeom>
        </p:spPr>
      </p:pic>
    </p:spTree>
    <p:extLst>
      <p:ext uri="{BB962C8B-B14F-4D97-AF65-F5344CB8AC3E}">
        <p14:creationId xmlns:p14="http://schemas.microsoft.com/office/powerpoint/2010/main" val="184028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19256" cy="5616624"/>
          </a:xfrm>
        </p:spPr>
        <p:txBody>
          <a:bodyPr>
            <a:normAutofit fontScale="25000" lnSpcReduction="20000"/>
          </a:bodyPr>
          <a:lstStyle/>
          <a:p>
            <a:endParaRPr lang="pl-PL" sz="6400" dirty="0">
              <a:solidFill>
                <a:schemeClr val="bg2">
                  <a:lumMod val="50000"/>
                </a:schemeClr>
              </a:solidFill>
              <a:latin typeface="Calibri" pitchFamily="34" charset="0"/>
              <a:cs typeface="Calibri" pitchFamily="34" charset="0"/>
            </a:endParaRPr>
          </a:p>
          <a:p>
            <a:pPr algn="ctr">
              <a:buNone/>
            </a:pPr>
            <a:r>
              <a:rPr lang="pl-PL" sz="8000" b="1" i="1" dirty="0">
                <a:solidFill>
                  <a:schemeClr val="bg2">
                    <a:lumMod val="50000"/>
                  </a:schemeClr>
                </a:solidFill>
                <a:latin typeface="Calibri" pitchFamily="34" charset="0"/>
                <a:cs typeface="Calibri" pitchFamily="34" charset="0"/>
              </a:rPr>
              <a:t>	</a:t>
            </a:r>
            <a:r>
              <a:rPr lang="pl-PL" sz="8000" b="1" i="1" u="sng" dirty="0">
                <a:solidFill>
                  <a:schemeClr val="accent5">
                    <a:lumMod val="75000"/>
                  </a:schemeClr>
                </a:solidFill>
                <a:latin typeface="Calibri" pitchFamily="34" charset="0"/>
                <a:cs typeface="Calibri" pitchFamily="34" charset="0"/>
              </a:rPr>
              <a:t>Definicja głębokiej termomodernizacji</a:t>
            </a:r>
          </a:p>
          <a:p>
            <a:endParaRPr lang="pl-PL" sz="6400" dirty="0">
              <a:solidFill>
                <a:schemeClr val="bg2">
                  <a:lumMod val="50000"/>
                </a:schemeClr>
              </a:solidFill>
              <a:latin typeface="Calibri" pitchFamily="34" charset="0"/>
              <a:cs typeface="Calibri" pitchFamily="34" charset="0"/>
            </a:endParaRPr>
          </a:p>
          <a:p>
            <a:pPr algn="just">
              <a:lnSpc>
                <a:spcPct val="120000"/>
              </a:lnSpc>
              <a:spcBef>
                <a:spcPts val="600"/>
              </a:spcBef>
              <a:buNone/>
            </a:pPr>
            <a:r>
              <a:rPr lang="pl-PL" sz="7200" dirty="0">
                <a:solidFill>
                  <a:schemeClr val="accent5">
                    <a:lumMod val="75000"/>
                  </a:schemeClr>
                </a:solidFill>
                <a:latin typeface="Calibri" pitchFamily="34" charset="0"/>
                <a:cs typeface="Calibri" pitchFamily="34" charset="0"/>
              </a:rPr>
              <a:t>	Głęboka kompleksowa modernizacja energetyczna budynku, rozumiana jako kompleksowa termomodernizacja, </a:t>
            </a:r>
            <a:r>
              <a:rPr lang="pl-PL" sz="7200" b="1" dirty="0">
                <a:solidFill>
                  <a:schemeClr val="accent5">
                    <a:lumMod val="75000"/>
                  </a:schemeClr>
                </a:solidFill>
                <a:latin typeface="Calibri" pitchFamily="34" charset="0"/>
                <a:cs typeface="Calibri" pitchFamily="34" charset="0"/>
              </a:rPr>
              <a:t>zgodnie z art. 2 </a:t>
            </a:r>
            <a:r>
              <a:rPr lang="pl-PL" sz="7200" b="1" dirty="0" err="1">
                <a:solidFill>
                  <a:schemeClr val="accent5">
                    <a:lumMod val="75000"/>
                  </a:schemeClr>
                </a:solidFill>
                <a:latin typeface="Calibri" pitchFamily="34" charset="0"/>
                <a:cs typeface="Calibri" pitchFamily="34" charset="0"/>
              </a:rPr>
              <a:t>pkt</a:t>
            </a:r>
            <a:r>
              <a:rPr lang="pl-PL" sz="7200" b="1" dirty="0">
                <a:solidFill>
                  <a:schemeClr val="accent5">
                    <a:lumMod val="75000"/>
                  </a:schemeClr>
                </a:solidFill>
                <a:latin typeface="Calibri" pitchFamily="34" charset="0"/>
                <a:cs typeface="Calibri" pitchFamily="34" charset="0"/>
              </a:rPr>
              <a:t> 2 ustawy z dnia 21 listopada 2008 r. o wspieraniu termomodernizacji i remontów</a:t>
            </a:r>
            <a:r>
              <a:rPr lang="pl-PL" sz="7200" dirty="0">
                <a:solidFill>
                  <a:schemeClr val="accent5">
                    <a:lumMod val="75000"/>
                  </a:schemeClr>
                </a:solidFill>
                <a:latin typeface="Calibri" pitchFamily="34" charset="0"/>
                <a:cs typeface="Calibri" pitchFamily="34" charset="0"/>
              </a:rPr>
              <a:t> (Dz. U z 2018 r., poz. 966), </a:t>
            </a:r>
            <a:r>
              <a:rPr lang="pl-PL" sz="7200" b="1" dirty="0">
                <a:solidFill>
                  <a:schemeClr val="accent5">
                    <a:lumMod val="75000"/>
                  </a:schemeClr>
                </a:solidFill>
                <a:latin typeface="Calibri" pitchFamily="34" charset="0"/>
                <a:cs typeface="Calibri" pitchFamily="34" charset="0"/>
              </a:rPr>
              <a:t>oznacza przedsięwzięcie wpływające na poprawę efektywności energetycznej budynku, którego przedmiotem jest</a:t>
            </a:r>
            <a:r>
              <a:rPr lang="pl-PL" sz="7200" dirty="0">
                <a:solidFill>
                  <a:schemeClr val="accent5">
                    <a:lumMod val="75000"/>
                  </a:schemeClr>
                </a:solidFill>
                <a:latin typeface="Calibri" pitchFamily="34" charset="0"/>
                <a:cs typeface="Calibri" pitchFamily="34" charset="0"/>
              </a:rPr>
              <a:t>: </a:t>
            </a:r>
          </a:p>
          <a:p>
            <a:pPr lvl="2" algn="just">
              <a:lnSpc>
                <a:spcPct val="120000"/>
              </a:lnSpc>
              <a:spcBef>
                <a:spcPts val="600"/>
              </a:spcBef>
            </a:pPr>
            <a:r>
              <a:rPr lang="pl-PL" sz="6400" dirty="0">
                <a:solidFill>
                  <a:srgbClr val="FF0000"/>
                </a:solidFill>
                <a:latin typeface="Calibri" pitchFamily="34" charset="0"/>
                <a:cs typeface="Calibri" pitchFamily="34" charset="0"/>
              </a:rPr>
              <a:t>ulepszenie w wyniku, którego następuje zmniejszenie zapotrzebowania na energię końcową dostarczaną do budynku na potrzeby ogrzewania i przygotowania ciepłej wody użytkowej, </a:t>
            </a:r>
          </a:p>
          <a:p>
            <a:pPr lvl="2" algn="just">
              <a:lnSpc>
                <a:spcPct val="120000"/>
              </a:lnSpc>
              <a:spcBef>
                <a:spcPts val="600"/>
              </a:spcBef>
            </a:pPr>
            <a:r>
              <a:rPr lang="pl-PL" sz="6400" dirty="0">
                <a:solidFill>
                  <a:srgbClr val="FF0000"/>
                </a:solidFill>
                <a:latin typeface="Calibri" pitchFamily="34" charset="0"/>
                <a:cs typeface="Calibri" pitchFamily="34" charset="0"/>
              </a:rPr>
              <a:t>ulepszenie w wyniku, którego następuje zmniejszenie strat energii pierwotnej w lokalnych sieciach ciepłowniczych oraz zasilających je lokalnych źródłach ciepła, jeżeli budynki do których dostarczana jest z tych sieci energia, spełniają wymagania w zakresie oszczędności energii i izolacyjności cieplnej, określone w przepisach techniczno-budowlanych, lub zostały podjęte działania mające na celu zmniejszenie zużycia energii dostarczanej do tych budynków, </a:t>
            </a:r>
          </a:p>
          <a:p>
            <a:pPr lvl="2" algn="just">
              <a:lnSpc>
                <a:spcPct val="120000"/>
              </a:lnSpc>
              <a:spcBef>
                <a:spcPts val="600"/>
              </a:spcBef>
            </a:pPr>
            <a:r>
              <a:rPr lang="pl-PL" sz="6400" dirty="0">
                <a:solidFill>
                  <a:srgbClr val="FF0000"/>
                </a:solidFill>
                <a:latin typeface="Calibri" pitchFamily="34" charset="0"/>
                <a:cs typeface="Calibri" pitchFamily="34" charset="0"/>
              </a:rPr>
              <a:t>wykonanie przyłącza technicznego do scentralizowanego źródła ciepła, w związku z likwidacją lokalnego źródła ciepła, w wyniku czego następuje zmniejszenie kosztów pozyskania ciepła dostarczanego do budynku, </a:t>
            </a:r>
          </a:p>
          <a:p>
            <a:pPr lvl="2" algn="just">
              <a:lnSpc>
                <a:spcPct val="120000"/>
              </a:lnSpc>
              <a:spcBef>
                <a:spcPts val="600"/>
              </a:spcBef>
            </a:pPr>
            <a:r>
              <a:rPr lang="pl-PL" sz="6400" dirty="0">
                <a:solidFill>
                  <a:srgbClr val="FF0000"/>
                </a:solidFill>
                <a:latin typeface="Calibri" pitchFamily="34" charset="0"/>
                <a:cs typeface="Calibri" pitchFamily="34" charset="0"/>
              </a:rPr>
              <a:t>całkowita lub częściowa zamiana źródeł energii na źródła odnawialne lub zastosowanie wysokosprawnej </a:t>
            </a:r>
            <a:r>
              <a:rPr lang="pl-PL" sz="6400" dirty="0" err="1">
                <a:solidFill>
                  <a:srgbClr val="FF0000"/>
                </a:solidFill>
                <a:latin typeface="Calibri" pitchFamily="34" charset="0"/>
                <a:cs typeface="Calibri" pitchFamily="34" charset="0"/>
              </a:rPr>
              <a:t>kogeneracji</a:t>
            </a:r>
            <a:r>
              <a:rPr lang="pl-PL" sz="6400" dirty="0">
                <a:solidFill>
                  <a:srgbClr val="FF0000"/>
                </a:solidFill>
                <a:latin typeface="Calibri" pitchFamily="34" charset="0"/>
                <a:cs typeface="Calibri" pitchFamily="34" charset="0"/>
              </a:rPr>
              <a:t>. </a:t>
            </a:r>
          </a:p>
          <a:p>
            <a:pPr>
              <a:lnSpc>
                <a:spcPct val="120000"/>
              </a:lnSpc>
              <a:spcBef>
                <a:spcPts val="600"/>
              </a:spcBef>
              <a:buNone/>
            </a:pPr>
            <a:r>
              <a:rPr lang="pl-PL" sz="6400" dirty="0">
                <a:solidFill>
                  <a:schemeClr val="bg2">
                    <a:lumMod val="50000"/>
                  </a:schemeClr>
                </a:solidFill>
                <a:latin typeface="Calibri" pitchFamily="34" charset="0"/>
                <a:cs typeface="Calibri" pitchFamily="34" charset="0"/>
              </a:rPr>
              <a:t>	</a:t>
            </a:r>
          </a:p>
          <a:p>
            <a:pPr>
              <a:buNone/>
            </a:pPr>
            <a:r>
              <a:rPr lang="pl-PL" sz="6400" dirty="0">
                <a:solidFill>
                  <a:schemeClr val="bg2">
                    <a:lumMod val="50000"/>
                  </a:schemeClr>
                </a:solidFill>
                <a:latin typeface="Calibri" pitchFamily="34" charset="0"/>
                <a:cs typeface="Calibri" pitchFamily="34" charset="0"/>
              </a:rPr>
              <a:t>	</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08912" cy="5544616"/>
          </a:xfrm>
        </p:spPr>
        <p:txBody>
          <a:bodyPr>
            <a:normAutofit/>
          </a:bodyPr>
          <a:lstStyle/>
          <a:p>
            <a:pPr algn="just">
              <a:lnSpc>
                <a:spcPct val="100000"/>
              </a:lnSpc>
              <a:spcBef>
                <a:spcPts val="600"/>
              </a:spcBef>
              <a:buNone/>
            </a:pPr>
            <a:r>
              <a:rPr lang="pl-PL" sz="1800" dirty="0">
                <a:solidFill>
                  <a:schemeClr val="accent5">
                    <a:lumMod val="75000"/>
                  </a:schemeClr>
                </a:solidFill>
                <a:latin typeface="Calibri" pitchFamily="34" charset="0"/>
                <a:cs typeface="Calibri" pitchFamily="34" charset="0"/>
              </a:rPr>
              <a:t>	W przypadku ulepszenia polegającego na </a:t>
            </a:r>
            <a:r>
              <a:rPr lang="pl-PL" sz="1800" b="1" dirty="0">
                <a:solidFill>
                  <a:schemeClr val="accent5">
                    <a:lumMod val="75000"/>
                  </a:schemeClr>
                </a:solidFill>
                <a:latin typeface="Calibri" pitchFamily="34" charset="0"/>
                <a:cs typeface="Calibri" pitchFamily="34" charset="0"/>
              </a:rPr>
              <a:t>poprawie izolacyjności cieplnej przegród</a:t>
            </a:r>
            <a:r>
              <a:rPr lang="pl-PL" sz="1800" dirty="0">
                <a:solidFill>
                  <a:schemeClr val="accent5">
                    <a:lumMod val="75000"/>
                  </a:schemeClr>
                </a:solidFill>
                <a:latin typeface="Calibri" pitchFamily="34" charset="0"/>
                <a:cs typeface="Calibri" pitchFamily="34" charset="0"/>
              </a:rPr>
              <a:t>, powinny być spełnione </a:t>
            </a:r>
            <a:r>
              <a:rPr lang="pl-PL" sz="1800" b="1" dirty="0">
                <a:solidFill>
                  <a:schemeClr val="accent5">
                    <a:lumMod val="75000"/>
                  </a:schemeClr>
                </a:solidFill>
                <a:latin typeface="Calibri" pitchFamily="34" charset="0"/>
                <a:cs typeface="Calibri" pitchFamily="34" charset="0"/>
              </a:rPr>
              <a:t>minimalne wymagania dotyczące oszczędności energii i izolacyjności cieplnej określone w przepisach techniczno-budowlanych</a:t>
            </a:r>
            <a:r>
              <a:rPr lang="pl-PL" sz="1800" dirty="0">
                <a:solidFill>
                  <a:schemeClr val="accent5">
                    <a:lumMod val="75000"/>
                  </a:schemeClr>
                </a:solidFill>
                <a:latin typeface="Calibri" pitchFamily="34" charset="0"/>
                <a:cs typeface="Calibri" pitchFamily="34" charset="0"/>
              </a:rPr>
              <a:t>. Przez przepisy techniczno-budowlane rozumie się rozporządzenie Ministra Infrastruktury z dnia 12 kwietnia 2002 r. w sprawie warunków technicznych, jakim powinny odpowiadać budynki i ich usytuowanie (Dz. U. Nr 75, poz. 690, z </a:t>
            </a:r>
            <a:r>
              <a:rPr lang="pl-PL" sz="1800" dirty="0" err="1">
                <a:solidFill>
                  <a:schemeClr val="accent5">
                    <a:lumMod val="75000"/>
                  </a:schemeClr>
                </a:solidFill>
                <a:latin typeface="Calibri" pitchFamily="34" charset="0"/>
                <a:cs typeface="Calibri" pitchFamily="34" charset="0"/>
              </a:rPr>
              <a:t>późn</a:t>
            </a:r>
            <a:r>
              <a:rPr lang="pl-PL" sz="1800" dirty="0">
                <a:solidFill>
                  <a:schemeClr val="accent5">
                    <a:lumMod val="75000"/>
                  </a:schemeClr>
                </a:solidFill>
                <a:latin typeface="Calibri" pitchFamily="34" charset="0"/>
                <a:cs typeface="Calibri" pitchFamily="34" charset="0"/>
              </a:rPr>
              <a:t>. zm.). </a:t>
            </a:r>
          </a:p>
          <a:p>
            <a:pPr algn="just">
              <a:lnSpc>
                <a:spcPct val="100000"/>
              </a:lnSpc>
              <a:spcBef>
                <a:spcPts val="600"/>
              </a:spcBef>
              <a:buNone/>
            </a:pPr>
            <a:r>
              <a:rPr lang="pl-PL" sz="180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	</a:t>
            </a:r>
            <a:r>
              <a:rPr lang="pl-PL" sz="1800" dirty="0">
                <a:solidFill>
                  <a:schemeClr val="bg2">
                    <a:lumMod val="50000"/>
                  </a:schemeClr>
                </a:solidFill>
                <a:latin typeface="Calibri" pitchFamily="34" charset="0"/>
                <a:cs typeface="Calibri" pitchFamily="34" charset="0"/>
              </a:rPr>
              <a:t> </a:t>
            </a:r>
            <a:r>
              <a:rPr lang="pl-PL" sz="1800" dirty="0">
                <a:solidFill>
                  <a:srgbClr val="FF0000"/>
                </a:solidFill>
                <a:latin typeface="Calibri" pitchFamily="34" charset="0"/>
                <a:cs typeface="Calibri" pitchFamily="34" charset="0"/>
              </a:rPr>
              <a:t>Budynek użyteczności publicznej </a:t>
            </a:r>
            <a:r>
              <a:rPr lang="pl-PL" sz="1800" dirty="0">
                <a:solidFill>
                  <a:schemeClr val="accent5">
                    <a:lumMod val="75000"/>
                  </a:schemeClr>
                </a:solidFill>
                <a:latin typeface="Calibri" pitchFamily="34" charset="0"/>
                <a:cs typeface="Calibri" pitchFamily="34" charset="0"/>
              </a:rPr>
              <a:t>– </a:t>
            </a:r>
            <a:r>
              <a:rPr lang="pl-PL" sz="1800" b="1" dirty="0">
                <a:solidFill>
                  <a:schemeClr val="accent5">
                    <a:lumMod val="75000"/>
                  </a:schemeClr>
                </a:solidFill>
                <a:latin typeface="Calibri" pitchFamily="34" charset="0"/>
                <a:cs typeface="Calibri" pitchFamily="34" charset="0"/>
              </a:rPr>
              <a:t>należy przez to rozumieć budynek przeznaczony na potrzeby administracji publicznej, wymiaru sprawiedliwości, kultury, kultu religijnego, oświaty, szkolnictwa wyższego, nauki, wychowania, opieki zdrowotnej, społecznej lub socjalnej, obsługi bankowej, handlu, gastronomii, usług, w tym usług pocztowych lub telekomunikacyjnych, turystyki, sportu, obsługi pasażerów w transporcie kolejowym, drogowym, lotniczym, morskim lub wodnym śródlądowym, oraz inny budynek przeznaczony do wykonywania podobnych funkcji; za budynek użyteczności publicznej uznaje się także budynek biurowy lub socjalny.</a:t>
            </a:r>
          </a:p>
          <a:p>
            <a:pPr algn="just">
              <a:buNone/>
            </a:pPr>
            <a:endParaRPr lang="pl-PL" sz="1600" dirty="0">
              <a:solidFill>
                <a:schemeClr val="bg2">
                  <a:lumMod val="50000"/>
                </a:schemeClr>
              </a:solidFill>
              <a:latin typeface="Calibri" pitchFamily="34" charset="0"/>
              <a:cs typeface="Calibri" pitchFamily="34" charset="0"/>
            </a:endParaRPr>
          </a:p>
          <a:p>
            <a:pPr>
              <a:buNone/>
            </a:pPr>
            <a:endParaRPr lang="pl-PL" dirty="0"/>
          </a:p>
          <a:p>
            <a:pPr>
              <a:buNone/>
            </a:pP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236752"/>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Szczegółowe warunki </a:t>
            </a:r>
            <a:r>
              <a:rPr lang="pl-PL" sz="2800" b="1" i="1" cap="all" dirty="0" err="1">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kwalifikowalności</a:t>
            </a: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 projektu</a:t>
            </a:r>
          </a:p>
        </p:txBody>
      </p:sp>
      <p:sp>
        <p:nvSpPr>
          <p:cNvPr id="3" name="Symbol zastępczy zawartości 2"/>
          <p:cNvSpPr>
            <a:spLocks noGrp="1"/>
          </p:cNvSpPr>
          <p:nvPr>
            <p:ph idx="1"/>
          </p:nvPr>
        </p:nvSpPr>
        <p:spPr>
          <a:xfrm>
            <a:off x="467544" y="1340768"/>
            <a:ext cx="8219256" cy="4680520"/>
          </a:xfrm>
        </p:spPr>
        <p:txBody>
          <a:bodyPr>
            <a:normAutofit lnSpcReduction="10000"/>
          </a:bodyPr>
          <a:lstStyle/>
          <a:p>
            <a:pPr algn="ctr">
              <a:buFont typeface="Wingdings" pitchFamily="2" charset="2"/>
              <a:buChar char="Ø"/>
            </a:pPr>
            <a:endParaRPr lang="pl-PL" sz="2400" b="1" i="1" u="sng" dirty="0">
              <a:solidFill>
                <a:schemeClr val="bg2">
                  <a:lumMod val="50000"/>
                </a:schemeClr>
              </a:solidFill>
              <a:latin typeface="Calibri" pitchFamily="34" charset="0"/>
              <a:cs typeface="Calibri" pitchFamily="34" charset="0"/>
            </a:endParaRPr>
          </a:p>
          <a:p>
            <a:pPr algn="just">
              <a:buFont typeface="Wingdings" pitchFamily="2" charset="2"/>
              <a:buChar char="Ø"/>
            </a:pPr>
            <a:r>
              <a:rPr lang="pl-PL" sz="1800" b="1" dirty="0">
                <a:solidFill>
                  <a:schemeClr val="accent5">
                    <a:lumMod val="75000"/>
                  </a:schemeClr>
                </a:solidFill>
                <a:latin typeface="Calibri" pitchFamily="34" charset="0"/>
                <a:cs typeface="Calibri" pitchFamily="34" charset="0"/>
              </a:rPr>
              <a:t>Identyfikacja optymalnego zestawu działań zwiększających efektywność energetyczną w danym budynku dokonywana będzie na podstawie audytu energetycznego lub audytu efektywności energetycznej</a:t>
            </a:r>
            <a:r>
              <a:rPr lang="pl-PL" sz="1800" dirty="0">
                <a:solidFill>
                  <a:schemeClr val="accent5">
                    <a:lumMod val="75000"/>
                  </a:schemeClr>
                </a:solidFill>
                <a:latin typeface="Calibri" pitchFamily="34" charset="0"/>
                <a:cs typeface="Calibri" pitchFamily="34" charset="0"/>
              </a:rPr>
              <a:t> (stanowiącego kluczowy element projektu). Wszystkie projekty uzyskujące wsparcie będą musiały wykazać efektywność energetyczną. Działania będą musiały </a:t>
            </a:r>
            <a:r>
              <a:rPr lang="pl-PL" sz="1800" b="1" dirty="0">
                <a:solidFill>
                  <a:schemeClr val="accent5">
                    <a:lumMod val="75000"/>
                  </a:schemeClr>
                </a:solidFill>
                <a:latin typeface="Calibri" pitchFamily="34" charset="0"/>
                <a:cs typeface="Calibri" pitchFamily="34" charset="0"/>
              </a:rPr>
              <a:t>wynikać z audytów energetycznych lub audytów efektywności energetycznej </a:t>
            </a:r>
            <a:r>
              <a:rPr lang="pl-PL" sz="1800" dirty="0">
                <a:solidFill>
                  <a:schemeClr val="accent5">
                    <a:lumMod val="75000"/>
                  </a:schemeClr>
                </a:solidFill>
                <a:latin typeface="Calibri" pitchFamily="34" charset="0"/>
                <a:cs typeface="Calibri" pitchFamily="34" charset="0"/>
              </a:rPr>
              <a:t>oraz być zgodne z zaleceniami KE z „Przewodnika technicznego finansowania modernizacji energetycznej budynków finansowanych w ramach Polityki Spójności”.</a:t>
            </a:r>
          </a:p>
          <a:p>
            <a:pPr algn="just">
              <a:buFont typeface="Wingdings" pitchFamily="2" charset="2"/>
              <a:buChar char="Ø"/>
            </a:pPr>
            <a:endParaRPr lang="pl-PL" sz="1800" dirty="0">
              <a:solidFill>
                <a:schemeClr val="bg2">
                  <a:lumMod val="50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Audyt energetyczny przygotowany </a:t>
            </a:r>
            <a:r>
              <a:rPr lang="pl-PL" sz="1800" b="1" dirty="0">
                <a:solidFill>
                  <a:schemeClr val="accent5">
                    <a:lumMod val="75000"/>
                  </a:schemeClr>
                </a:solidFill>
                <a:latin typeface="Calibri" pitchFamily="34" charset="0"/>
                <a:cs typeface="Calibri" pitchFamily="34" charset="0"/>
              </a:rPr>
              <a:t>zgodnie z</a:t>
            </a:r>
            <a:r>
              <a:rPr lang="pl-PL" sz="1800" dirty="0">
                <a:solidFill>
                  <a:schemeClr val="accent5">
                    <a:lumMod val="75000"/>
                  </a:schemeClr>
                </a:solidFill>
                <a:latin typeface="Calibri" pitchFamily="34" charset="0"/>
                <a:cs typeface="Calibri" pitchFamily="34" charset="0"/>
              </a:rPr>
              <a:t> Rozporządzeniem Ministra Infrastruktury z dnia 17 marca 2009 r. w sprawie szczegółowego zakresu i form audytu energetycznego oraz części audytu remontowego, wzorów kart audytów, a także algorytmu oceny opłacalności przedsięwzięcia termomodernizacyjnego (z późniejszymi zmianami).	</a:t>
            </a:r>
          </a:p>
          <a:p>
            <a:pPr algn="just">
              <a:buNone/>
            </a:pPr>
            <a:r>
              <a:rPr lang="pl-PL" sz="1800" dirty="0">
                <a:solidFill>
                  <a:schemeClr val="accent5">
                    <a:lumMod val="75000"/>
                  </a:schemeClr>
                </a:solidFill>
                <a:latin typeface="Calibri" pitchFamily="34" charset="0"/>
                <a:cs typeface="Calibri" pitchFamily="34" charset="0"/>
              </a:rPr>
              <a:t>	Audyt efektywności energetycznej przygotowany </a:t>
            </a:r>
            <a:r>
              <a:rPr lang="pl-PL" sz="1800" b="1" dirty="0">
                <a:solidFill>
                  <a:schemeClr val="accent5">
                    <a:lumMod val="75000"/>
                  </a:schemeClr>
                </a:solidFill>
                <a:latin typeface="Calibri" pitchFamily="34" charset="0"/>
                <a:cs typeface="Calibri" pitchFamily="34" charset="0"/>
              </a:rPr>
              <a:t>zgodnie z</a:t>
            </a:r>
            <a:r>
              <a:rPr lang="pl-PL" sz="1800" dirty="0">
                <a:solidFill>
                  <a:schemeClr val="accent5">
                    <a:lumMod val="75000"/>
                  </a:schemeClr>
                </a:solidFill>
                <a:latin typeface="Calibri" pitchFamily="34" charset="0"/>
                <a:cs typeface="Calibri" pitchFamily="34" charset="0"/>
              </a:rPr>
              <a:t> Rozporządzeniem Ministra Energii z dnia 5 października 2017 r. w sprawie szczegółowego zakresu i sposobu sporządzania audytu efektywności energetycznej oraz metod obliczania oszczędności energii  (Dz.U. z 2017 r. poz. 1912).</a:t>
            </a:r>
            <a:endParaRPr lang="pl-PL" sz="1800" b="1" i="1" u="sng"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147248" cy="5688632"/>
          </a:xfrm>
        </p:spPr>
        <p:txBody>
          <a:bodyPr>
            <a:normAutofit/>
          </a:bodyPr>
          <a:lstStyle/>
          <a:p>
            <a:pPr lvl="1" algn="just">
              <a:buSzPct val="73000"/>
              <a:buFont typeface="Wingdings" pitchFamily="2" charset="2"/>
              <a:buChar char="v"/>
            </a:pPr>
            <a:r>
              <a:rPr lang="pl-PL" sz="1800" b="1" dirty="0">
                <a:solidFill>
                  <a:schemeClr val="accent5">
                    <a:lumMod val="75000"/>
                  </a:schemeClr>
                </a:solidFill>
                <a:latin typeface="Calibri" pitchFamily="34" charset="0"/>
                <a:cs typeface="Calibri" pitchFamily="34" charset="0"/>
              </a:rPr>
              <a:t>Wszystkie projekty będą musiały wykazać wyraźny pozytywny wpływ na środowisko, przedstawiony w formie oszczędności energii, obniżonej emisji CO2 i pyłu PM 10 (w zakresie energetycznego wykorzystania biomasy),</a:t>
            </a:r>
            <a:r>
              <a:rPr lang="pl-PL" sz="1800" dirty="0">
                <a:solidFill>
                  <a:schemeClr val="accent5">
                    <a:lumMod val="75000"/>
                  </a:schemeClr>
                </a:solidFill>
                <a:latin typeface="Calibri" pitchFamily="34" charset="0"/>
                <a:cs typeface="Calibri" pitchFamily="34" charset="0"/>
              </a:rPr>
              <a:t> zgodnie z zapisami Dyrektywy 2008/50/EC, do atmosfery lub wzrostu wykorzystania odnawialnych źródeł energii z preferencją dla tych źródeł.</a:t>
            </a:r>
          </a:p>
          <a:p>
            <a:pPr lvl="1" algn="just">
              <a:buSzPct val="73000"/>
              <a:buNone/>
            </a:pPr>
            <a:endParaRPr lang="pl-PL" sz="1800" dirty="0">
              <a:solidFill>
                <a:schemeClr val="accent5">
                  <a:lumMod val="75000"/>
                </a:schemeClr>
              </a:solidFill>
              <a:latin typeface="Calibri" pitchFamily="34" charset="0"/>
              <a:cs typeface="Calibri" pitchFamily="34" charset="0"/>
            </a:endParaRPr>
          </a:p>
          <a:p>
            <a:pPr lvl="1" algn="just">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przypadku budynków </a:t>
            </a:r>
            <a:r>
              <a:rPr lang="pl-PL" sz="1800" b="1" dirty="0">
                <a:solidFill>
                  <a:schemeClr val="accent5">
                    <a:lumMod val="75000"/>
                  </a:schemeClr>
                </a:solidFill>
                <a:latin typeface="Calibri" pitchFamily="34" charset="0"/>
                <a:cs typeface="Calibri" pitchFamily="34" charset="0"/>
              </a:rPr>
              <a:t>zajmowanych przez władze publiczne będących ich własnością </a:t>
            </a:r>
            <a:r>
              <a:rPr lang="pl-PL" sz="1800" dirty="0">
                <a:solidFill>
                  <a:schemeClr val="accent5">
                    <a:lumMod val="75000"/>
                  </a:schemeClr>
                </a:solidFill>
                <a:latin typeface="Calibri" pitchFamily="34" charset="0"/>
                <a:cs typeface="Calibri" pitchFamily="34" charset="0"/>
              </a:rPr>
              <a:t>należy przyjąć normy w zakresie zastosowanych rozwiązań energooszczędnych obowiązujące </a:t>
            </a:r>
            <a:r>
              <a:rPr lang="pl-PL" sz="1800" b="1" dirty="0">
                <a:solidFill>
                  <a:schemeClr val="accent5">
                    <a:lumMod val="75000"/>
                  </a:schemeClr>
                </a:solidFill>
                <a:latin typeface="Calibri" pitchFamily="34" charset="0"/>
                <a:cs typeface="Calibri" pitchFamily="34" charset="0"/>
              </a:rPr>
              <a:t>od 1 stycznia 2019 roku</a:t>
            </a:r>
            <a:r>
              <a:rPr lang="pl-PL" sz="1800" dirty="0">
                <a:solidFill>
                  <a:schemeClr val="accent5">
                    <a:lumMod val="75000"/>
                  </a:schemeClr>
                </a:solidFill>
                <a:latin typeface="Calibri" pitchFamily="34" charset="0"/>
                <a:cs typeface="Calibri" pitchFamily="34" charset="0"/>
              </a:rPr>
              <a:t>, zgodnie z rozporządzeniem Ministra Infrastruktury z dnia 12 kwietnia 2002 r. w sprawie warunków technicznych, jakim powinny odpowiadać budynki oraz ich usytuowanie (</a:t>
            </a:r>
            <a:r>
              <a:rPr lang="pl-PL" sz="1800" dirty="0" err="1">
                <a:solidFill>
                  <a:schemeClr val="accent5">
                    <a:lumMod val="75000"/>
                  </a:schemeClr>
                </a:solidFill>
                <a:latin typeface="Calibri" pitchFamily="34" charset="0"/>
                <a:cs typeface="Calibri" pitchFamily="34" charset="0"/>
              </a:rPr>
              <a:t>Dz.U</a:t>
            </a:r>
            <a:r>
              <a:rPr lang="pl-PL" sz="1800" dirty="0">
                <a:solidFill>
                  <a:schemeClr val="accent5">
                    <a:lumMod val="75000"/>
                  </a:schemeClr>
                </a:solidFill>
                <a:latin typeface="Calibri" pitchFamily="34" charset="0"/>
                <a:cs typeface="Calibri" pitchFamily="34" charset="0"/>
              </a:rPr>
              <a:t>. z 2015 r., poz. 1422 z </a:t>
            </a:r>
            <a:r>
              <a:rPr lang="pl-PL" sz="1800" dirty="0" err="1">
                <a:solidFill>
                  <a:schemeClr val="accent5">
                    <a:lumMod val="75000"/>
                  </a:schemeClr>
                </a:solidFill>
                <a:latin typeface="Calibri" pitchFamily="34" charset="0"/>
                <a:cs typeface="Calibri" pitchFamily="34" charset="0"/>
              </a:rPr>
              <a:t>późn</a:t>
            </a:r>
            <a:r>
              <a:rPr lang="pl-PL" sz="1800" dirty="0">
                <a:solidFill>
                  <a:schemeClr val="accent5">
                    <a:lumMod val="75000"/>
                  </a:schemeClr>
                </a:solidFill>
                <a:latin typeface="Calibri" pitchFamily="34" charset="0"/>
                <a:cs typeface="Calibri" pitchFamily="34" charset="0"/>
              </a:rPr>
              <a:t>. zm.).</a:t>
            </a:r>
          </a:p>
          <a:p>
            <a:pPr lvl="1" algn="just">
              <a:buSzPct val="73000"/>
              <a:buNone/>
            </a:pPr>
            <a:endParaRPr lang="pl-PL" sz="1800" dirty="0">
              <a:solidFill>
                <a:schemeClr val="accent5">
                  <a:lumMod val="75000"/>
                </a:schemeClr>
              </a:solidFill>
              <a:latin typeface="Calibri" pitchFamily="34" charset="0"/>
              <a:cs typeface="Calibri" pitchFamily="34" charset="0"/>
            </a:endParaRPr>
          </a:p>
          <a:p>
            <a:pPr lvl="1" algn="just">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Dofinansowanie działań mających na celu poprawę efektywności energetycznej będzie opierało się o założenia wynikające z dokumentu rządowego pt. „Wspieranie Inwestycji w modernizację budynków”, czyli „długoterminowej strategii wspierania inwestycji w renowację krajowych zasobów budynków mieszkaniowych i użytkowych, zarówno publicznych, jak i prywatnych” w związku z art. 4 Dyrektywy 2012/27/UE w sprawie efektywności energetycznej oraz Krajowego Planu Działań mającego na celu zwiększenie liczby budynków o niskim zużyciu energii, w związku z art. 9 Dyrektywy 2010/31/UE. </a:t>
            </a:r>
          </a:p>
          <a:p>
            <a:pPr marL="274320" lvl="3" indent="-274320" algn="just">
              <a:spcBef>
                <a:spcPts val="600"/>
              </a:spcBef>
              <a:buClr>
                <a:schemeClr val="tx2"/>
              </a:buClr>
              <a:buSzPct val="73000"/>
              <a:buNone/>
            </a:pPr>
            <a:endParaRPr lang="pl-PL" sz="1600" dirty="0">
              <a:solidFill>
                <a:schemeClr val="bg2">
                  <a:lumMod val="50000"/>
                </a:schemeClr>
              </a:solidFill>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dirty="0"/>
          </a:p>
          <a:p>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19256" cy="5184576"/>
          </a:xfrm>
        </p:spPr>
        <p:txBody>
          <a:bodyPr>
            <a:normAutofit/>
          </a:bodyPr>
          <a:lstStyle/>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przypadku realizacji projektów </a:t>
            </a:r>
            <a:r>
              <a:rPr lang="pl-PL" sz="1800" b="1" dirty="0">
                <a:solidFill>
                  <a:schemeClr val="accent5">
                    <a:lumMod val="75000"/>
                  </a:schemeClr>
                </a:solidFill>
                <a:latin typeface="Calibri" pitchFamily="34" charset="0"/>
                <a:cs typeface="Calibri" pitchFamily="34" charset="0"/>
              </a:rPr>
              <a:t>z zakresu głębokiej termomodernizacji </a:t>
            </a:r>
            <a:r>
              <a:rPr lang="pl-PL" sz="1800" dirty="0">
                <a:solidFill>
                  <a:schemeClr val="accent5">
                    <a:lumMod val="75000"/>
                  </a:schemeClr>
                </a:solidFill>
                <a:latin typeface="Calibri" pitchFamily="34" charset="0"/>
                <a:cs typeface="Calibri" pitchFamily="34" charset="0"/>
              </a:rPr>
              <a:t>konieczne będzie spełnienie warunków </a:t>
            </a:r>
            <a:r>
              <a:rPr lang="pl-PL" sz="1800" dirty="0" err="1">
                <a:solidFill>
                  <a:schemeClr val="accent5">
                    <a:lumMod val="75000"/>
                  </a:schemeClr>
                </a:solidFill>
                <a:latin typeface="Calibri" pitchFamily="34" charset="0"/>
                <a:cs typeface="Calibri" pitchFamily="34" charset="0"/>
              </a:rPr>
              <a:t>ex-ante</a:t>
            </a:r>
            <a:r>
              <a:rPr lang="pl-PL" sz="1800" dirty="0">
                <a:solidFill>
                  <a:schemeClr val="accent5">
                    <a:lumMod val="75000"/>
                  </a:schemeClr>
                </a:solidFill>
                <a:latin typeface="Calibri" pitchFamily="34" charset="0"/>
                <a:cs typeface="Calibri" pitchFamily="34" charset="0"/>
              </a:rPr>
              <a:t> z Dyrektywy 2006/32/EC, w szczególności odnoszących się do </a:t>
            </a:r>
            <a:r>
              <a:rPr lang="pl-PL" sz="1800" b="1" dirty="0">
                <a:solidFill>
                  <a:schemeClr val="accent5">
                    <a:lumMod val="75000"/>
                  </a:schemeClr>
                </a:solidFill>
                <a:latin typeface="Calibri" pitchFamily="34" charset="0"/>
                <a:cs typeface="Calibri" pitchFamily="34" charset="0"/>
              </a:rPr>
              <a:t>instalacji indywidualnych liczników ciepła w budynkach, podłączonych do ogrzewania sieciowego </a:t>
            </a:r>
            <a:r>
              <a:rPr lang="pl-PL" sz="1800" dirty="0">
                <a:solidFill>
                  <a:schemeClr val="accent5">
                    <a:lumMod val="75000"/>
                  </a:schemeClr>
                </a:solidFill>
                <a:latin typeface="Calibri" pitchFamily="34" charset="0"/>
                <a:cs typeface="Calibri" pitchFamily="34" charset="0"/>
              </a:rPr>
              <a:t>i poddawanych renowacji oraz nową Dyrektywą Energy </a:t>
            </a:r>
            <a:r>
              <a:rPr lang="pl-PL" sz="1800" dirty="0" err="1">
                <a:solidFill>
                  <a:schemeClr val="accent5">
                    <a:lumMod val="75000"/>
                  </a:schemeClr>
                </a:solidFill>
                <a:latin typeface="Calibri" pitchFamily="34" charset="0"/>
                <a:cs typeface="Calibri" pitchFamily="34" charset="0"/>
              </a:rPr>
              <a:t>Efficiency</a:t>
            </a:r>
            <a:r>
              <a:rPr lang="pl-PL" sz="1800" dirty="0">
                <a:solidFill>
                  <a:schemeClr val="accent5">
                    <a:lumMod val="75000"/>
                  </a:schemeClr>
                </a:solidFill>
                <a:latin typeface="Calibri" pitchFamily="34" charset="0"/>
                <a:cs typeface="Calibri" pitchFamily="34" charset="0"/>
              </a:rPr>
              <a:t> 2012/27/EU, w której kontynuowane są wymogi Dyrektywy 2006/32/EC w sprawie indywidualnego pomiaru ciepła. Dopuszcza się zastosowanie podzielników kosztów ogrzewania zamontowanych na każdym grzejniku w przypadkach wymienionych w Dyrektywie 2012/27/EU. Wprowadzenie indywidualnego pomiaru ciepła powinno mieć miejsce zawsze w połączeniu z wprowadzeniem zaworów termostatycznych w budynkach, w których nie zostały one jeszcze zamontowane.</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b="1" dirty="0">
                <a:solidFill>
                  <a:schemeClr val="accent5">
                    <a:lumMod val="75000"/>
                  </a:schemeClr>
                </a:solidFill>
                <a:latin typeface="Calibri" pitchFamily="34" charset="0"/>
                <a:cs typeface="Calibri" pitchFamily="34" charset="0"/>
              </a:rPr>
              <a:t>Preferowane</a:t>
            </a:r>
            <a:r>
              <a:rPr lang="pl-PL" sz="1800" dirty="0">
                <a:solidFill>
                  <a:schemeClr val="accent5">
                    <a:lumMod val="75000"/>
                  </a:schemeClr>
                </a:solidFill>
                <a:latin typeface="Calibri" pitchFamily="34" charset="0"/>
                <a:cs typeface="Calibri" pitchFamily="34" charset="0"/>
              </a:rPr>
              <a:t> będą projekty z zakresu głębokiej kompleksowej modernizacji energetycznej zwiększające efektywność energetyczną powyżej </a:t>
            </a:r>
            <a:r>
              <a:rPr lang="pl-PL" sz="1800" b="1" dirty="0">
                <a:solidFill>
                  <a:srgbClr val="FF0000"/>
                </a:solidFill>
                <a:latin typeface="Calibri" pitchFamily="34" charset="0"/>
                <a:cs typeface="Calibri" pitchFamily="34" charset="0"/>
              </a:rPr>
              <a:t>60%</a:t>
            </a:r>
            <a:r>
              <a:rPr lang="pl-PL" sz="1800" dirty="0">
                <a:solidFill>
                  <a:srgbClr val="FF0000"/>
                </a:solidFill>
                <a:latin typeface="Calibri" pitchFamily="34" charset="0"/>
                <a:cs typeface="Calibri" pitchFamily="34" charset="0"/>
              </a:rPr>
              <a:t>,</a:t>
            </a:r>
            <a:r>
              <a:rPr lang="pl-PL" sz="1800" b="1" dirty="0">
                <a:solidFill>
                  <a:srgbClr val="FF0000"/>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natomiast projekty zwiększające efektywność energetyczną poniżej </a:t>
            </a:r>
            <a:r>
              <a:rPr lang="pl-PL" sz="1800" b="1" dirty="0">
                <a:solidFill>
                  <a:srgbClr val="FF0000"/>
                </a:solidFill>
                <a:latin typeface="Calibri" pitchFamily="34" charset="0"/>
                <a:cs typeface="Calibri" pitchFamily="34" charset="0"/>
              </a:rPr>
              <a:t>25% </a:t>
            </a:r>
            <a:r>
              <a:rPr lang="pl-PL" sz="1800" b="1" dirty="0">
                <a:solidFill>
                  <a:schemeClr val="accent5">
                    <a:lumMod val="75000"/>
                  </a:schemeClr>
                </a:solidFill>
                <a:latin typeface="Calibri" pitchFamily="34" charset="0"/>
                <a:cs typeface="Calibri" pitchFamily="34" charset="0"/>
              </a:rPr>
              <a:t>nie będą kwalifikowały </a:t>
            </a:r>
            <a:r>
              <a:rPr lang="pl-PL" sz="1800" dirty="0">
                <a:solidFill>
                  <a:schemeClr val="accent5">
                    <a:lumMod val="75000"/>
                  </a:schemeClr>
                </a:solidFill>
                <a:latin typeface="Calibri" pitchFamily="34" charset="0"/>
                <a:cs typeface="Calibri" pitchFamily="34" charset="0"/>
              </a:rPr>
              <a:t>się do dofinansowania.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91264" cy="5688632"/>
          </a:xfrm>
        </p:spPr>
        <p:txBody>
          <a:bodyPr>
            <a:noAutofit/>
          </a:bodyPr>
          <a:lstStyle/>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zakresie </a:t>
            </a:r>
            <a:r>
              <a:rPr lang="pl-PL" sz="1800" b="1" dirty="0">
                <a:solidFill>
                  <a:schemeClr val="accent5">
                    <a:lumMod val="75000"/>
                  </a:schemeClr>
                </a:solidFill>
                <a:latin typeface="Calibri" pitchFamily="34" charset="0"/>
                <a:cs typeface="Calibri" pitchFamily="34" charset="0"/>
              </a:rPr>
              <a:t>kogeneracji</a:t>
            </a:r>
            <a:r>
              <a:rPr lang="pl-PL" sz="1800" dirty="0">
                <a:solidFill>
                  <a:schemeClr val="accent5">
                    <a:lumMod val="75000"/>
                  </a:schemeClr>
                </a:solidFill>
                <a:latin typeface="Calibri" pitchFamily="34" charset="0"/>
                <a:cs typeface="Calibri" pitchFamily="34" charset="0"/>
              </a:rPr>
              <a:t> w ramach Programu wsparte mogą zostać jedynie projekty dotyczące</a:t>
            </a:r>
            <a:r>
              <a:rPr lang="pl-PL" sz="1800" b="1"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budowy, uzasadnionych pod względem ekonomicznym, nowych instalacji wysokosprawnej kogeneracji </a:t>
            </a:r>
            <a:r>
              <a:rPr lang="pl-PL" sz="1800" dirty="0">
                <a:solidFill>
                  <a:srgbClr val="FF0000"/>
                </a:solidFill>
                <a:latin typeface="Calibri" pitchFamily="34" charset="0"/>
                <a:cs typeface="Calibri" pitchFamily="34" charset="0"/>
              </a:rPr>
              <a:t>(poniżej 20MW) </a:t>
            </a:r>
            <a:r>
              <a:rPr lang="pl-PL" sz="1800" dirty="0">
                <a:solidFill>
                  <a:schemeClr val="accent5">
                    <a:lumMod val="75000"/>
                  </a:schemeClr>
                </a:solidFill>
                <a:latin typeface="Calibri" pitchFamily="34" charset="0"/>
                <a:cs typeface="Calibri" pitchFamily="34" charset="0"/>
              </a:rPr>
              <a:t>oraz innych małych obiektów i urządzeń energetycznych spalania (tj. lokalne kotłownie) o jak najmniejszej z możliwych emisji CO2 oraz innych zanieczyszczeń powietrza a w szczególności PM 10. Dodatkowo wszelka </a:t>
            </a:r>
            <a:r>
              <a:rPr lang="pl-PL" sz="1800" b="1" dirty="0">
                <a:solidFill>
                  <a:schemeClr val="accent5">
                    <a:lumMod val="75000"/>
                  </a:schemeClr>
                </a:solidFill>
                <a:latin typeface="Calibri" pitchFamily="34" charset="0"/>
                <a:cs typeface="Calibri" pitchFamily="34" charset="0"/>
              </a:rPr>
              <a:t>przebudowa istniejących instalacji na wysokosprawną kogenerację</a:t>
            </a:r>
            <a:r>
              <a:rPr lang="pl-PL" sz="1800" dirty="0">
                <a:solidFill>
                  <a:schemeClr val="accent5">
                    <a:lumMod val="75000"/>
                  </a:schemeClr>
                </a:solidFill>
                <a:latin typeface="Calibri" pitchFamily="34" charset="0"/>
                <a:cs typeface="Calibri" pitchFamily="34" charset="0"/>
              </a:rPr>
              <a:t> oraz innych małych obiektów i urządzeń energetycznego spalania/wymiany źródła ciepła musi skutkować redukcją CO2 o co najmniej </a:t>
            </a:r>
            <a:r>
              <a:rPr lang="pl-PL" sz="1800" b="1" dirty="0">
                <a:solidFill>
                  <a:srgbClr val="FF0000"/>
                </a:solidFill>
                <a:latin typeface="Calibri" pitchFamily="34" charset="0"/>
                <a:cs typeface="Calibri" pitchFamily="34" charset="0"/>
              </a:rPr>
              <a:t>30% </a:t>
            </a:r>
            <a:r>
              <a:rPr lang="pl-PL" sz="1800" dirty="0">
                <a:solidFill>
                  <a:schemeClr val="accent5">
                    <a:lumMod val="75000"/>
                  </a:schemeClr>
                </a:solidFill>
                <a:latin typeface="Calibri" pitchFamily="34" charset="0"/>
                <a:cs typeface="Calibri" pitchFamily="34" charset="0"/>
              </a:rPr>
              <a:t>w porównaniu do istniejących instalacji oraz zwiększeniem efektywności energetycznej.</a:t>
            </a:r>
          </a:p>
          <a:p>
            <a:pPr marL="274320" lvl="3" indent="-274320" algn="just">
              <a:spcBef>
                <a:spcPts val="600"/>
              </a:spcBef>
              <a:buClr>
                <a:schemeClr val="tx2"/>
              </a:buClr>
              <a:buSzPct val="73000"/>
              <a:buFont typeface="Wingdings" pitchFamily="2" charset="2"/>
              <a:buChar char="v"/>
            </a:pPr>
            <a:endParaRPr lang="pl-PL" sz="11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Priorytetowo będą wspierane projekty kogeneracyjne wykorzystujące odnawialne źródła energii. Wymiana/modernizacja innych </a:t>
            </a:r>
            <a:r>
              <a:rPr lang="pl-PL" sz="1800" b="1" dirty="0">
                <a:solidFill>
                  <a:schemeClr val="accent5">
                    <a:lumMod val="75000"/>
                  </a:schemeClr>
                </a:solidFill>
                <a:latin typeface="Calibri" pitchFamily="34" charset="0"/>
                <a:cs typeface="Calibri" pitchFamily="34" charset="0"/>
              </a:rPr>
              <a:t>małych obiektów i urządzeń energetycznego spalania </a:t>
            </a:r>
            <a:r>
              <a:rPr lang="pl-PL" sz="1800" dirty="0">
                <a:solidFill>
                  <a:schemeClr val="accent5">
                    <a:lumMod val="75000"/>
                  </a:schemeClr>
                </a:solidFill>
                <a:latin typeface="Calibri" pitchFamily="34" charset="0"/>
                <a:cs typeface="Calibri" pitchFamily="34" charset="0"/>
              </a:rPr>
              <a:t>będzie ograniczona do wparcia instalacji do </a:t>
            </a:r>
            <a:r>
              <a:rPr lang="pl-PL" sz="1800" b="1" dirty="0">
                <a:solidFill>
                  <a:schemeClr val="accent5">
                    <a:lumMod val="75000"/>
                  </a:schemeClr>
                </a:solidFill>
                <a:latin typeface="Calibri" pitchFamily="34" charset="0"/>
                <a:cs typeface="Calibri" pitchFamily="34" charset="0"/>
              </a:rPr>
              <a:t>spalania paliw OZE. </a:t>
            </a:r>
            <a:endParaRPr lang="pl-PL" sz="1800" b="1" dirty="0">
              <a:solidFill>
                <a:schemeClr val="accent5">
                  <a:lumMod val="75000"/>
                </a:schemeClr>
              </a:solidFill>
            </a:endParaRPr>
          </a:p>
          <a:p>
            <a:pPr marL="274320" lvl="3" indent="-274320" algn="just">
              <a:spcBef>
                <a:spcPts val="600"/>
              </a:spcBef>
              <a:buClr>
                <a:schemeClr val="tx2"/>
              </a:buClr>
              <a:buSzPct val="73000"/>
              <a:buFont typeface="Wingdings" pitchFamily="2" charset="2"/>
              <a:buChar char="v"/>
            </a:pPr>
            <a:endParaRPr lang="pl-PL" sz="1200" dirty="0">
              <a:solidFill>
                <a:schemeClr val="accent5">
                  <a:lumMod val="75000"/>
                </a:schemeClr>
              </a:solidFill>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przypadku wsparcia </a:t>
            </a:r>
            <a:r>
              <a:rPr lang="pl-PL" sz="1800" b="1" dirty="0">
                <a:solidFill>
                  <a:schemeClr val="accent5">
                    <a:lumMod val="75000"/>
                  </a:schemeClr>
                </a:solidFill>
                <a:latin typeface="Calibri" pitchFamily="34" charset="0"/>
                <a:cs typeface="Calibri" pitchFamily="34" charset="0"/>
              </a:rPr>
              <a:t>indywidualnych urządzeń do ogrzewania</a:t>
            </a:r>
            <a:r>
              <a:rPr lang="pl-PL" sz="1800" dirty="0">
                <a:solidFill>
                  <a:schemeClr val="accent5">
                    <a:lumMod val="75000"/>
                  </a:schemeClr>
                </a:solidFill>
                <a:latin typeface="Calibri" pitchFamily="34" charset="0"/>
                <a:cs typeface="Calibri" pitchFamily="34" charset="0"/>
              </a:rPr>
              <a:t> wspierane urządzenia do ogrzewania powinny od początku okresu programowania charakteryzować się obowiązującym </a:t>
            </a:r>
            <a:r>
              <a:rPr lang="pl-PL" sz="1800" b="1" dirty="0">
                <a:solidFill>
                  <a:schemeClr val="accent5">
                    <a:lumMod val="75000"/>
                  </a:schemeClr>
                </a:solidFill>
                <a:latin typeface="Calibri" pitchFamily="34" charset="0"/>
                <a:cs typeface="Calibri" pitchFamily="34" charset="0"/>
              </a:rPr>
              <a:t>od końca 2020r. minimalnym poziomem efektywności energetycznej i normami emisji zanieczyszczeń</a:t>
            </a:r>
            <a:r>
              <a:rPr lang="pl-PL" sz="1800" dirty="0">
                <a:solidFill>
                  <a:schemeClr val="accent5">
                    <a:lumMod val="75000"/>
                  </a:schemeClr>
                </a:solidFill>
                <a:latin typeface="Calibri" pitchFamily="34" charset="0"/>
                <a:cs typeface="Calibri" pitchFamily="34" charset="0"/>
              </a:rPr>
              <a:t>, które zostały określone w środkach wykonawczych do Dyrektywy 2009/125/WE z dnia 21 października 2009r. ustanawiającej ogólne zasady ustalania wymogów dotyczących ekoprojektu dla produktów związanych z energią.</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400600"/>
          </a:xfrm>
        </p:spPr>
        <p:txBody>
          <a:bodyPr>
            <a:normAutofit lnSpcReduction="10000"/>
          </a:bodyPr>
          <a:lstStyle/>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budynkach </a:t>
            </a:r>
            <a:r>
              <a:rPr lang="pl-PL" sz="1800" b="1" dirty="0">
                <a:solidFill>
                  <a:schemeClr val="accent5">
                    <a:lumMod val="75000"/>
                  </a:schemeClr>
                </a:solidFill>
                <a:latin typeface="Calibri" pitchFamily="34" charset="0"/>
                <a:cs typeface="Calibri" pitchFamily="34" charset="0"/>
              </a:rPr>
              <a:t>mogą być stosowane instalacje OZE </a:t>
            </a:r>
            <a:r>
              <a:rPr lang="pl-PL" sz="1800" dirty="0">
                <a:solidFill>
                  <a:schemeClr val="accent5">
                    <a:lumMod val="75000"/>
                  </a:schemeClr>
                </a:solidFill>
                <a:latin typeface="Calibri" pitchFamily="34" charset="0"/>
                <a:cs typeface="Calibri" pitchFamily="34" charset="0"/>
              </a:rPr>
              <a:t>(o ile konieczność ich zastosowania wynika z uprzednio przygotowanego audytu energetycznego/audytu efektywności energetycznej), które będą zapewniały </a:t>
            </a:r>
            <a:r>
              <a:rPr lang="pl-PL" sz="1800" b="1" dirty="0">
                <a:solidFill>
                  <a:schemeClr val="accent5">
                    <a:lumMod val="75000"/>
                  </a:schemeClr>
                </a:solidFill>
                <a:latin typeface="Calibri" pitchFamily="34" charset="0"/>
                <a:cs typeface="Calibri" pitchFamily="34" charset="0"/>
              </a:rPr>
              <a:t>przynajmniej częściowe pokrycie zapotrzebowania </a:t>
            </a:r>
            <a:r>
              <a:rPr lang="pl-PL" sz="1800" dirty="0">
                <a:solidFill>
                  <a:schemeClr val="accent5">
                    <a:lumMod val="75000"/>
                  </a:schemeClr>
                </a:solidFill>
                <a:latin typeface="Calibri" pitchFamily="34" charset="0"/>
                <a:cs typeface="Calibri" pitchFamily="34" charset="0"/>
              </a:rPr>
              <a:t>na energię w tych budynkach. W ramach realizowanych projektów </a:t>
            </a:r>
            <a:r>
              <a:rPr lang="pl-PL" sz="1800" b="1" dirty="0">
                <a:solidFill>
                  <a:schemeClr val="accent5">
                    <a:lumMod val="75000"/>
                  </a:schemeClr>
                </a:solidFill>
                <a:latin typeface="Calibri" pitchFamily="34" charset="0"/>
                <a:cs typeface="Calibri" pitchFamily="34" charset="0"/>
              </a:rPr>
              <a:t>instalacja OZE </a:t>
            </a:r>
            <a:r>
              <a:rPr lang="pl-PL" sz="1800" dirty="0">
                <a:solidFill>
                  <a:schemeClr val="accent5">
                    <a:lumMod val="75000"/>
                  </a:schemeClr>
                </a:solidFill>
                <a:latin typeface="Calibri" pitchFamily="34" charset="0"/>
                <a:cs typeface="Calibri" pitchFamily="34" charset="0"/>
              </a:rPr>
              <a:t>budowana na/przy budynkach musi być </a:t>
            </a:r>
            <a:r>
              <a:rPr lang="pl-PL" sz="1800" b="1" dirty="0">
                <a:solidFill>
                  <a:schemeClr val="accent5">
                    <a:lumMod val="75000"/>
                  </a:schemeClr>
                </a:solidFill>
                <a:latin typeface="Calibri" pitchFamily="34" charset="0"/>
                <a:cs typeface="Calibri" pitchFamily="34" charset="0"/>
              </a:rPr>
              <a:t>w pełni dedykowana potrzebom energetycznym </a:t>
            </a:r>
            <a:r>
              <a:rPr lang="pl-PL" sz="1800" dirty="0">
                <a:solidFill>
                  <a:schemeClr val="accent5">
                    <a:lumMod val="75000"/>
                  </a:schemeClr>
                </a:solidFill>
                <a:latin typeface="Calibri" pitchFamily="34" charset="0"/>
                <a:cs typeface="Calibri" pitchFamily="34" charset="0"/>
              </a:rPr>
              <a:t>obiektu, a </a:t>
            </a:r>
            <a:r>
              <a:rPr lang="pl-PL" sz="1800" b="1" dirty="0">
                <a:solidFill>
                  <a:schemeClr val="accent5">
                    <a:lumMod val="75000"/>
                  </a:schemeClr>
                </a:solidFill>
                <a:latin typeface="Calibri" pitchFamily="34" charset="0"/>
                <a:cs typeface="Calibri" pitchFamily="34" charset="0"/>
              </a:rPr>
              <a:t>jedynie niewykorzystana część energii elektrycznej</a:t>
            </a:r>
            <a:r>
              <a:rPr lang="pl-PL" sz="1800" dirty="0">
                <a:solidFill>
                  <a:schemeClr val="accent5">
                    <a:lumMod val="75000"/>
                  </a:schemeClr>
                </a:solidFill>
                <a:latin typeface="Calibri" pitchFamily="34" charset="0"/>
                <a:cs typeface="Calibri" pitchFamily="34" charset="0"/>
              </a:rPr>
              <a:t> może być oddawana do sieci dystrybucyjnej.</a:t>
            </a:r>
          </a:p>
          <a:p>
            <a:pPr marL="274320" lvl="3" indent="-274320" algn="just">
              <a:spcBef>
                <a:spcPts val="600"/>
              </a:spcBef>
              <a:buClr>
                <a:schemeClr val="tx2"/>
              </a:buClr>
              <a:buSzPct val="73000"/>
              <a:buNone/>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Preferowane będzie wsparcie udzielane przez przedsiębiorstwa usług energetycznych ESCO.</a:t>
            </a:r>
          </a:p>
          <a:p>
            <a:pPr>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Działania z zakresu energetycznego wykorzystania </a:t>
            </a:r>
            <a:r>
              <a:rPr lang="pl-PL" sz="1800" b="1" dirty="0">
                <a:solidFill>
                  <a:schemeClr val="accent5">
                    <a:lumMod val="75000"/>
                  </a:schemeClr>
                </a:solidFill>
                <a:latin typeface="Calibri" pitchFamily="34" charset="0"/>
                <a:cs typeface="Calibri" pitchFamily="34" charset="0"/>
              </a:rPr>
              <a:t>biomasy</a:t>
            </a:r>
            <a:r>
              <a:rPr lang="pl-PL" sz="1800" dirty="0">
                <a:solidFill>
                  <a:schemeClr val="accent5">
                    <a:lumMod val="75000"/>
                  </a:schemeClr>
                </a:solidFill>
                <a:latin typeface="Calibri" pitchFamily="34" charset="0"/>
                <a:cs typeface="Calibri" pitchFamily="34" charset="0"/>
              </a:rPr>
              <a:t> muszą skutkować redukcją emisji </a:t>
            </a:r>
            <a:r>
              <a:rPr lang="pl-PL" sz="1800" b="1" dirty="0">
                <a:solidFill>
                  <a:schemeClr val="accent5">
                    <a:lumMod val="75000"/>
                  </a:schemeClr>
                </a:solidFill>
                <a:latin typeface="Calibri" pitchFamily="34" charset="0"/>
                <a:cs typeface="Calibri" pitchFamily="34" charset="0"/>
              </a:rPr>
              <a:t>pyłu PM10 </a:t>
            </a:r>
            <a:r>
              <a:rPr lang="pl-PL" sz="1800" dirty="0">
                <a:solidFill>
                  <a:schemeClr val="accent5">
                    <a:lumMod val="75000"/>
                  </a:schemeClr>
                </a:solidFill>
                <a:latin typeface="Calibri" pitchFamily="34" charset="0"/>
                <a:cs typeface="Calibri" pitchFamily="34" charset="0"/>
              </a:rPr>
              <a:t>o co najmniej </a:t>
            </a:r>
            <a:r>
              <a:rPr lang="pl-PL" sz="1800" b="1" dirty="0">
                <a:solidFill>
                  <a:srgbClr val="FF0000"/>
                </a:solidFill>
                <a:latin typeface="Calibri" pitchFamily="34" charset="0"/>
                <a:cs typeface="Calibri" pitchFamily="34" charset="0"/>
              </a:rPr>
              <a:t>10% </a:t>
            </a:r>
            <a:r>
              <a:rPr lang="pl-PL" sz="1800" dirty="0">
                <a:solidFill>
                  <a:schemeClr val="accent5">
                    <a:lumMod val="75000"/>
                  </a:schemeClr>
                </a:solidFill>
                <a:latin typeface="Calibri" pitchFamily="34" charset="0"/>
                <a:cs typeface="Calibri" pitchFamily="34" charset="0"/>
              </a:rPr>
              <a:t>w odniesieniu do stanu istniejącego.</a:t>
            </a:r>
          </a:p>
          <a:p>
            <a:pPr>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Projekty dotyczące modernizacji energetycznej budynków </a:t>
            </a:r>
            <a:r>
              <a:rPr lang="pl-PL" sz="1800" b="1" dirty="0">
                <a:solidFill>
                  <a:schemeClr val="accent5">
                    <a:lumMod val="75000"/>
                  </a:schemeClr>
                </a:solidFill>
                <a:latin typeface="Calibri" pitchFamily="34" charset="0"/>
                <a:cs typeface="Calibri" pitchFamily="34" charset="0"/>
              </a:rPr>
              <a:t>muszą być zgodne </a:t>
            </a:r>
            <a:r>
              <a:rPr lang="pl-PL" sz="1800" dirty="0">
                <a:solidFill>
                  <a:schemeClr val="accent5">
                    <a:lumMod val="75000"/>
                  </a:schemeClr>
                </a:solidFill>
                <a:latin typeface="Calibri" pitchFamily="34" charset="0"/>
                <a:cs typeface="Calibri" pitchFamily="34" charset="0"/>
              </a:rPr>
              <a:t>z rozporządzeniem Ministra Infrastruktury z dnia 12 kwietnia 2002 r., w sprawie warunków technicznych, jakim powinny odpowiadać budynki oraz ich usytuowanie, którego nowelizacja, przewidująca zwiększenie wymagań w zakresie efektywności energetycznej, weszła w życie 1 stycznia 2014 r. </a:t>
            </a:r>
            <a:r>
              <a:rPr lang="pl-PL" sz="1800" b="1" dirty="0">
                <a:solidFill>
                  <a:schemeClr val="accent5">
                    <a:lumMod val="75000"/>
                  </a:schemeClr>
                </a:solidFill>
                <a:latin typeface="Calibri" pitchFamily="34" charset="0"/>
                <a:cs typeface="Calibri" pitchFamily="34" charset="0"/>
              </a:rPr>
              <a:t>oraz</a:t>
            </a:r>
            <a:r>
              <a:rPr lang="pl-PL" sz="1800" dirty="0">
                <a:solidFill>
                  <a:schemeClr val="accent5">
                    <a:lumMod val="75000"/>
                  </a:schemeClr>
                </a:solidFill>
                <a:latin typeface="Calibri" pitchFamily="34" charset="0"/>
                <a:cs typeface="Calibri" pitchFamily="34" charset="0"/>
              </a:rPr>
              <a:t> rozporządzeniem Ministra Infrastruktury i Rozwoju z dnia 27 lutego 2015 r. w sprawie metodologii wyznaczania charakterystyki energetycznej budynku części budynku lub świadectw charakterystyki energetycznej (</a:t>
            </a:r>
            <a:r>
              <a:rPr lang="pl-PL" sz="1800" dirty="0" err="1">
                <a:solidFill>
                  <a:schemeClr val="accent5">
                    <a:lumMod val="75000"/>
                  </a:schemeClr>
                </a:solidFill>
                <a:latin typeface="Calibri" pitchFamily="34" charset="0"/>
                <a:cs typeface="Calibri" pitchFamily="34" charset="0"/>
              </a:rPr>
              <a:t>Dz.U</a:t>
            </a:r>
            <a:r>
              <a:rPr lang="pl-PL" sz="1800" dirty="0">
                <a:solidFill>
                  <a:schemeClr val="accent5">
                    <a:lumMod val="75000"/>
                  </a:schemeClr>
                </a:solidFill>
                <a:latin typeface="Calibri" pitchFamily="34" charset="0"/>
                <a:cs typeface="Calibri" pitchFamily="34" charset="0"/>
              </a:rPr>
              <a:t>. z 2015 r., poz. 376 z </a:t>
            </a:r>
            <a:r>
              <a:rPr lang="pl-PL" sz="1800" dirty="0" err="1">
                <a:solidFill>
                  <a:schemeClr val="accent5">
                    <a:lumMod val="75000"/>
                  </a:schemeClr>
                </a:solidFill>
                <a:latin typeface="Calibri" pitchFamily="34" charset="0"/>
                <a:cs typeface="Calibri" pitchFamily="34" charset="0"/>
              </a:rPr>
              <a:t>późn</a:t>
            </a:r>
            <a:r>
              <a:rPr lang="pl-PL" sz="1800" dirty="0">
                <a:solidFill>
                  <a:schemeClr val="accent5">
                    <a:lumMod val="75000"/>
                  </a:schemeClr>
                </a:solidFill>
                <a:latin typeface="Calibri" pitchFamily="34" charset="0"/>
                <a:cs typeface="Calibri" pitchFamily="34" charset="0"/>
              </a:rPr>
              <a:t>. zm.).</a:t>
            </a:r>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219256" cy="5472608"/>
          </a:xfrm>
        </p:spPr>
        <p:txBody>
          <a:bodyPr>
            <a:normAutofit lnSpcReduction="10000"/>
          </a:bodyPr>
          <a:lstStyle/>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Projekty z zakresu </a:t>
            </a:r>
            <a:r>
              <a:rPr lang="pl-PL" sz="1800" b="1" dirty="0">
                <a:solidFill>
                  <a:schemeClr val="accent5">
                    <a:lumMod val="75000"/>
                  </a:schemeClr>
                </a:solidFill>
                <a:latin typeface="Calibri" pitchFamily="34" charset="0"/>
                <a:cs typeface="Calibri" pitchFamily="34" charset="0"/>
              </a:rPr>
              <a:t>termomodernizacji</a:t>
            </a:r>
            <a:r>
              <a:rPr lang="pl-PL" sz="1800" dirty="0">
                <a:solidFill>
                  <a:schemeClr val="accent5">
                    <a:lumMod val="75000"/>
                  </a:schemeClr>
                </a:solidFill>
                <a:latin typeface="Calibri" pitchFamily="34" charset="0"/>
                <a:cs typeface="Calibri" pitchFamily="34" charset="0"/>
              </a:rPr>
              <a:t> </a:t>
            </a:r>
            <a:r>
              <a:rPr lang="pl-PL" sz="1800" b="1" dirty="0">
                <a:solidFill>
                  <a:schemeClr val="accent5">
                    <a:lumMod val="75000"/>
                  </a:schemeClr>
                </a:solidFill>
                <a:latin typeface="Calibri" pitchFamily="34" charset="0"/>
                <a:cs typeface="Calibri" pitchFamily="34" charset="0"/>
              </a:rPr>
              <a:t>szpitali</a:t>
            </a:r>
            <a:r>
              <a:rPr lang="pl-PL" sz="1800" dirty="0">
                <a:solidFill>
                  <a:schemeClr val="accent5">
                    <a:lumMod val="75000"/>
                  </a:schemeClr>
                </a:solidFill>
                <a:latin typeface="Calibri" pitchFamily="34" charset="0"/>
                <a:cs typeface="Calibri" pitchFamily="34" charset="0"/>
              </a:rPr>
              <a:t> mogą dotyczyć jedynie obiektów, których funkcjonowanie w publicznym systemie ochrony zdrowia będzie wynikało z </a:t>
            </a:r>
            <a:r>
              <a:rPr lang="pl-PL" sz="1800" b="1" dirty="0">
                <a:solidFill>
                  <a:schemeClr val="accent5">
                    <a:lumMod val="75000"/>
                  </a:schemeClr>
                </a:solidFill>
                <a:latin typeface="Calibri" pitchFamily="34" charset="0"/>
                <a:cs typeface="Calibri" pitchFamily="34" charset="0"/>
              </a:rPr>
              <a:t>map potrzeb zdrowotnych</a:t>
            </a:r>
            <a:r>
              <a:rPr lang="pl-PL" sz="1800" dirty="0">
                <a:solidFill>
                  <a:schemeClr val="accent5">
                    <a:lumMod val="75000"/>
                  </a:schemeClr>
                </a:solidFill>
                <a:latin typeface="Calibri" pitchFamily="34" charset="0"/>
                <a:cs typeface="Calibri" pitchFamily="34" charset="0"/>
              </a:rPr>
              <a:t> opracowanych przez Ministerstwo Zdrowia. Zastrzeżenie powyższe nie dotyczy Regionalnego Centrum Krwiodawstwa i Krwiolecznictwa, które powyższymi mapami nie jest objęte. </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 odniesieniu do placówek ochrony zdrowia </a:t>
            </a:r>
            <a:r>
              <a:rPr lang="pl-PL" sz="1800" b="1" dirty="0">
                <a:solidFill>
                  <a:schemeClr val="accent5">
                    <a:lumMod val="75000"/>
                  </a:schemeClr>
                </a:solidFill>
                <a:latin typeface="Calibri" pitchFamily="34" charset="0"/>
                <a:cs typeface="Calibri" pitchFamily="34" charset="0"/>
              </a:rPr>
              <a:t>(POZ oraz AOS) </a:t>
            </a:r>
            <a:r>
              <a:rPr lang="pl-PL" sz="1800" dirty="0">
                <a:solidFill>
                  <a:schemeClr val="accent5">
                    <a:lumMod val="75000"/>
                  </a:schemeClr>
                </a:solidFill>
                <a:latin typeface="Calibri" pitchFamily="34" charset="0"/>
                <a:cs typeface="Calibri" pitchFamily="34" charset="0"/>
              </a:rPr>
              <a:t>zlokalizowanych w budynkach użyteczności publicznej pozostających własnością gminy zasadność wsparcia projektów z zakresu termomodernizacji będzie oceniana w kontekście </a:t>
            </a:r>
            <a:r>
              <a:rPr lang="pl-PL" sz="1800" b="1" dirty="0">
                <a:solidFill>
                  <a:schemeClr val="accent5">
                    <a:lumMod val="75000"/>
                  </a:schemeClr>
                </a:solidFill>
                <a:latin typeface="Calibri" pitchFamily="34" charset="0"/>
                <a:cs typeface="Calibri" pitchFamily="34" charset="0"/>
              </a:rPr>
              <a:t>realizacji celu publicznego i zgodnie z właściwością beneficjenta</a:t>
            </a:r>
            <a:r>
              <a:rPr lang="pl-PL" sz="1800" dirty="0">
                <a:solidFill>
                  <a:schemeClr val="accent5">
                    <a:lumMod val="75000"/>
                  </a:schemeClr>
                </a:solidFill>
                <a:latin typeface="Calibri" pitchFamily="34" charset="0"/>
                <a:cs typeface="Calibri" pitchFamily="34" charset="0"/>
              </a:rPr>
              <a:t> (tj. właściciela budynku użyteczności publicznej), dodatkowo w okresie trwałości projektu koniecznie będzie </a:t>
            </a:r>
            <a:r>
              <a:rPr lang="pl-PL" sz="1800" b="1" dirty="0">
                <a:solidFill>
                  <a:schemeClr val="accent5">
                    <a:lumMod val="75000"/>
                  </a:schemeClr>
                </a:solidFill>
                <a:latin typeface="Calibri" pitchFamily="34" charset="0"/>
                <a:cs typeface="Calibri" pitchFamily="34" charset="0"/>
              </a:rPr>
              <a:t>utrzymanie dotychczasowego przeznaczenia </a:t>
            </a:r>
            <a:r>
              <a:rPr lang="pl-PL" sz="1800" dirty="0">
                <a:solidFill>
                  <a:schemeClr val="accent5">
                    <a:lumMod val="75000"/>
                  </a:schemeClr>
                </a:solidFill>
                <a:latin typeface="Calibri" pitchFamily="34" charset="0"/>
                <a:cs typeface="Calibri" pitchFamily="34" charset="0"/>
              </a:rPr>
              <a:t>pomieszczeń w budynku poddawanym termomodernizacji. </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Wsparcie w ramach Działania musi być zgodne z </a:t>
            </a:r>
            <a:r>
              <a:rPr lang="pl-PL" sz="1800" b="1" dirty="0">
                <a:solidFill>
                  <a:schemeClr val="accent5">
                    <a:lumMod val="75000"/>
                  </a:schemeClr>
                </a:solidFill>
                <a:latin typeface="Calibri" pitchFamily="34" charset="0"/>
                <a:cs typeface="Calibri" pitchFamily="34" charset="0"/>
              </a:rPr>
              <a:t>Wytycznymi w zakresie realizacji zasady równości szans i niedyskryminacji</a:t>
            </a:r>
            <a:r>
              <a:rPr lang="pl-PL" sz="1800" dirty="0">
                <a:solidFill>
                  <a:schemeClr val="accent5">
                    <a:lumMod val="75000"/>
                  </a:schemeClr>
                </a:solidFill>
                <a:latin typeface="Calibri" pitchFamily="34" charset="0"/>
                <a:cs typeface="Calibri" pitchFamily="34" charset="0"/>
              </a:rPr>
              <a:t>, w tym dostępności dla osób z niepełnosprawnościami i zasady równości szans kobiet i mężczyzn w ramach funduszy unijnych na lata 2014-2020, w szczególności wsparcie jest udzielone projektom uwzględniającym </a:t>
            </a:r>
            <a:r>
              <a:rPr lang="pl-PL" sz="1800" b="1" dirty="0">
                <a:solidFill>
                  <a:schemeClr val="accent5">
                    <a:lumMod val="75000"/>
                  </a:schemeClr>
                </a:solidFill>
                <a:latin typeface="Calibri" pitchFamily="34" charset="0"/>
                <a:cs typeface="Calibri" pitchFamily="34" charset="0"/>
              </a:rPr>
              <a:t>koncepcję uniwersalnego projektowania</a:t>
            </a:r>
            <a:r>
              <a:rPr lang="pl-PL" sz="1800" dirty="0">
                <a:solidFill>
                  <a:schemeClr val="accent5">
                    <a:lumMod val="75000"/>
                  </a:schemeClr>
                </a:solidFill>
                <a:latin typeface="Calibri" pitchFamily="34" charset="0"/>
                <a:cs typeface="Calibri" pitchFamily="34" charset="0"/>
              </a:rPr>
              <a:t>, zgodnie z ww. Wytycznymi.  </a:t>
            </a:r>
          </a:p>
          <a:p>
            <a:pPr marL="274320" lvl="3" indent="-274320">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616624"/>
          </a:xfrm>
        </p:spPr>
        <p:txBody>
          <a:bodyPr>
            <a:normAutofit/>
          </a:bodyPr>
          <a:lstStyle/>
          <a:p>
            <a:pPr marL="274320" lvl="3" indent="-274320" algn="just">
              <a:spcBef>
                <a:spcPts val="600"/>
              </a:spcBef>
              <a:buClr>
                <a:schemeClr val="tx2"/>
              </a:buClr>
              <a:buSzPct val="73000"/>
              <a:buFont typeface="Wingdings" pitchFamily="2" charset="2"/>
              <a:buChar char="v"/>
            </a:pPr>
            <a:endParaRPr lang="pl-PL" sz="16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Wnioskodawca ma obowiązek udzielać zamówień w Projekcie oraz realizować te zamówienia zgodnie </a:t>
            </a:r>
            <a:r>
              <a:rPr lang="pl-PL" sz="1800" b="1" dirty="0">
                <a:solidFill>
                  <a:schemeClr val="accent5">
                    <a:lumMod val="75000"/>
                  </a:schemeClr>
                </a:solidFill>
                <a:latin typeface="Calibri" pitchFamily="34" charset="0"/>
                <a:cs typeface="Calibri" pitchFamily="34" charset="0"/>
              </a:rPr>
              <a:t>z przepisami prawa powszechnie obowiązującego oraz zgodnie z zasadami określonymi w Wytycznych kwalifikowalności</a:t>
            </a:r>
            <a:r>
              <a:rPr lang="pl-PL" sz="1800" dirty="0">
                <a:solidFill>
                  <a:schemeClr val="accent5">
                    <a:lumMod val="75000"/>
                  </a:schemeClr>
                </a:solidFill>
                <a:latin typeface="Calibri" pitchFamily="34" charset="0"/>
                <a:cs typeface="Calibri" pitchFamily="34" charset="0"/>
              </a:rPr>
              <a:t>. Wnioskodawca zobowiązany do stosowania zasady konkurencyjności ma obowiązek upubliczniania zapytań ofertowych na stronie internetowej </a:t>
            </a:r>
            <a:r>
              <a:rPr lang="pl-PL" sz="1800" b="1" dirty="0">
                <a:solidFill>
                  <a:schemeClr val="accent5">
                    <a:lumMod val="75000"/>
                  </a:schemeClr>
                </a:solidFill>
                <a:latin typeface="Calibri" pitchFamily="34" charset="0"/>
                <a:cs typeface="Calibri" pitchFamily="34" charset="0"/>
              </a:rPr>
              <a:t>Bazy Konkurencyjności Funduszy Europejskich </a:t>
            </a:r>
            <a:r>
              <a:rPr lang="pl-PL" sz="1800" dirty="0">
                <a:solidFill>
                  <a:schemeClr val="accent5">
                    <a:lumMod val="75000"/>
                  </a:schemeClr>
                </a:solidFill>
                <a:latin typeface="Calibri" pitchFamily="34" charset="0"/>
                <a:cs typeface="Calibri" pitchFamily="34" charset="0"/>
              </a:rPr>
              <a:t>pod adresem: </a:t>
            </a:r>
            <a:r>
              <a:rPr lang="pl-PL" sz="1800" u="sng" dirty="0">
                <a:solidFill>
                  <a:schemeClr val="accent5">
                    <a:lumMod val="75000"/>
                  </a:schemeClr>
                </a:solidFill>
                <a:latin typeface="Calibri" pitchFamily="34" charset="0"/>
                <a:cs typeface="Calibri" pitchFamily="34" charset="0"/>
              </a:rPr>
              <a:t>www.bazakonkurencyjnosci.funduszeeuropejskie.gov.pl</a:t>
            </a:r>
            <a:r>
              <a:rPr lang="pl-PL" sz="1800" dirty="0">
                <a:solidFill>
                  <a:schemeClr val="accent5">
                    <a:lumMod val="75000"/>
                  </a:schemeClr>
                </a:solidFill>
                <a:latin typeface="Calibri" pitchFamily="34" charset="0"/>
                <a:cs typeface="Calibri" pitchFamily="34" charset="0"/>
              </a:rPr>
              <a:t>. W przypadku zawieszenia działalności strony </a:t>
            </a:r>
            <a:r>
              <a:rPr lang="pl-PL" sz="1800" b="1" u="sng" dirty="0">
                <a:solidFill>
                  <a:schemeClr val="accent5">
                    <a:lumMod val="75000"/>
                  </a:schemeClr>
                </a:solidFill>
                <a:latin typeface="Calibri" pitchFamily="34" charset="0"/>
                <a:cs typeface="Calibri" pitchFamily="34" charset="0"/>
              </a:rPr>
              <a:t>www.bazakonkurencyjnosci.funduszeeuropejskie.gov.pl</a:t>
            </a:r>
            <a:r>
              <a:rPr lang="pl-PL" sz="1800" dirty="0">
                <a:solidFill>
                  <a:schemeClr val="accent5">
                    <a:lumMod val="75000"/>
                  </a:schemeClr>
                </a:solidFill>
                <a:latin typeface="Calibri" pitchFamily="34" charset="0"/>
                <a:cs typeface="Calibri" pitchFamily="34" charset="0"/>
              </a:rPr>
              <a:t> potwierdzonego odpowiednim komunikatem ministra właściwego do spraw rozwoju regionalnego Wnioskodawca zobowiązany jest do publikowania zapytań ofertowych na stronie internetowej </a:t>
            </a:r>
            <a:r>
              <a:rPr lang="pl-PL" sz="1800" u="sng" dirty="0">
                <a:solidFill>
                  <a:schemeClr val="accent5">
                    <a:lumMod val="75000"/>
                  </a:schemeClr>
                </a:solidFill>
                <a:latin typeface="Calibri" pitchFamily="34" charset="0"/>
                <a:cs typeface="Calibri" pitchFamily="34" charset="0"/>
                <a:hlinkClick r:id="rId2"/>
              </a:rPr>
              <a:t>www.zamowienia.rpo.lubelskie.pl</a:t>
            </a:r>
            <a:r>
              <a:rPr lang="pl-PL" sz="1800" dirty="0">
                <a:solidFill>
                  <a:schemeClr val="accent5">
                    <a:lumMod val="75000"/>
                  </a:schemeClr>
                </a:solidFill>
                <a:latin typeface="Calibri" pitchFamily="34" charset="0"/>
                <a:cs typeface="Calibri" pitchFamily="34" charset="0"/>
              </a:rPr>
              <a:t>. W przypadku, gdy Wnioskodawca wszczął postępowanie </a:t>
            </a:r>
            <a:br>
              <a:rPr lang="pl-PL" sz="1800" dirty="0">
                <a:solidFill>
                  <a:schemeClr val="accent5">
                    <a:lumMod val="75000"/>
                  </a:schemeClr>
                </a:solidFill>
                <a:latin typeface="Calibri" pitchFamily="34" charset="0"/>
                <a:cs typeface="Calibri" pitchFamily="34" charset="0"/>
              </a:rPr>
            </a:br>
            <a:r>
              <a:rPr lang="pl-PL" sz="1800" dirty="0">
                <a:solidFill>
                  <a:schemeClr val="accent5">
                    <a:lumMod val="75000"/>
                  </a:schemeClr>
                </a:solidFill>
                <a:latin typeface="Calibri" pitchFamily="34" charset="0"/>
                <a:cs typeface="Calibri" pitchFamily="34" charset="0"/>
              </a:rPr>
              <a:t>o udzielenie zamówienia po ogłoszeniu konkursu, lecz przed zawarciem Umowy, zasada konkurencyjności może zostać uznana za spełnioną jedynie wówczas, gdy Wnioskodawca upublicznił zapytanie ofertowe na stronie internetowej www.bazakonkurencyjności.funduszeeuropejskie.gov.pl. IZ RPO zaleca uwzględnianie klauzul społecznych promujących zatrudnienie osób z niepełnosprawnościami.</a:t>
            </a:r>
          </a:p>
          <a:p>
            <a:pPr marL="274320" lvl="3" indent="-274320" algn="just">
              <a:spcBef>
                <a:spcPts val="600"/>
              </a:spcBef>
              <a:buClr>
                <a:schemeClr val="tx2"/>
              </a:buClr>
              <a:buSzPct val="73000"/>
              <a:buFont typeface="Wingdings 2"/>
              <a:buChar char=""/>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65129"/>
            <a:ext cx="7886700" cy="759615"/>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Podstawowe informacje o konkursie</a:t>
            </a:r>
          </a:p>
        </p:txBody>
      </p:sp>
      <p:sp>
        <p:nvSpPr>
          <p:cNvPr id="3" name="Symbol zastępczy zawartości 2"/>
          <p:cNvSpPr>
            <a:spLocks noGrp="1"/>
          </p:cNvSpPr>
          <p:nvPr>
            <p:ph idx="1"/>
          </p:nvPr>
        </p:nvSpPr>
        <p:spPr>
          <a:xfrm>
            <a:off x="628650" y="1052736"/>
            <a:ext cx="7886700" cy="4968553"/>
          </a:xfrm>
        </p:spPr>
        <p:txBody>
          <a:bodyPr>
            <a:normAutofit fontScale="92500" lnSpcReduction="10000"/>
          </a:bodyPr>
          <a:lstStyle/>
          <a:p>
            <a:pPr algn="ctr">
              <a:buNone/>
            </a:pPr>
            <a:r>
              <a:rPr lang="pl-PL" sz="3200" i="1" dirty="0">
                <a:solidFill>
                  <a:schemeClr val="accent5">
                    <a:lumMod val="75000"/>
                  </a:schemeClr>
                </a:solidFill>
                <a:latin typeface="Calibri" pitchFamily="34" charset="0"/>
                <a:cs typeface="Calibri" pitchFamily="34" charset="0"/>
              </a:rPr>
              <a:t>	</a:t>
            </a:r>
            <a:r>
              <a:rPr lang="pl-PL" sz="2000" b="1" i="1" u="sng" dirty="0">
                <a:solidFill>
                  <a:schemeClr val="accent5">
                    <a:lumMod val="75000"/>
                  </a:schemeClr>
                </a:solidFill>
                <a:latin typeface="Calibri" pitchFamily="34" charset="0"/>
                <a:cs typeface="Calibri" pitchFamily="34" charset="0"/>
              </a:rPr>
              <a:t>Cel konkursu:</a:t>
            </a:r>
            <a:endParaRPr lang="pl-PL" sz="2400" b="1" i="1" u="sng" dirty="0">
              <a:solidFill>
                <a:schemeClr val="accent5">
                  <a:lumMod val="75000"/>
                </a:schemeClr>
              </a:solidFill>
              <a:latin typeface="Calibri" pitchFamily="34" charset="0"/>
              <a:cs typeface="Calibri" pitchFamily="34" charset="0"/>
            </a:endParaRPr>
          </a:p>
          <a:p>
            <a:pPr algn="just">
              <a:buNone/>
            </a:pPr>
            <a:r>
              <a:rPr lang="pl-PL" dirty="0">
                <a:solidFill>
                  <a:schemeClr val="bg2">
                    <a:lumMod val="50000"/>
                  </a:schemeClr>
                </a:solidFill>
                <a:latin typeface="Calibri" pitchFamily="34" charset="0"/>
                <a:cs typeface="Calibri" pitchFamily="34" charset="0"/>
              </a:rPr>
              <a:t>	</a:t>
            </a:r>
          </a:p>
          <a:p>
            <a:pPr algn="just">
              <a:buNone/>
            </a:pPr>
            <a:r>
              <a:rPr lang="pl-PL" dirty="0">
                <a:solidFill>
                  <a:schemeClr val="bg2">
                    <a:lumMod val="50000"/>
                  </a:schemeClr>
                </a:solidFill>
                <a:latin typeface="Calibri" pitchFamily="34" charset="0"/>
                <a:cs typeface="Calibri" pitchFamily="34" charset="0"/>
              </a:rPr>
              <a:t>	</a:t>
            </a:r>
            <a:r>
              <a:rPr lang="pl-PL" sz="1900" dirty="0">
                <a:solidFill>
                  <a:schemeClr val="accent5">
                    <a:lumMod val="75000"/>
                  </a:schemeClr>
                </a:solidFill>
                <a:latin typeface="Calibri" pitchFamily="34" charset="0"/>
                <a:cs typeface="Calibri" pitchFamily="34" charset="0"/>
              </a:rPr>
              <a:t>Celem konkursu jest wyłonienie projektów do dofinansowania w ramach Osi Priorytetowej 5 </a:t>
            </a:r>
            <a:r>
              <a:rPr lang="pl-PL" sz="1900" i="1" dirty="0">
                <a:solidFill>
                  <a:schemeClr val="accent5">
                    <a:lumMod val="75000"/>
                  </a:schemeClr>
                </a:solidFill>
                <a:latin typeface="Calibri" pitchFamily="34" charset="0"/>
                <a:cs typeface="Calibri" pitchFamily="34" charset="0"/>
              </a:rPr>
              <a:t>Efektywność energetyczna i gospodarka niskoemisyjna,</a:t>
            </a:r>
            <a:r>
              <a:rPr lang="pl-PL" sz="1900" dirty="0">
                <a:solidFill>
                  <a:schemeClr val="accent5">
                    <a:lumMod val="75000"/>
                  </a:schemeClr>
                </a:solidFill>
                <a:latin typeface="Calibri" pitchFamily="34" charset="0"/>
                <a:cs typeface="Calibri" pitchFamily="34" charset="0"/>
              </a:rPr>
              <a:t> Działania 5.2  </a:t>
            </a:r>
            <a:r>
              <a:rPr lang="pl-PL" sz="1900" i="1" dirty="0">
                <a:solidFill>
                  <a:schemeClr val="accent5">
                    <a:lumMod val="75000"/>
                  </a:schemeClr>
                </a:solidFill>
                <a:latin typeface="Calibri" pitchFamily="34" charset="0"/>
                <a:cs typeface="Calibri" pitchFamily="34" charset="0"/>
              </a:rPr>
              <a:t>Efektywność energetyczna sektora publicznego</a:t>
            </a:r>
            <a:r>
              <a:rPr lang="pl-PL" sz="1900" dirty="0">
                <a:solidFill>
                  <a:schemeClr val="accent5">
                    <a:lumMod val="75000"/>
                  </a:schemeClr>
                </a:solidFill>
                <a:latin typeface="Calibri" pitchFamily="34" charset="0"/>
                <a:cs typeface="Calibri" pitchFamily="34" charset="0"/>
              </a:rPr>
              <a:t>  RPO WL.</a:t>
            </a:r>
          </a:p>
          <a:p>
            <a:pPr algn="just">
              <a:buNone/>
            </a:pPr>
            <a:r>
              <a:rPr lang="pl-PL" sz="1900" dirty="0">
                <a:solidFill>
                  <a:schemeClr val="accent5">
                    <a:lumMod val="75000"/>
                  </a:schemeClr>
                </a:solidFill>
                <a:latin typeface="Calibri" pitchFamily="34" charset="0"/>
                <a:cs typeface="Calibri" pitchFamily="34" charset="0"/>
              </a:rPr>
              <a:t>	</a:t>
            </a:r>
          </a:p>
          <a:p>
            <a:pPr algn="just">
              <a:buNone/>
            </a:pPr>
            <a:r>
              <a:rPr lang="pl-PL" sz="1900" dirty="0">
                <a:solidFill>
                  <a:schemeClr val="accent5">
                    <a:lumMod val="75000"/>
                  </a:schemeClr>
                </a:solidFill>
                <a:latin typeface="Calibri" pitchFamily="34" charset="0"/>
                <a:cs typeface="Calibri" pitchFamily="34" charset="0"/>
              </a:rPr>
              <a:t>	</a:t>
            </a:r>
            <a:r>
              <a:rPr lang="pl-PL" sz="1900" b="1" dirty="0">
                <a:solidFill>
                  <a:schemeClr val="accent5">
                    <a:lumMod val="75000"/>
                  </a:schemeClr>
                </a:solidFill>
                <a:latin typeface="Calibri" pitchFamily="34" charset="0"/>
                <a:cs typeface="Calibri" pitchFamily="34" charset="0"/>
              </a:rPr>
              <a:t>Celem Działania jest poprawa efektywności wykorzystania energii w sektorze budownictwa, w budynkach użyteczności publicznej poprzez realizację wielokierunkowych i kompleksowych zadań w różnych dziedzinach, tj. ogrzewaniu, wentylacji, chłodzeniu, przygotowaniu ciepłej wody i oświetleniu pomieszczeń; jak również szersze wykorzystanie energii ze źródeł odnawialnych i niekonwencjonalnych. </a:t>
            </a:r>
          </a:p>
          <a:p>
            <a:pPr algn="just">
              <a:buNone/>
            </a:pPr>
            <a:endParaRPr lang="pl-PL" sz="1900" dirty="0">
              <a:solidFill>
                <a:schemeClr val="accent5">
                  <a:lumMod val="75000"/>
                </a:schemeClr>
              </a:solidFill>
              <a:latin typeface="Calibri" pitchFamily="34" charset="0"/>
              <a:cs typeface="Calibri" pitchFamily="34" charset="0"/>
            </a:endParaRPr>
          </a:p>
          <a:p>
            <a:pPr algn="just">
              <a:buNone/>
            </a:pPr>
            <a:r>
              <a:rPr lang="pl-PL" sz="1900" dirty="0">
                <a:solidFill>
                  <a:schemeClr val="accent5">
                    <a:lumMod val="75000"/>
                  </a:schemeClr>
                </a:solidFill>
                <a:latin typeface="Calibri" pitchFamily="34" charset="0"/>
                <a:cs typeface="Calibri" pitchFamily="34" charset="0"/>
              </a:rPr>
              <a:t>	W związku z powyższym działania związane z modernizacją energetyczną budynków (</a:t>
            </a:r>
            <a:r>
              <a:rPr lang="pl-PL" sz="1900" dirty="0" err="1">
                <a:solidFill>
                  <a:schemeClr val="accent5">
                    <a:lumMod val="75000"/>
                  </a:schemeClr>
                </a:solidFill>
                <a:latin typeface="Calibri" pitchFamily="34" charset="0"/>
                <a:cs typeface="Calibri" pitchFamily="34" charset="0"/>
              </a:rPr>
              <a:t>budynków</a:t>
            </a:r>
            <a:r>
              <a:rPr lang="pl-PL" sz="1900" dirty="0">
                <a:solidFill>
                  <a:schemeClr val="accent5">
                    <a:lumMod val="75000"/>
                  </a:schemeClr>
                </a:solidFill>
                <a:latin typeface="Calibri" pitchFamily="34" charset="0"/>
                <a:cs typeface="Calibri" pitchFamily="34" charset="0"/>
              </a:rPr>
              <a:t> użyteczności publicznej, w tym także będących w zasobie JST) będą promowały jej kompleksowy wymiar (tzw. głęboka kompleksowa modernizacja oparta o system monitorowania i zarządzania energią). Identyfikacja optymalnego zestawu działań zwiększających efektywność energetyczną w danym budynku dokonywana na podstawie audytu energetycznego (stanowiącego kluczowy element projektu).</a:t>
            </a:r>
          </a:p>
          <a:p>
            <a:pPr algn="just">
              <a:buNone/>
            </a:pPr>
            <a:endParaRPr lang="pl-PL" sz="16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328592"/>
          </a:xfrm>
        </p:spPr>
        <p:txBody>
          <a:bodyPr>
            <a:noAutofit/>
          </a:bodyPr>
          <a:lstStyle/>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Kwalifikowalność wydatków badana jest na </a:t>
            </a:r>
            <a:r>
              <a:rPr lang="pl-PL" sz="1800" b="1" dirty="0">
                <a:solidFill>
                  <a:schemeClr val="accent5">
                    <a:lumMod val="75000"/>
                  </a:schemeClr>
                </a:solidFill>
                <a:latin typeface="Calibri" pitchFamily="34" charset="0"/>
                <a:cs typeface="Calibri" pitchFamily="34" charset="0"/>
              </a:rPr>
              <a:t>każdym etapie projektu</a:t>
            </a:r>
            <a:r>
              <a:rPr lang="pl-PL" sz="1800" dirty="0">
                <a:solidFill>
                  <a:schemeClr val="accent5">
                    <a:lumMod val="75000"/>
                  </a:schemeClr>
                </a:solidFill>
                <a:latin typeface="Calibri" pitchFamily="34" charset="0"/>
                <a:cs typeface="Calibri" pitchFamily="34" charset="0"/>
              </a:rPr>
              <a:t>.</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Ogólne zasady dotyczące kwalifikowalności wydatków zostały określone w </a:t>
            </a:r>
            <a:r>
              <a:rPr lang="pl-PL" sz="1800" b="1" dirty="0">
                <a:solidFill>
                  <a:schemeClr val="accent5">
                    <a:lumMod val="75000"/>
                  </a:schemeClr>
                </a:solidFill>
                <a:latin typeface="Calibri" pitchFamily="34" charset="0"/>
                <a:cs typeface="Calibri" pitchFamily="34" charset="0"/>
              </a:rPr>
              <a:t>Wytycznych kwalifikowalności.</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Fakt, że dany projekt kwalifikuje się do dofinansowania w ramach RPO WL </a:t>
            </a:r>
            <a:r>
              <a:rPr lang="pl-PL" sz="1800" b="1" dirty="0">
                <a:solidFill>
                  <a:schemeClr val="accent5">
                    <a:lumMod val="75000"/>
                  </a:schemeClr>
                </a:solidFill>
                <a:latin typeface="Calibri" pitchFamily="34" charset="0"/>
                <a:cs typeface="Calibri" pitchFamily="34" charset="0"/>
              </a:rPr>
              <a:t>nie oznacza, że wszystkie wydatki </a:t>
            </a:r>
            <a:r>
              <a:rPr lang="pl-PL" sz="1800" dirty="0">
                <a:solidFill>
                  <a:schemeClr val="accent5">
                    <a:lumMod val="75000"/>
                  </a:schemeClr>
                </a:solidFill>
                <a:latin typeface="Calibri" pitchFamily="34" charset="0"/>
                <a:cs typeface="Calibri" pitchFamily="34" charset="0"/>
              </a:rPr>
              <a:t>poniesione podczas jego realizacji będą uznane za kwalifikowalne.</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Ocena kwalifikowalności wydatku polega na analizie zgodności jego poniesienia z obowiązującymi przepisami prawa unijnego i prawa krajowego, umową o dofinansowanie i Wytycznymi oraz innymi dokumentami, do których stosowania beneficjent zobowiązał się w umowie o dofinansowanie. </a:t>
            </a:r>
          </a:p>
          <a:p>
            <a:pPr marL="274320" lvl="3" indent="-274320">
              <a:spcBef>
                <a:spcPts val="600"/>
              </a:spcBef>
              <a:buClr>
                <a:schemeClr val="tx2"/>
              </a:buClr>
              <a:buSzPct val="73000"/>
              <a:buFont typeface="Wingdings 2"/>
              <a:buChar char=""/>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328592"/>
          </a:xfrm>
        </p:spPr>
        <p:txBody>
          <a:bodyPr/>
          <a:lstStyle/>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Na etapie oceny wniosku o dofinansowanie dokonywana jest </a:t>
            </a:r>
            <a:r>
              <a:rPr lang="pl-PL" sz="1800" b="1" dirty="0">
                <a:solidFill>
                  <a:schemeClr val="accent5">
                    <a:lumMod val="75000"/>
                  </a:schemeClr>
                </a:solidFill>
                <a:latin typeface="Calibri" pitchFamily="34" charset="0"/>
                <a:cs typeface="Calibri" pitchFamily="34" charset="0"/>
              </a:rPr>
              <a:t>ocena kwalifikowalności planowanych wydatków</a:t>
            </a:r>
            <a:r>
              <a:rPr lang="pl-PL" sz="1800" dirty="0">
                <a:solidFill>
                  <a:schemeClr val="accent5">
                    <a:lumMod val="75000"/>
                  </a:schemeClr>
                </a:solidFill>
                <a:latin typeface="Calibri" pitchFamily="34" charset="0"/>
                <a:cs typeface="Calibri" pitchFamily="34" charset="0"/>
              </a:rPr>
              <a:t>. Przyjęcie danego projektu do realizacji i zawarcie Umowy o dofinansowanie projektu nie oznacza, że wszystkie wydatki które Wnioskodawca przedstawi we wniosku o płatność w trakcie realizacji projektu, zostaną poświadczone, zrefundowane lub rozliczone (w przypadku systemu zaliczkowego). </a:t>
            </a:r>
            <a:r>
              <a:rPr lang="pl-PL" sz="1800" b="1" dirty="0">
                <a:solidFill>
                  <a:schemeClr val="accent5">
                    <a:lumMod val="75000"/>
                  </a:schemeClr>
                </a:solidFill>
                <a:latin typeface="Calibri" pitchFamily="34" charset="0"/>
                <a:cs typeface="Calibri" pitchFamily="34" charset="0"/>
              </a:rPr>
              <a:t>Ocena kwalifikowalności poniesionego wydatku dokonywana jest przede wszystkim w trakcie realizacji projektu </a:t>
            </a:r>
            <a:r>
              <a:rPr lang="pl-PL" sz="1800" dirty="0">
                <a:solidFill>
                  <a:schemeClr val="accent5">
                    <a:lumMod val="75000"/>
                  </a:schemeClr>
                </a:solidFill>
                <a:latin typeface="Calibri" pitchFamily="34" charset="0"/>
                <a:cs typeface="Calibri" pitchFamily="34" charset="0"/>
              </a:rPr>
              <a:t>poprzez weryfikację wniosków o płatność oraz w trakcie kontroli projektu, w szczególności kontroli w miejscu realizacji projektu lub siedzibie beneficjenta. Ocena kwalifikowalności poniesionych wydatków jest prowadzona </a:t>
            </a:r>
            <a:r>
              <a:rPr lang="pl-PL" sz="1800" b="1" dirty="0">
                <a:solidFill>
                  <a:schemeClr val="accent5">
                    <a:lumMod val="75000"/>
                  </a:schemeClr>
                </a:solidFill>
                <a:latin typeface="Calibri" pitchFamily="34" charset="0"/>
                <a:cs typeface="Calibri" pitchFamily="34" charset="0"/>
              </a:rPr>
              <a:t>także po zakończeniu realizacji projektu </a:t>
            </a:r>
            <a:r>
              <a:rPr lang="pl-PL" sz="1800" dirty="0">
                <a:solidFill>
                  <a:schemeClr val="accent5">
                    <a:lumMod val="75000"/>
                  </a:schemeClr>
                </a:solidFill>
                <a:latin typeface="Calibri" pitchFamily="34" charset="0"/>
                <a:cs typeface="Calibri" pitchFamily="34" charset="0"/>
              </a:rPr>
              <a:t>w zakresie obowiązków nałożonych na beneficjenta Umową o dofinansowanie projektu oraz wynikających z przepisów prawa.</a:t>
            </a:r>
          </a:p>
          <a:p>
            <a:pPr marL="274320" lvl="3" indent="-274320" algn="just">
              <a:spcBef>
                <a:spcPts val="600"/>
              </a:spcBef>
              <a:buClr>
                <a:schemeClr val="tx2"/>
              </a:buClr>
              <a:buSzPct val="73000"/>
              <a:buFont typeface="Wingdings" pitchFamily="2" charset="2"/>
              <a:buChar char="v"/>
            </a:pPr>
            <a:endParaRPr lang="pl-PL" sz="1800" dirty="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v"/>
            </a:pPr>
            <a:r>
              <a:rPr lang="pl-PL" sz="1800" dirty="0">
                <a:solidFill>
                  <a:schemeClr val="accent5">
                    <a:lumMod val="75000"/>
                  </a:schemeClr>
                </a:solidFill>
                <a:latin typeface="Calibri" pitchFamily="34" charset="0"/>
                <a:cs typeface="Calibri" pitchFamily="34" charset="0"/>
              </a:rPr>
              <a:t>Ocena kwalifikowalności wydatków w toku niniejszego konkursu odbywać się będzie zgodnie z zasadami określonymi w niniejszym Regulaminie oraz </a:t>
            </a:r>
            <a:r>
              <a:rPr lang="pl-PL" sz="1800" i="1" dirty="0">
                <a:solidFill>
                  <a:schemeClr val="accent5">
                    <a:lumMod val="75000"/>
                  </a:schemeClr>
                </a:solidFill>
                <a:latin typeface="Calibri" pitchFamily="34" charset="0"/>
                <a:cs typeface="Calibri" pitchFamily="34" charset="0"/>
              </a:rPr>
              <a:t>Wytycznych</a:t>
            </a:r>
            <a:r>
              <a:rPr lang="pl-PL" sz="1800" dirty="0">
                <a:solidFill>
                  <a:schemeClr val="accent5">
                    <a:lumMod val="75000"/>
                  </a:schemeClr>
                </a:solidFill>
                <a:latin typeface="Calibri" pitchFamily="34" charset="0"/>
                <a:cs typeface="Calibri" pitchFamily="34" charset="0"/>
              </a:rPr>
              <a:t>. IOK zastrzega, że </a:t>
            </a:r>
            <a:r>
              <a:rPr lang="pl-PL" sz="1800" b="1" dirty="0">
                <a:solidFill>
                  <a:schemeClr val="accent5">
                    <a:lumMod val="75000"/>
                  </a:schemeClr>
                </a:solidFill>
                <a:latin typeface="Calibri" pitchFamily="34" charset="0"/>
                <a:cs typeface="Calibri" pitchFamily="34" charset="0"/>
              </a:rPr>
              <a:t>zasady kwalifikowalności wydatków mogą ulec zmianie </a:t>
            </a:r>
            <a:r>
              <a:rPr lang="pl-PL" sz="1800" dirty="0">
                <a:solidFill>
                  <a:schemeClr val="accent5">
                    <a:lumMod val="75000"/>
                  </a:schemeClr>
                </a:solidFill>
                <a:latin typeface="Calibri" pitchFamily="34" charset="0"/>
                <a:cs typeface="Calibri" pitchFamily="34" charset="0"/>
              </a:rPr>
              <a:t>w toku konkursu lub na etapie realizacji projektu, w związku ze zmianą przepisów prawa, zmianą niniejszego Regulaminu, zmianą Wytycznych lub w związku ze zmianą umowy o dofinansowanie.</a:t>
            </a:r>
          </a:p>
          <a:p>
            <a:pPr marL="274320" lvl="3" indent="-274320">
              <a:spcBef>
                <a:spcPts val="600"/>
              </a:spcBef>
              <a:buClr>
                <a:schemeClr val="tx2"/>
              </a:buClr>
              <a:buSzPct val="73000"/>
              <a:buFont typeface="Wingdings 2"/>
              <a:buChar char=""/>
            </a:pPr>
            <a:endParaRPr lang="pl-PL" sz="1600" dirty="0">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a:solidFill>
                <a:schemeClr val="bg2">
                  <a:lumMod val="50000"/>
                </a:schemeClr>
              </a:solidFill>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a:p>
          <a:p>
            <a:endParaRPr lang="pl-PL" sz="1600" dirty="0"/>
          </a:p>
          <a:p>
            <a:pPr>
              <a:buNone/>
            </a:pP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164744"/>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Przykłady kosztów kwalifikowalnych</a:t>
            </a:r>
          </a:p>
        </p:txBody>
      </p:sp>
      <p:sp>
        <p:nvSpPr>
          <p:cNvPr id="3" name="Symbol zastępczy zawartości 2"/>
          <p:cNvSpPr>
            <a:spLocks noGrp="1"/>
          </p:cNvSpPr>
          <p:nvPr>
            <p:ph idx="1"/>
          </p:nvPr>
        </p:nvSpPr>
        <p:spPr>
          <a:xfrm>
            <a:off x="457200" y="1484784"/>
            <a:ext cx="8147248" cy="4320480"/>
          </a:xfrm>
        </p:spPr>
        <p:txBody>
          <a:bodyPr>
            <a:normAutofit/>
          </a:bodyPr>
          <a:lstStyle/>
          <a:p>
            <a:pPr algn="ctr">
              <a:buNone/>
            </a:pPr>
            <a:endParaRPr lang="pl-PL" sz="2400" b="1" i="1" u="sng" dirty="0">
              <a:solidFill>
                <a:schemeClr val="bg2">
                  <a:lumMod val="50000"/>
                </a:schemeClr>
              </a:solidFill>
              <a:latin typeface="Calibri" pitchFamily="34" charset="0"/>
              <a:cs typeface="Calibri" pitchFamily="34" charset="0"/>
            </a:endParaRPr>
          </a:p>
          <a:p>
            <a:pPr lvl="0" algn="just">
              <a:spcBef>
                <a:spcPts val="1200"/>
              </a:spcBef>
              <a:buFont typeface="Wingdings" pitchFamily="2" charset="2"/>
              <a:buChar char="Ø"/>
            </a:pPr>
            <a:r>
              <a:rPr lang="pl-PL" sz="1800" dirty="0">
                <a:solidFill>
                  <a:schemeClr val="accent5">
                    <a:lumMod val="75000"/>
                  </a:schemeClr>
                </a:solidFill>
                <a:latin typeface="Calibri" pitchFamily="34" charset="0"/>
                <a:cs typeface="Calibri" pitchFamily="34" charset="0"/>
              </a:rPr>
              <a:t>przygotowanie </a:t>
            </a:r>
            <a:r>
              <a:rPr lang="pl-PL" sz="1800" b="1" dirty="0">
                <a:solidFill>
                  <a:schemeClr val="accent5">
                    <a:lumMod val="75000"/>
                  </a:schemeClr>
                </a:solidFill>
                <a:latin typeface="Calibri" pitchFamily="34" charset="0"/>
                <a:cs typeface="Calibri" pitchFamily="34" charset="0"/>
              </a:rPr>
              <a:t>audytu energetycznego </a:t>
            </a:r>
            <a:r>
              <a:rPr lang="pl-PL" sz="1800" dirty="0">
                <a:solidFill>
                  <a:schemeClr val="accent5">
                    <a:lumMod val="75000"/>
                  </a:schemeClr>
                </a:solidFill>
                <a:latin typeface="Calibri" pitchFamily="34" charset="0"/>
                <a:cs typeface="Calibri" pitchFamily="34" charset="0"/>
              </a:rPr>
              <a:t>lub </a:t>
            </a:r>
            <a:r>
              <a:rPr lang="pl-PL" sz="1800" b="1" dirty="0">
                <a:solidFill>
                  <a:schemeClr val="accent5">
                    <a:lumMod val="75000"/>
                  </a:schemeClr>
                </a:solidFill>
                <a:latin typeface="Calibri" pitchFamily="34" charset="0"/>
                <a:cs typeface="Calibri" pitchFamily="34" charset="0"/>
              </a:rPr>
              <a:t>audytu efektywności energetycznej</a:t>
            </a:r>
            <a:r>
              <a:rPr lang="pl-PL" sz="1800" dirty="0">
                <a:solidFill>
                  <a:schemeClr val="accent5">
                    <a:lumMod val="75000"/>
                  </a:schemeClr>
                </a:solidFill>
                <a:latin typeface="Calibri" pitchFamily="34" charset="0"/>
                <a:cs typeface="Calibri" pitchFamily="34" charset="0"/>
              </a:rPr>
              <a:t>,</a:t>
            </a:r>
          </a:p>
          <a:p>
            <a:pPr lvl="0" algn="just">
              <a:spcBef>
                <a:spcPts val="1200"/>
              </a:spcBef>
              <a:buFont typeface="Wingdings" pitchFamily="2" charset="2"/>
              <a:buChar char="Ø"/>
            </a:pPr>
            <a:r>
              <a:rPr lang="pl-PL" sz="1800" dirty="0">
                <a:solidFill>
                  <a:schemeClr val="accent5">
                    <a:lumMod val="75000"/>
                  </a:schemeClr>
                </a:solidFill>
                <a:latin typeface="Calibri" pitchFamily="34" charset="0"/>
                <a:cs typeface="Calibri" pitchFamily="34" charset="0"/>
              </a:rPr>
              <a:t>koszty związane z </a:t>
            </a:r>
            <a:r>
              <a:rPr lang="pl-PL" sz="1800" b="1" dirty="0">
                <a:solidFill>
                  <a:schemeClr val="accent5">
                    <a:lumMod val="75000"/>
                  </a:schemeClr>
                </a:solidFill>
                <a:latin typeface="Calibri" pitchFamily="34" charset="0"/>
                <a:cs typeface="Calibri" pitchFamily="34" charset="0"/>
              </a:rPr>
              <a:t>pracami przygotowawczymi</a:t>
            </a:r>
            <a:r>
              <a:rPr lang="pl-PL" sz="1800" dirty="0">
                <a:solidFill>
                  <a:schemeClr val="accent5">
                    <a:lumMod val="75000"/>
                  </a:schemeClr>
                </a:solidFill>
                <a:latin typeface="Calibri" pitchFamily="34" charset="0"/>
                <a:cs typeface="Calibri" pitchFamily="34" charset="0"/>
              </a:rPr>
              <a:t>, tj. koszty opracowania dokumentacji projektowej, studium wykonalności czy uzyskania zezwoleń, </a:t>
            </a:r>
          </a:p>
          <a:p>
            <a:pPr lvl="0" algn="just">
              <a:spcBef>
                <a:spcPts val="1200"/>
              </a:spcBef>
              <a:buFont typeface="Wingdings" pitchFamily="2" charset="2"/>
              <a:buChar char="Ø"/>
            </a:pPr>
            <a:r>
              <a:rPr lang="pl-PL" sz="1800" dirty="0">
                <a:solidFill>
                  <a:schemeClr val="accent5">
                    <a:lumMod val="75000"/>
                  </a:schemeClr>
                </a:solidFill>
                <a:latin typeface="Calibri" pitchFamily="34" charset="0"/>
                <a:cs typeface="Calibri" pitchFamily="34" charset="0"/>
              </a:rPr>
              <a:t>koszty </a:t>
            </a:r>
            <a:r>
              <a:rPr lang="pl-PL" sz="1800" b="1" dirty="0">
                <a:solidFill>
                  <a:schemeClr val="accent5">
                    <a:lumMod val="75000"/>
                  </a:schemeClr>
                </a:solidFill>
                <a:latin typeface="Calibri" pitchFamily="34" charset="0"/>
                <a:cs typeface="Calibri" pitchFamily="34" charset="0"/>
              </a:rPr>
              <a:t>inspektora nadzoru</a:t>
            </a:r>
            <a:r>
              <a:rPr lang="pl-PL" sz="1800" dirty="0">
                <a:solidFill>
                  <a:schemeClr val="accent5">
                    <a:lumMod val="75000"/>
                  </a:schemeClr>
                </a:solidFill>
                <a:latin typeface="Calibri" pitchFamily="34" charset="0"/>
                <a:cs typeface="Calibri" pitchFamily="34" charset="0"/>
              </a:rPr>
              <a:t>, jeżeli są niezbędne dla realizacji projektu, zostały przewidziane w zatwierdzonym wniosku o dofinansowanie oraz ich poniesienie wymagane jest przepisami prawa krajowego,</a:t>
            </a:r>
          </a:p>
          <a:p>
            <a:pPr lvl="0" algn="just">
              <a:spcBef>
                <a:spcPts val="1200"/>
              </a:spcBef>
              <a:buFont typeface="Wingdings" pitchFamily="2" charset="2"/>
              <a:buChar char="Ø"/>
            </a:pPr>
            <a:r>
              <a:rPr lang="pl-PL" sz="1800" dirty="0">
                <a:solidFill>
                  <a:schemeClr val="accent5">
                    <a:lumMod val="75000"/>
                  </a:schemeClr>
                </a:solidFill>
                <a:latin typeface="Calibri" pitchFamily="34" charset="0"/>
                <a:cs typeface="Calibri" pitchFamily="34" charset="0"/>
              </a:rPr>
              <a:t>koszty </a:t>
            </a:r>
            <a:r>
              <a:rPr lang="pl-PL" sz="1800" b="1" dirty="0">
                <a:solidFill>
                  <a:schemeClr val="accent5">
                    <a:lumMod val="75000"/>
                  </a:schemeClr>
                </a:solidFill>
                <a:latin typeface="Calibri" pitchFamily="34" charset="0"/>
                <a:cs typeface="Calibri" pitchFamily="34" charset="0"/>
              </a:rPr>
              <a:t>zarządzania projektem </a:t>
            </a:r>
            <a:r>
              <a:rPr lang="pl-PL" sz="1800" dirty="0">
                <a:solidFill>
                  <a:schemeClr val="accent5">
                    <a:lumMod val="75000"/>
                  </a:schemeClr>
                </a:solidFill>
                <a:latin typeface="Calibri" pitchFamily="34" charset="0"/>
                <a:cs typeface="Calibri" pitchFamily="34" charset="0"/>
              </a:rPr>
              <a:t>(max. </a:t>
            </a:r>
            <a:r>
              <a:rPr lang="pl-PL" sz="1800" b="1" dirty="0">
                <a:solidFill>
                  <a:schemeClr val="accent5">
                    <a:lumMod val="75000"/>
                  </a:schemeClr>
                </a:solidFill>
                <a:latin typeface="Calibri" pitchFamily="34" charset="0"/>
                <a:cs typeface="Calibri" pitchFamily="34" charset="0"/>
              </a:rPr>
              <a:t>5 %</a:t>
            </a:r>
            <a:r>
              <a:rPr lang="pl-PL" sz="1800" dirty="0">
                <a:solidFill>
                  <a:schemeClr val="accent5">
                    <a:lumMod val="75000"/>
                  </a:schemeClr>
                </a:solidFill>
                <a:latin typeface="Calibri" pitchFamily="34" charset="0"/>
                <a:cs typeface="Calibri" pitchFamily="34" charset="0"/>
              </a:rPr>
              <a:t> kosztów kwalifikowanych projektu, ale </a:t>
            </a:r>
            <a:r>
              <a:rPr lang="pl-PL" sz="1800" b="1" dirty="0">
                <a:solidFill>
                  <a:schemeClr val="accent5">
                    <a:lumMod val="75000"/>
                  </a:schemeClr>
                </a:solidFill>
                <a:latin typeface="Calibri" pitchFamily="34" charset="0"/>
                <a:cs typeface="Calibri" pitchFamily="34" charset="0"/>
              </a:rPr>
              <a:t>nie więcej niż 150000 zł</a:t>
            </a:r>
            <a:r>
              <a:rPr lang="pl-PL" sz="1800" dirty="0">
                <a:solidFill>
                  <a:schemeClr val="accent5">
                    <a:lumMod val="75000"/>
                  </a:schemeClr>
                </a:solidFill>
                <a:latin typeface="Calibri" pitchFamily="34" charset="0"/>
                <a:cs typeface="Calibri" pitchFamily="34" charset="0"/>
              </a:rPr>
              <a:t>) na które składają się koszty wynagrodzeń osób zaangażowanych w zarządzanie projektem oraz podmiotów zewnętrznych odpowiedzialnych za zarządzanie projektem,</a:t>
            </a:r>
          </a:p>
          <a:p>
            <a:pPr algn="just">
              <a:spcBef>
                <a:spcPts val="1200"/>
              </a:spcBef>
              <a:buFont typeface="Wingdings" pitchFamily="2" charset="2"/>
              <a:buChar char="Ø"/>
            </a:pPr>
            <a:r>
              <a:rPr lang="pl-PL" sz="1800" b="1" dirty="0">
                <a:solidFill>
                  <a:schemeClr val="accent5">
                    <a:lumMod val="75000"/>
                  </a:schemeClr>
                </a:solidFill>
                <a:latin typeface="Calibri" pitchFamily="34" charset="0"/>
                <a:cs typeface="Calibri" pitchFamily="34" charset="0"/>
              </a:rPr>
              <a:t>promocja projektu </a:t>
            </a:r>
            <a:r>
              <a:rPr lang="pl-PL" sz="1800" dirty="0">
                <a:solidFill>
                  <a:schemeClr val="accent5">
                    <a:lumMod val="75000"/>
                  </a:schemeClr>
                </a:solidFill>
                <a:latin typeface="Calibri" pitchFamily="34" charset="0"/>
                <a:cs typeface="Calibri" pitchFamily="34" charset="0"/>
              </a:rPr>
              <a:t>(</a:t>
            </a:r>
            <a:r>
              <a:rPr lang="pl-PL" sz="1800" b="1" dirty="0">
                <a:solidFill>
                  <a:schemeClr val="accent5">
                    <a:lumMod val="75000"/>
                  </a:schemeClr>
                </a:solidFill>
                <a:latin typeface="Calibri" pitchFamily="34" charset="0"/>
                <a:cs typeface="Calibri" pitchFamily="34" charset="0"/>
              </a:rPr>
              <a:t>max. 1 %  </a:t>
            </a:r>
            <a:r>
              <a:rPr lang="pl-PL" sz="1800" dirty="0">
                <a:solidFill>
                  <a:schemeClr val="accent5">
                    <a:lumMod val="75000"/>
                  </a:schemeClr>
                </a:solidFill>
                <a:latin typeface="Calibri" pitchFamily="34" charset="0"/>
                <a:cs typeface="Calibri" pitchFamily="34" charset="0"/>
              </a:rPr>
              <a:t>kosztów kwalifikowanych projektu ale nie więcej niż </a:t>
            </a:r>
            <a:r>
              <a:rPr lang="pl-PL" sz="1800" b="1" dirty="0">
                <a:solidFill>
                  <a:schemeClr val="accent5">
                    <a:lumMod val="75000"/>
                  </a:schemeClr>
                </a:solidFill>
                <a:latin typeface="Calibri" pitchFamily="34" charset="0"/>
                <a:cs typeface="Calibri" pitchFamily="34" charset="0"/>
              </a:rPr>
              <a:t>40 000 zł</a:t>
            </a:r>
            <a:r>
              <a:rPr lang="pl-PL" sz="1800" dirty="0">
                <a:solidFill>
                  <a:schemeClr val="accent5">
                    <a:lumMod val="75000"/>
                  </a:schemeClr>
                </a:solidFill>
                <a:latin typeface="Calibri" pitchFamily="34" charset="0"/>
                <a:cs typeface="Calibri" pitchFamily="34" charset="0"/>
              </a:rPr>
              <a:t>)</a:t>
            </a:r>
            <a:endParaRPr lang="pl-PL" sz="1800" dirty="0">
              <a:solidFill>
                <a:schemeClr val="accent5">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19256" cy="5616624"/>
          </a:xfrm>
        </p:spPr>
        <p:txBody>
          <a:bodyPr>
            <a:normAutofit lnSpcReduction="10000"/>
          </a:bodyPr>
          <a:lstStyle/>
          <a:p>
            <a:pPr>
              <a:buNone/>
            </a:pPr>
            <a:r>
              <a:rPr lang="pl-PL" sz="1800" dirty="0"/>
              <a:t>	</a:t>
            </a:r>
            <a:r>
              <a:rPr lang="pl-PL" sz="1800" u="sng" dirty="0">
                <a:solidFill>
                  <a:schemeClr val="accent5">
                    <a:lumMod val="75000"/>
                  </a:schemeClr>
                </a:solidFill>
                <a:latin typeface="Calibri" pitchFamily="34" charset="0"/>
                <a:cs typeface="Calibri" pitchFamily="34" charset="0"/>
              </a:rPr>
              <a:t>Koszty wynikające z opracowanego audytu energetycznego/audytu efektywności energetycznej m.in.: </a:t>
            </a:r>
            <a:endParaRPr lang="pl-PL" sz="1800" dirty="0">
              <a:solidFill>
                <a:schemeClr val="accent5">
                  <a:lumMod val="75000"/>
                </a:schemeClr>
              </a:solidFill>
              <a:latin typeface="Calibri" pitchFamily="34" charset="0"/>
              <a:cs typeface="Calibri" pitchFamily="34" charset="0"/>
            </a:endParaRP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roboty budowlane dotyczące głębokiej modernizacji energetycznej budynków użyteczności publicznej, </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całkowita lub częściowa zamiana źródeł energii na źródła odnawialne lub zastosowanie wysokosprawnej kogeneracji (poniżej 20MW), </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ocieplenie obiektu m.in. ścian zewnętrznych, ścian wewnętrznych, stropów</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wymiana stolarki okiennej i drzwiowej m.in. wymiana okien i drzwi zewnętrznych wejściowych na nowe,</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zastosowanie wentylacji,</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instalacja systemów chłodzących, w tym również z zastosowaniem OZE, </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instalacja </a:t>
            </a:r>
            <a:r>
              <a:rPr lang="pl-PL" sz="1800" dirty="0" err="1">
                <a:solidFill>
                  <a:schemeClr val="accent5">
                    <a:lumMod val="75000"/>
                  </a:schemeClr>
                </a:solidFill>
                <a:latin typeface="Calibri" pitchFamily="34" charset="0"/>
                <a:cs typeface="Calibri" pitchFamily="34" charset="0"/>
              </a:rPr>
              <a:t>mikrokogeneracji</a:t>
            </a:r>
            <a:r>
              <a:rPr lang="pl-PL" sz="1800" dirty="0">
                <a:solidFill>
                  <a:schemeClr val="accent5">
                    <a:lumMod val="75000"/>
                  </a:schemeClr>
                </a:solidFill>
                <a:latin typeface="Calibri" pitchFamily="34" charset="0"/>
                <a:cs typeface="Calibri" pitchFamily="34" charset="0"/>
              </a:rPr>
              <a:t> lub </a:t>
            </a:r>
            <a:r>
              <a:rPr lang="pl-PL" sz="1800" dirty="0" err="1">
                <a:solidFill>
                  <a:schemeClr val="accent5">
                    <a:lumMod val="75000"/>
                  </a:schemeClr>
                </a:solidFill>
                <a:latin typeface="Calibri" pitchFamily="34" charset="0"/>
                <a:cs typeface="Calibri" pitchFamily="34" charset="0"/>
              </a:rPr>
              <a:t>mikrotrigeneracji</a:t>
            </a:r>
            <a:r>
              <a:rPr lang="pl-PL" sz="1800" dirty="0">
                <a:solidFill>
                  <a:schemeClr val="accent5">
                    <a:lumMod val="75000"/>
                  </a:schemeClr>
                </a:solidFill>
                <a:latin typeface="Calibri" pitchFamily="34" charset="0"/>
                <a:cs typeface="Calibri" pitchFamily="34" charset="0"/>
              </a:rPr>
              <a:t> na potrzeby własne, </a:t>
            </a:r>
          </a:p>
          <a:p>
            <a:pPr lvl="0"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energooszczędne oświetlenie: wymiana i montaż punktów świetlnych w przypadku wymiany źródła światła,</a:t>
            </a:r>
          </a:p>
          <a:p>
            <a:pPr algn="just">
              <a:spcBef>
                <a:spcPts val="1200"/>
              </a:spcBef>
              <a:buClr>
                <a:schemeClr val="accent6">
                  <a:lumMod val="75000"/>
                </a:schemeClr>
              </a:buClr>
              <a:buSzPct val="110000"/>
              <a:buFont typeface="Wingdings" pitchFamily="2" charset="2"/>
              <a:buChar char="ü"/>
            </a:pPr>
            <a:r>
              <a:rPr lang="pl-PL" sz="1800" dirty="0">
                <a:solidFill>
                  <a:schemeClr val="accent5">
                    <a:lumMod val="75000"/>
                  </a:schemeClr>
                </a:solidFill>
                <a:latin typeface="Calibri" pitchFamily="34" charset="0"/>
                <a:cs typeface="Calibri" pitchFamily="34" charset="0"/>
              </a:rPr>
              <a:t> zakup oraz montaż instalacji i urządzeń do produkcji energii elektrycznej i cieplnej ze źródeł odnawialnych np.; kotły kolektory słoneczne, pompy ciepła rekuperatory, ogniwa fotowoltaiczne,</a:t>
            </a:r>
          </a:p>
          <a:p>
            <a:pPr lvl="0" algn="just">
              <a:buNone/>
            </a:pPr>
            <a:endParaRPr lang="pl-PL" sz="1700" dirty="0">
              <a:solidFill>
                <a:schemeClr val="bg2">
                  <a:lumMod val="50000"/>
                </a:schemeClr>
              </a:solidFill>
              <a:latin typeface="Calibri" pitchFamily="34" charset="0"/>
              <a:cs typeface="Calibri" pitchFamily="34" charset="0"/>
            </a:endParaRPr>
          </a:p>
          <a:p>
            <a:pPr lvl="0" algn="just"/>
            <a:endParaRPr lang="pl-PL" sz="1700" dirty="0">
              <a:solidFill>
                <a:schemeClr val="bg2">
                  <a:lumMod val="50000"/>
                </a:schemeClr>
              </a:solidFill>
              <a:latin typeface="Calibri" pitchFamily="34" charset="0"/>
              <a:cs typeface="Calibri" pitchFamily="34" charset="0"/>
            </a:endParaRPr>
          </a:p>
          <a:p>
            <a:endParaRPr lang="pl-PL" sz="1600" dirty="0">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075240" cy="6123080"/>
          </a:xfrm>
        </p:spPr>
        <p:txBody>
          <a:bodyPr>
            <a:normAutofit/>
          </a:bodyPr>
          <a:lstStyle/>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instalacja ciepłej wody użytkowej: wymiana/zastosowanie izolacji rurociągów; wymiana rurociągów i izolacji,</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tworzenie zielonych dachów i „żyjących, zielonych ścian”,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instalacja centralnego ogrzewania: wymiana starego kotła na nowy (lub węzeł cieplny) ze zmianą rodzaju paliwa na OZE lub </a:t>
            </a:r>
            <a:r>
              <a:rPr lang="pl-PL" sz="1700" dirty="0" err="1">
                <a:solidFill>
                  <a:schemeClr val="accent5">
                    <a:lumMod val="75000"/>
                  </a:schemeClr>
                </a:solidFill>
                <a:latin typeface="Calibri" pitchFamily="34" charset="0"/>
                <a:cs typeface="Calibri" pitchFamily="34" charset="0"/>
              </a:rPr>
              <a:t>kogeneracyjny</a:t>
            </a:r>
            <a:r>
              <a:rPr lang="pl-PL" sz="1700" dirty="0">
                <a:solidFill>
                  <a:schemeClr val="accent5">
                    <a:lumMod val="75000"/>
                  </a:schemeClr>
                </a:solidFill>
                <a:latin typeface="Calibri" pitchFamily="34" charset="0"/>
                <a:cs typeface="Calibri" pitchFamily="34" charset="0"/>
              </a:rPr>
              <a:t>;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modernizacja kotłowni: modernizacja kotłów poprzez podniesienie sprawności wytwarzania; wymiana kotłów ze zmianą paliwa na OZE, kocioł gazowy w przypadku </a:t>
            </a:r>
            <a:r>
              <a:rPr lang="pl-PL" sz="1700" dirty="0" err="1">
                <a:solidFill>
                  <a:schemeClr val="accent5">
                    <a:lumMod val="75000"/>
                  </a:schemeClr>
                </a:solidFill>
                <a:latin typeface="Calibri" pitchFamily="34" charset="0"/>
                <a:cs typeface="Calibri" pitchFamily="34" charset="0"/>
              </a:rPr>
              <a:t>kogeneracji</a:t>
            </a:r>
            <a:r>
              <a:rPr lang="pl-PL" sz="1700" dirty="0">
                <a:solidFill>
                  <a:schemeClr val="accent5">
                    <a:lumMod val="75000"/>
                  </a:schemeClr>
                </a:solidFill>
                <a:latin typeface="Calibri" pitchFamily="34" charset="0"/>
                <a:cs typeface="Calibri" pitchFamily="34" charset="0"/>
              </a:rPr>
              <a:t>,</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wykonanie przyłącza technicznego do scentralizowanego źródła ciepła, w związku z likwidacją lokalnego źródła ciepła, w wyniku czego nastąpi zmniejszenie kosztów pozyskania ciepła dostarczanego do budynku,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przebudowa systemów wentylacji i klimatyzacji,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instalacja indywidualnych liczników ciepła, chłodu oraz ciepłej wody użytkowej,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zastosowanie systemów zarządzania budynkiem; budowa lub przebudowa wewnętrznych instalacji odbiorczych, </a:t>
            </a:r>
          </a:p>
          <a:p>
            <a:pPr lvl="0" algn="just">
              <a:spcBef>
                <a:spcPts val="1200"/>
              </a:spcBef>
              <a:buClr>
                <a:schemeClr val="accent6">
                  <a:lumMod val="75000"/>
                </a:schemeClr>
              </a:buClr>
              <a:buSzPct val="110000"/>
              <a:buFont typeface="Wingdings" pitchFamily="2" charset="2"/>
              <a:buChar char="ü"/>
            </a:pPr>
            <a:r>
              <a:rPr lang="pl-PL" sz="1700" dirty="0">
                <a:solidFill>
                  <a:schemeClr val="accent5">
                    <a:lumMod val="75000"/>
                  </a:schemeClr>
                </a:solidFill>
                <a:latin typeface="Calibri" pitchFamily="34" charset="0"/>
                <a:cs typeface="Calibri" pitchFamily="34" charset="0"/>
              </a:rPr>
              <a:t> roboty towarzyszące: wykończenia (gipsowanie, tynkowanie) ościeży w przypadku wymiany okien/drzwi zewnętrznych; naprawy lokalnych uszkodzeń tynków podłóg oraz malowanie w przypadku działań związanych z modernizacją/wymianą instalacji wewnętrznych, przystosowanie pomieszczeń w przypadku modernizacji kotłowni/węzła cieplnego,</a:t>
            </a:r>
          </a:p>
          <a:p>
            <a:pPr lvl="0" algn="just"/>
            <a:endParaRPr lang="pl-PL" sz="1700" dirty="0">
              <a:solidFill>
                <a:schemeClr val="bg2">
                  <a:lumMod val="50000"/>
                </a:schemeClr>
              </a:solidFill>
              <a:latin typeface="Calibri" pitchFamily="34" charset="0"/>
              <a:cs typeface="Calibri" pitchFamily="34" charset="0"/>
            </a:endParaRPr>
          </a:p>
          <a:p>
            <a:pPr lvl="0" algn="just"/>
            <a:endParaRPr lang="pl-PL" sz="1700" dirty="0">
              <a:solidFill>
                <a:schemeClr val="bg2">
                  <a:lumMod val="50000"/>
                </a:schemeClr>
              </a:solidFill>
              <a:latin typeface="Calibri" pitchFamily="34" charset="0"/>
              <a:cs typeface="Calibri" pitchFamily="34" charset="0"/>
            </a:endParaRPr>
          </a:p>
          <a:p>
            <a:pPr lvl="0" algn="just"/>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092736"/>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Przykłady kosztów </a:t>
            </a:r>
            <a:r>
              <a:rPr lang="pl-PL" sz="2800" b="1" i="1" cap="all" dirty="0" err="1">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niekwalifikowalnych</a:t>
            </a:r>
            <a:endPar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457200" y="1412776"/>
            <a:ext cx="8075240" cy="4536504"/>
          </a:xfrm>
        </p:spPr>
        <p:txBody>
          <a:bodyPr>
            <a:normAutofit lnSpcReduction="10000"/>
          </a:bodyPr>
          <a:lstStyle/>
          <a:p>
            <a:pPr algn="ctr">
              <a:buNone/>
            </a:pPr>
            <a:endParaRPr lang="pl-PL" sz="2400" b="1" i="1" u="sng" dirty="0">
              <a:solidFill>
                <a:schemeClr val="bg2">
                  <a:lumMod val="50000"/>
                </a:schemeClr>
              </a:solidFill>
              <a:latin typeface="Calibri" pitchFamily="34" charset="0"/>
              <a:cs typeface="Calibri" pitchFamily="34" charset="0"/>
            </a:endParaRP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podatek od towarów i usług (VAT),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wkład niepieniężny, zakup nieruchomości,</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przebudowa istniejących instalacji na wysokosprawną </a:t>
            </a:r>
            <a:r>
              <a:rPr lang="pl-PL" sz="1800" dirty="0" err="1">
                <a:solidFill>
                  <a:schemeClr val="accent5">
                    <a:lumMod val="75000"/>
                  </a:schemeClr>
                </a:solidFill>
                <a:latin typeface="Calibri" pitchFamily="34" charset="0"/>
                <a:cs typeface="Calibri" pitchFamily="34" charset="0"/>
              </a:rPr>
              <a:t>kogenerację</a:t>
            </a:r>
            <a:r>
              <a:rPr lang="pl-PL" sz="1800" dirty="0">
                <a:solidFill>
                  <a:schemeClr val="accent5">
                    <a:lumMod val="75000"/>
                  </a:schemeClr>
                </a:solidFill>
                <a:latin typeface="Calibri" pitchFamily="34" charset="0"/>
                <a:cs typeface="Calibri" pitchFamily="34" charset="0"/>
              </a:rPr>
              <a:t>/budowa nowych instalacji wysokosprawnej </a:t>
            </a:r>
            <a:r>
              <a:rPr lang="pl-PL" sz="1800" dirty="0" err="1">
                <a:solidFill>
                  <a:schemeClr val="accent5">
                    <a:lumMod val="75000"/>
                  </a:schemeClr>
                </a:solidFill>
                <a:latin typeface="Calibri" pitchFamily="34" charset="0"/>
                <a:cs typeface="Calibri" pitchFamily="34" charset="0"/>
              </a:rPr>
              <a:t>kogeneracji</a:t>
            </a:r>
            <a:r>
              <a:rPr lang="pl-PL" sz="1800" dirty="0">
                <a:solidFill>
                  <a:schemeClr val="accent5">
                    <a:lumMod val="75000"/>
                  </a:schemeClr>
                </a:solidFill>
                <a:latin typeface="Calibri" pitchFamily="34" charset="0"/>
                <a:cs typeface="Calibri" pitchFamily="34" charset="0"/>
              </a:rPr>
              <a:t>  powyżej 20 MW,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przebudowa istniejących instalacji na wysokosprawną </a:t>
            </a:r>
            <a:r>
              <a:rPr lang="pl-PL" sz="1800" dirty="0" err="1">
                <a:solidFill>
                  <a:schemeClr val="accent5">
                    <a:lumMod val="75000"/>
                  </a:schemeClr>
                </a:solidFill>
                <a:latin typeface="Calibri" pitchFamily="34" charset="0"/>
                <a:cs typeface="Calibri" pitchFamily="34" charset="0"/>
              </a:rPr>
              <a:t>kogenerację</a:t>
            </a:r>
            <a:r>
              <a:rPr lang="pl-PL" sz="1800" dirty="0">
                <a:solidFill>
                  <a:schemeClr val="accent5">
                    <a:lumMod val="75000"/>
                  </a:schemeClr>
                </a:solidFill>
                <a:latin typeface="Calibri" pitchFamily="34" charset="0"/>
                <a:cs typeface="Calibri" pitchFamily="34" charset="0"/>
              </a:rPr>
              <a:t>/budowa nowych instalacji wysokosprawnej </a:t>
            </a:r>
            <a:r>
              <a:rPr lang="pl-PL" sz="1800" dirty="0" err="1">
                <a:solidFill>
                  <a:schemeClr val="accent5">
                    <a:lumMod val="75000"/>
                  </a:schemeClr>
                </a:solidFill>
                <a:latin typeface="Calibri" pitchFamily="34" charset="0"/>
                <a:cs typeface="Calibri" pitchFamily="34" charset="0"/>
              </a:rPr>
              <a:t>kogeneracji</a:t>
            </a:r>
            <a:r>
              <a:rPr lang="pl-PL" sz="1800" dirty="0">
                <a:solidFill>
                  <a:schemeClr val="accent5">
                    <a:lumMod val="75000"/>
                  </a:schemeClr>
                </a:solidFill>
                <a:latin typeface="Calibri" pitchFamily="34" charset="0"/>
                <a:cs typeface="Calibri" pitchFamily="34" charset="0"/>
              </a:rPr>
              <a:t>  z redukcją CO2 poniżej 30% w porównaniu do stanu istniejącego,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budowa nowych instalacji wysokosprawnej </a:t>
            </a:r>
            <a:r>
              <a:rPr lang="pl-PL" sz="1800" dirty="0" err="1">
                <a:solidFill>
                  <a:schemeClr val="accent5">
                    <a:lumMod val="75000"/>
                  </a:schemeClr>
                </a:solidFill>
                <a:latin typeface="Calibri" pitchFamily="34" charset="0"/>
                <a:cs typeface="Calibri" pitchFamily="34" charset="0"/>
              </a:rPr>
              <a:t>kogeneracji</a:t>
            </a:r>
            <a:r>
              <a:rPr lang="pl-PL" sz="1800" dirty="0">
                <a:solidFill>
                  <a:schemeClr val="accent5">
                    <a:lumMod val="75000"/>
                  </a:schemeClr>
                </a:solidFill>
                <a:latin typeface="Calibri" pitchFamily="34" charset="0"/>
                <a:cs typeface="Calibri" pitchFamily="34" charset="0"/>
              </a:rPr>
              <a:t>, w przypadku gdy osiągnięty zostanie uzysk energetyczny poniżej 10 % w porównaniu do rozdzielonej produkcji energii cieplnej i elektrycznej przy zastosowaniu najlepszych dostępnych technologii ,</a:t>
            </a:r>
          </a:p>
          <a:p>
            <a:pPr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przebudowa małych obiektów i urządzeń energetycznych spalania (lokalne kotłownie)/wymiana źródła ciepła  z redukcją CO2 poniżej 30% w porównaniu do istniejących instalacji, </a:t>
            </a:r>
          </a:p>
          <a:p>
            <a:pPr lvl="0"/>
            <a:endParaRPr lang="pl-PL" sz="1600" dirty="0">
              <a:solidFill>
                <a:schemeClr val="bg2">
                  <a:lumMod val="50000"/>
                </a:schemeClr>
              </a:solidFill>
              <a:latin typeface="Calibri" pitchFamily="34" charset="0"/>
              <a:cs typeface="Calibri" pitchFamily="34" charset="0"/>
            </a:endParaRPr>
          </a:p>
          <a:p>
            <a:pPr>
              <a:buNone/>
            </a:pPr>
            <a:endParaRPr lang="pl-PL" sz="2400" b="1" i="1" u="sng" dirty="0">
              <a:solidFill>
                <a:schemeClr val="bg2">
                  <a:lumMod val="50000"/>
                </a:schemeClr>
              </a:solidFill>
              <a:latin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907056"/>
          </a:xfrm>
        </p:spPr>
        <p:txBody>
          <a:bodyPr>
            <a:normAutofit/>
          </a:bodyPr>
          <a:lstStyle/>
          <a:p>
            <a:pPr lvl="0">
              <a:buNone/>
            </a:pPr>
            <a:endParaRPr lang="pl-PL" sz="1800" dirty="0">
              <a:solidFill>
                <a:schemeClr val="bg2">
                  <a:lumMod val="50000"/>
                </a:schemeClr>
              </a:solidFill>
              <a:latin typeface="Calibri" pitchFamily="34" charset="0"/>
              <a:cs typeface="Calibri" pitchFamily="34" charset="0"/>
            </a:endParaRPr>
          </a:p>
          <a:p>
            <a:pPr lvl="0">
              <a:buNone/>
            </a:pPr>
            <a:endParaRPr lang="pl-PL" sz="1800" dirty="0">
              <a:solidFill>
                <a:schemeClr val="bg2">
                  <a:lumMod val="50000"/>
                </a:schemeClr>
              </a:solidFill>
              <a:latin typeface="Calibri" pitchFamily="34" charset="0"/>
              <a:cs typeface="Calibri" pitchFamily="34" charset="0"/>
            </a:endParaRPr>
          </a:p>
          <a:p>
            <a:pPr lvl="0">
              <a:buNone/>
            </a:pPr>
            <a:endParaRPr lang="pl-PL" sz="1800" dirty="0">
              <a:solidFill>
                <a:schemeClr val="bg2">
                  <a:lumMod val="50000"/>
                </a:schemeClr>
              </a:solidFill>
              <a:latin typeface="Calibri" pitchFamily="34" charset="0"/>
              <a:cs typeface="Calibri" pitchFamily="34" charset="0"/>
            </a:endParaRPr>
          </a:p>
          <a:p>
            <a:pPr lvl="0">
              <a:buNone/>
            </a:pPr>
            <a:endParaRPr lang="pl-PL" sz="1800" dirty="0">
              <a:solidFill>
                <a:schemeClr val="bg2">
                  <a:lumMod val="50000"/>
                </a:schemeClr>
              </a:solidFill>
              <a:latin typeface="Calibri" pitchFamily="34" charset="0"/>
              <a:cs typeface="Calibri" pitchFamily="34" charset="0"/>
            </a:endParaRPr>
          </a:p>
          <a:p>
            <a:pPr lvl="0">
              <a:spcBef>
                <a:spcPts val="1200"/>
              </a:spcBef>
              <a:buNone/>
            </a:pPr>
            <a:r>
              <a:rPr lang="pl-PL" sz="1800" dirty="0">
                <a:solidFill>
                  <a:schemeClr val="accent5">
                    <a:lumMod val="75000"/>
                  </a:schemeClr>
                </a:solidFill>
                <a:latin typeface="Calibri" pitchFamily="34" charset="0"/>
                <a:cs typeface="Calibri" pitchFamily="34" charset="0"/>
              </a:rPr>
              <a:t>Wymiana źródła ciepła będzie </a:t>
            </a:r>
            <a:r>
              <a:rPr lang="pl-PL" sz="1800" dirty="0" err="1">
                <a:solidFill>
                  <a:schemeClr val="accent5">
                    <a:lumMod val="75000"/>
                  </a:schemeClr>
                </a:solidFill>
                <a:latin typeface="Calibri" pitchFamily="34" charset="0"/>
                <a:cs typeface="Calibri" pitchFamily="34" charset="0"/>
              </a:rPr>
              <a:t>niekwalifikowalna</a:t>
            </a:r>
            <a:r>
              <a:rPr lang="pl-PL" sz="1800" dirty="0">
                <a:solidFill>
                  <a:schemeClr val="accent5">
                    <a:lumMod val="75000"/>
                  </a:schemeClr>
                </a:solidFill>
                <a:latin typeface="Calibri" pitchFamily="34" charset="0"/>
                <a:cs typeface="Calibri" pitchFamily="34" charset="0"/>
              </a:rPr>
              <a:t>: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jeżeli budynek jest podłączony do sieci ciepłowniczej lub,</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jeżeli budynek nie jest podłączony do sieci ciepłowniczej i jego podłączenie jest możliwe i racjonalne pod względem ekonomicznym lub,</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jeżeli budynek jest zlokalizowany na obszarze objętym projektem podłączenia do sieci ciepłowniczej, który jest planowany do 2023 r. i jego podłączenie do takiej sieci będzie możliwe i racjonalne pod względem ekonomicznym, </a:t>
            </a:r>
          </a:p>
          <a:p>
            <a:endParaRPr lang="pl-PL"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435280" cy="6123080"/>
          </a:xfrm>
        </p:spPr>
        <p:txBody>
          <a:bodyPr>
            <a:normAutofit lnSpcReduction="10000"/>
          </a:bodyPr>
          <a:lstStyle/>
          <a:p>
            <a:pPr lvl="0" algn="just"/>
            <a:endParaRPr lang="pl-PL" sz="1600" dirty="0">
              <a:solidFill>
                <a:schemeClr val="bg2">
                  <a:lumMod val="50000"/>
                </a:schemeClr>
              </a:solidFill>
              <a:latin typeface="Calibri" pitchFamily="34" charset="0"/>
              <a:cs typeface="Calibri" pitchFamily="34" charset="0"/>
            </a:endParaRP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instalacje OZE, które nie są w pełni dedykowane potrzebom energetycznym obiektu,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wymiana/modernizacja małych obiektów i urządzeń energetycznego spalania nie pochodzących z OZE,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zakup i montaż kotłów grzewczych opalanych paliwem gazowym (nie dotyczy kogeneracji), węglem,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montaż nowej instalacji odgromowej,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wymiana/remont/naprawa dachu w tym wymiana więźby dachowej oraz wszelkie inne prace mające charakter remontu, a nie ulepszenia termo modernizacyjnego (w tym wymiana pokrycia dachowego z wyłączeniem termomodernizacji stropodachu),</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wymiana opraw oświetleniowych, gdy np.: w ramach projektu dokonywana jest wymiana oświetlenia,</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koszty związane z pracami remontowymi,</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ocieplenie </a:t>
            </a:r>
            <a:r>
              <a:rPr lang="pl-PL" sz="1800" dirty="0" err="1">
                <a:solidFill>
                  <a:schemeClr val="accent5">
                    <a:lumMod val="75000"/>
                  </a:schemeClr>
                </a:solidFill>
                <a:latin typeface="Calibri" pitchFamily="34" charset="0"/>
                <a:cs typeface="Calibri" pitchFamily="34" charset="0"/>
              </a:rPr>
              <a:t>nowowybudowanego</a:t>
            </a:r>
            <a:r>
              <a:rPr lang="pl-PL" sz="1800" dirty="0">
                <a:solidFill>
                  <a:schemeClr val="accent5">
                    <a:lumMod val="75000"/>
                  </a:schemeClr>
                </a:solidFill>
                <a:latin typeface="Calibri" pitchFamily="34" charset="0"/>
                <a:cs typeface="Calibri" pitchFamily="34" charset="0"/>
              </a:rPr>
              <a:t> budynku,</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zagospodarowanie terenu wokół budynku, </a:t>
            </a:r>
          </a:p>
          <a:p>
            <a:pPr lvl="0"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projekty niezgodne z koncepcją uniwersalnego projektowania, w tym nierealizujące zasad dostępności dla osób z </a:t>
            </a:r>
            <a:r>
              <a:rPr lang="pl-PL" sz="1800" dirty="0" err="1">
                <a:solidFill>
                  <a:schemeClr val="accent5">
                    <a:lumMod val="75000"/>
                  </a:schemeClr>
                </a:solidFill>
                <a:latin typeface="Calibri" pitchFamily="34" charset="0"/>
                <a:cs typeface="Calibri" pitchFamily="34" charset="0"/>
              </a:rPr>
              <a:t>niepełnosprawnościami</a:t>
            </a:r>
            <a:r>
              <a:rPr lang="pl-PL" sz="1800" dirty="0">
                <a:solidFill>
                  <a:schemeClr val="accent5">
                    <a:lumMod val="75000"/>
                  </a:schemeClr>
                </a:solidFill>
                <a:latin typeface="Calibri" pitchFamily="34" charset="0"/>
                <a:cs typeface="Calibri" pitchFamily="34" charset="0"/>
              </a:rPr>
              <a:t>,</a:t>
            </a:r>
          </a:p>
          <a:p>
            <a:pPr algn="just">
              <a:spcBef>
                <a:spcPts val="1200"/>
              </a:spcBef>
              <a:buClr>
                <a:srgbClr val="FF0000"/>
              </a:buClr>
              <a:buFont typeface="Calibri" pitchFamily="34" charset="0"/>
              <a:buChar char="─"/>
            </a:pPr>
            <a:r>
              <a:rPr lang="pl-PL" sz="1800" dirty="0">
                <a:solidFill>
                  <a:schemeClr val="accent5">
                    <a:lumMod val="75000"/>
                  </a:schemeClr>
                </a:solidFill>
                <a:latin typeface="Calibri" pitchFamily="34" charset="0"/>
                <a:cs typeface="Calibri" pitchFamily="34" charset="0"/>
              </a:rPr>
              <a:t> działania z zakresu energetycznego wykorzystania biomasy skutkujące redukcją emisji pyłu PM10 poniżej 10% w odniesieniu do stanu istniejącego.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136904" cy="4680520"/>
          </a:xfrm>
        </p:spPr>
        <p:txBody>
          <a:bodyPr>
            <a:normAutofit lnSpcReduction="10000"/>
          </a:bodyPr>
          <a:lstStyle/>
          <a:p>
            <a:pPr>
              <a:buNone/>
            </a:pPr>
            <a:r>
              <a:rPr lang="pl-PL" sz="2400" b="1" i="1" u="sng" dirty="0">
                <a:solidFill>
                  <a:schemeClr val="accent5">
                    <a:lumMod val="75000"/>
                  </a:schemeClr>
                </a:solidFill>
                <a:latin typeface="Calibri" pitchFamily="34" charset="0"/>
                <a:cs typeface="Calibri" pitchFamily="34" charset="0"/>
              </a:rPr>
              <a:t>Kryteria oceny projektów – główne zmiany</a:t>
            </a:r>
          </a:p>
          <a:p>
            <a:pPr fontAlgn="t">
              <a:buNone/>
            </a:pPr>
            <a:r>
              <a:rPr lang="pl-PL" sz="1800" u="sng" dirty="0">
                <a:solidFill>
                  <a:schemeClr val="accent5">
                    <a:lumMod val="75000"/>
                  </a:schemeClr>
                </a:solidFill>
                <a:latin typeface="Calibri" pitchFamily="34" charset="0"/>
                <a:cs typeface="Calibri" pitchFamily="34" charset="0"/>
              </a:rPr>
              <a:t>Kryteria formalne specyficzne:</a:t>
            </a:r>
          </a:p>
          <a:p>
            <a:pPr marL="342900" indent="-342900" algn="just" fontAlgn="t">
              <a:spcBef>
                <a:spcPts val="1200"/>
              </a:spcBef>
              <a:buSzPct val="90000"/>
            </a:pPr>
            <a:r>
              <a:rPr lang="pl-PL" sz="1800" b="1" dirty="0">
                <a:solidFill>
                  <a:schemeClr val="accent5">
                    <a:lumMod val="75000"/>
                  </a:schemeClr>
                </a:solidFill>
                <a:latin typeface="Calibri" pitchFamily="34" charset="0"/>
                <a:ea typeface="Times New Roman" panose="02020603050405020304" pitchFamily="18" charset="0"/>
                <a:cs typeface="Calibri" pitchFamily="34" charset="0"/>
              </a:rPr>
              <a:t>Zakres projektu oraz optymalny zestaw działań zwiększających efektywność </a:t>
            </a:r>
            <a:r>
              <a:rPr lang="pl-PL" sz="1800" b="1" dirty="0" err="1">
                <a:solidFill>
                  <a:schemeClr val="accent5">
                    <a:lumMod val="75000"/>
                  </a:schemeClr>
                </a:solidFill>
                <a:latin typeface="Calibri" pitchFamily="34" charset="0"/>
                <a:ea typeface="Times New Roman" panose="02020603050405020304" pitchFamily="18" charset="0"/>
                <a:cs typeface="Calibri" pitchFamily="34" charset="0"/>
              </a:rPr>
              <a:t>energetyczną</a:t>
            </a:r>
            <a:r>
              <a:rPr lang="pl-PL" sz="1800" b="1" dirty="0">
                <a:solidFill>
                  <a:schemeClr val="accent5">
                    <a:lumMod val="75000"/>
                  </a:schemeClr>
                </a:solidFill>
                <a:latin typeface="Calibri" pitchFamily="34" charset="0"/>
                <a:ea typeface="Times New Roman" panose="02020603050405020304" pitchFamily="18" charset="0"/>
                <a:cs typeface="Calibri" pitchFamily="34" charset="0"/>
              </a:rPr>
              <a:t> w danym budynku wynika z wcześniej przygotowanego audytu </a:t>
            </a:r>
            <a:r>
              <a:rPr lang="pl-PL" sz="1800" b="1" dirty="0" err="1">
                <a:solidFill>
                  <a:schemeClr val="accent5">
                    <a:lumMod val="75000"/>
                  </a:schemeClr>
                </a:solidFill>
                <a:latin typeface="Calibri" pitchFamily="34" charset="0"/>
                <a:ea typeface="Times New Roman" panose="02020603050405020304" pitchFamily="18" charset="0"/>
                <a:cs typeface="Calibri" pitchFamily="34" charset="0"/>
              </a:rPr>
              <a:t>energetycznego¹</a:t>
            </a:r>
            <a:r>
              <a:rPr lang="pl-PL" sz="1800" b="1" dirty="0">
                <a:solidFill>
                  <a:schemeClr val="accent5">
                    <a:lumMod val="75000"/>
                  </a:schemeClr>
                </a:solidFill>
                <a:latin typeface="Calibri" pitchFamily="34" charset="0"/>
                <a:ea typeface="Times New Roman" panose="02020603050405020304" pitchFamily="18" charset="0"/>
                <a:cs typeface="Calibri" pitchFamily="34" charset="0"/>
              </a:rPr>
              <a:t> lub </a:t>
            </a:r>
            <a:r>
              <a:rPr lang="pl-PL" sz="1800" b="1" dirty="0">
                <a:solidFill>
                  <a:srgbClr val="FF0000"/>
                </a:solidFill>
                <a:latin typeface="Calibri" pitchFamily="34" charset="0"/>
                <a:ea typeface="Times New Roman" panose="02020603050405020304" pitchFamily="18" charset="0"/>
                <a:cs typeface="Calibri" pitchFamily="34" charset="0"/>
              </a:rPr>
              <a:t>audytu efektywności energetycznej </a:t>
            </a:r>
            <a:r>
              <a:rPr lang="pl-PL" sz="1800" dirty="0">
                <a:solidFill>
                  <a:schemeClr val="bg2">
                    <a:lumMod val="50000"/>
                  </a:schemeClr>
                </a:solidFill>
                <a:latin typeface="Calibri" pitchFamily="34" charset="0"/>
                <a:ea typeface="Calibri" panose="020F0502020204030204" pitchFamily="34" charset="0"/>
                <a:cs typeface="Calibri" pitchFamily="34" charset="0"/>
              </a:rPr>
              <a:t> - </a:t>
            </a:r>
            <a:r>
              <a:rPr lang="pl-PL" sz="1800" dirty="0">
                <a:solidFill>
                  <a:schemeClr val="accent5">
                    <a:lumMod val="75000"/>
                  </a:schemeClr>
                </a:solidFill>
                <a:latin typeface="Calibri" pitchFamily="34" charset="0"/>
                <a:cs typeface="Calibri" pitchFamily="34" charset="0"/>
              </a:rPr>
              <a:t>wprowadzono możliwość kwalifikowania działań w projekcie na podstawie audytu efektywności energetycznej. </a:t>
            </a:r>
          </a:p>
          <a:p>
            <a:pPr marL="342900" indent="-342900" algn="just" fontAlgn="t">
              <a:spcBef>
                <a:spcPts val="1200"/>
              </a:spcBef>
              <a:buSzPct val="90000"/>
            </a:pPr>
            <a:r>
              <a:rPr lang="pl-PL" sz="1800" dirty="0">
                <a:solidFill>
                  <a:schemeClr val="accent5">
                    <a:lumMod val="75000"/>
                  </a:schemeClr>
                </a:solidFill>
                <a:latin typeface="Calibri" pitchFamily="34" charset="0"/>
                <a:ea typeface="Times New Roman" panose="02020603050405020304" pitchFamily="18" charset="0"/>
                <a:cs typeface="Calibri" pitchFamily="34" charset="0"/>
              </a:rPr>
              <a:t>Zmieniono nazwę kryterium z </a:t>
            </a:r>
            <a:r>
              <a:rPr lang="pl-PL" sz="1800" b="1" dirty="0">
                <a:solidFill>
                  <a:schemeClr val="accent5">
                    <a:lumMod val="75000"/>
                  </a:schemeClr>
                </a:solidFill>
                <a:latin typeface="Calibri" pitchFamily="34" charset="0"/>
                <a:ea typeface="Times New Roman" panose="02020603050405020304" pitchFamily="18" charset="0"/>
                <a:cs typeface="Calibri" pitchFamily="34" charset="0"/>
              </a:rPr>
              <a:t>„Projekt wykazuje wyraźny pozytywny wpływ na środowisko, poprzez redukcję emisji do atmosfery lub wzrost wykorzystania odnawialnych źródeł energii z preferencją dla tych źródeł zgodnie z zapisami Dyrektywy 2008/50/EC.” </a:t>
            </a:r>
            <a:r>
              <a:rPr lang="pl-PL" sz="1800" dirty="0">
                <a:solidFill>
                  <a:schemeClr val="accent5">
                    <a:lumMod val="75000"/>
                  </a:schemeClr>
                </a:solidFill>
                <a:latin typeface="Calibri" pitchFamily="34" charset="0"/>
                <a:ea typeface="Times New Roman" panose="02020603050405020304" pitchFamily="18" charset="0"/>
                <a:cs typeface="Calibri" pitchFamily="34" charset="0"/>
              </a:rPr>
              <a:t>na </a:t>
            </a:r>
            <a:r>
              <a:rPr lang="pl-PL" sz="1800" dirty="0">
                <a:solidFill>
                  <a:srgbClr val="FF0000"/>
                </a:solidFill>
                <a:latin typeface="Calibri" pitchFamily="34" charset="0"/>
                <a:ea typeface="Times New Roman" panose="02020603050405020304" pitchFamily="18" charset="0"/>
                <a:cs typeface="Calibri" pitchFamily="34" charset="0"/>
              </a:rPr>
              <a:t>„</a:t>
            </a:r>
            <a:r>
              <a:rPr lang="pl-PL" sz="1800" b="1" dirty="0">
                <a:solidFill>
                  <a:srgbClr val="FF0000"/>
                </a:solidFill>
                <a:latin typeface="Calibri" pitchFamily="34" charset="0"/>
                <a:ea typeface="Times New Roman" panose="02020603050405020304" pitchFamily="18" charset="0"/>
                <a:cs typeface="Calibri" pitchFamily="34" charset="0"/>
              </a:rPr>
              <a:t>Spełnienie wymogów minimalnej poprawy efektywności energetycznej,  szacowanej redukcji CO</a:t>
            </a:r>
            <a:r>
              <a:rPr lang="pl-PL" sz="1800" b="1" baseline="-25000" dirty="0">
                <a:solidFill>
                  <a:srgbClr val="FF0000"/>
                </a:solidFill>
                <a:latin typeface="Calibri" pitchFamily="34" charset="0"/>
                <a:ea typeface="Times New Roman" panose="02020603050405020304" pitchFamily="18" charset="0"/>
                <a:cs typeface="Calibri" pitchFamily="34" charset="0"/>
              </a:rPr>
              <a:t>2   </a:t>
            </a:r>
            <a:r>
              <a:rPr lang="pl-PL" sz="1800" b="1" dirty="0">
                <a:solidFill>
                  <a:srgbClr val="FF0000"/>
                </a:solidFill>
                <a:latin typeface="Calibri" pitchFamily="34" charset="0"/>
                <a:ea typeface="Times New Roman" panose="02020603050405020304" pitchFamily="18" charset="0"/>
                <a:cs typeface="Calibri" pitchFamily="34" charset="0"/>
              </a:rPr>
              <a:t>i pyłu PM10.” </a:t>
            </a:r>
            <a:r>
              <a:rPr lang="pl-PL" sz="1800" b="1" dirty="0">
                <a:solidFill>
                  <a:schemeClr val="accent6"/>
                </a:solidFill>
                <a:latin typeface="Calibri" pitchFamily="34" charset="0"/>
                <a:ea typeface="Times New Roman" panose="02020603050405020304" pitchFamily="18" charset="0"/>
                <a:cs typeface="Calibri" pitchFamily="34" charset="0"/>
              </a:rPr>
              <a:t>- </a:t>
            </a:r>
            <a:r>
              <a:rPr lang="pl-PL" sz="1800" dirty="0">
                <a:solidFill>
                  <a:schemeClr val="accent5">
                    <a:lumMod val="75000"/>
                  </a:schemeClr>
                </a:solidFill>
                <a:latin typeface="Calibri" panose="020F0502020204030204"/>
                <a:cs typeface="Arial" panose="020B0604020202020204" pitchFamily="34" charset="0"/>
              </a:rPr>
              <a:t>Zmiana kryterium ma na celu uszczegółowienie warunków wynikających z RPO WL i ujęcie w jednym kryterium minimalnych warunków dotyczących wpływu na środowisko. Jedyną zmianą merytoryczną w przedmiotowym kryterium jest zwiększenie redukcji emisji CO2 z 20 % na</a:t>
            </a:r>
            <a:r>
              <a:rPr lang="pl-PL" sz="1800" dirty="0">
                <a:solidFill>
                  <a:schemeClr val="bg2">
                    <a:lumMod val="50000"/>
                  </a:schemeClr>
                </a:solidFill>
                <a:latin typeface="Calibri" panose="020F0502020204030204"/>
                <a:cs typeface="Arial" panose="020B0604020202020204" pitchFamily="34" charset="0"/>
              </a:rPr>
              <a:t> </a:t>
            </a:r>
            <a:r>
              <a:rPr lang="pl-PL" sz="1800" dirty="0">
                <a:solidFill>
                  <a:srgbClr val="FF0000"/>
                </a:solidFill>
                <a:latin typeface="Calibri" panose="020F0502020204030204"/>
                <a:cs typeface="Arial" panose="020B0604020202020204" pitchFamily="34" charset="0"/>
              </a:rPr>
              <a:t>30% </a:t>
            </a:r>
            <a:r>
              <a:rPr lang="pl-PL" sz="1800" dirty="0">
                <a:solidFill>
                  <a:schemeClr val="accent5">
                    <a:lumMod val="75000"/>
                  </a:schemeClr>
                </a:solidFill>
                <a:latin typeface="Calibri" panose="020F0502020204030204"/>
                <a:cs typeface="Arial" panose="020B0604020202020204" pitchFamily="34" charset="0"/>
              </a:rPr>
              <a:t>w przypadku wymiany źródeł ciepła, tak aby kwalifikowane były koszty urządzeń najbardziej ekologicznych, co wpłynie na poprawę jakości powietrza. </a:t>
            </a:r>
            <a:endParaRPr lang="pl-PL" sz="1800" strike="sngStrike" dirty="0">
              <a:solidFill>
                <a:schemeClr val="accent5">
                  <a:lumMod val="75000"/>
                </a:schemeClr>
              </a:solidFill>
              <a:latin typeface="Calibri" pitchFamily="34" charset="0"/>
              <a:ea typeface="Times New Roman" panose="02020603050405020304" pitchFamily="18" charset="0"/>
              <a:cs typeface="Calibri" pitchFamily="34" charset="0"/>
            </a:endParaRPr>
          </a:p>
          <a:p>
            <a:pPr marL="342900" indent="-342900" algn="just" fontAlgn="t">
              <a:buSzPct val="90000"/>
              <a:buFont typeface="+mj-lt"/>
              <a:buAutoNum type="arabicPeriod"/>
            </a:pPr>
            <a:endParaRPr lang="pl-PL" sz="1600" dirty="0">
              <a:solidFill>
                <a:schemeClr val="bg2">
                  <a:lumMod val="50000"/>
                </a:schemeClr>
              </a:solidFill>
              <a:latin typeface="Calibri" pitchFamily="34" charset="0"/>
              <a:ea typeface="Times New Roman" panose="02020603050405020304" pitchFamily="18" charset="0"/>
              <a:cs typeface="Calibri" pitchFamily="34" charset="0"/>
            </a:endParaRPr>
          </a:p>
          <a:p>
            <a:pPr marL="342900" indent="-342900" algn="just" fontAlgn="t">
              <a:buSzPct val="90000"/>
              <a:buFont typeface="+mj-lt"/>
              <a:buAutoNum type="arabicPeriod"/>
            </a:pPr>
            <a:endParaRPr lang="pl-PL" sz="1600" dirty="0">
              <a:solidFill>
                <a:schemeClr val="bg2">
                  <a:lumMod val="50000"/>
                </a:schemeClr>
              </a:solidFill>
              <a:latin typeface="Calibri" pitchFamily="34" charset="0"/>
              <a:ea typeface="Times New Roman" panose="02020603050405020304" pitchFamily="18" charset="0"/>
              <a:cs typeface="Calibri" pitchFamily="34" charset="0"/>
            </a:endParaRPr>
          </a:p>
          <a:p>
            <a:pPr fontAlgn="t">
              <a:buNone/>
            </a:pPr>
            <a:endParaRPr lang="pl-PL" sz="1600" dirty="0"/>
          </a:p>
          <a:p>
            <a:pPr fontAlgn="t">
              <a:buNone/>
            </a:pPr>
            <a:endParaRPr lang="pl-PL" sz="1600" dirty="0"/>
          </a:p>
          <a:p>
            <a:pPr>
              <a:buNone/>
            </a:pPr>
            <a:endParaRPr lang="pl-PL" sz="1600" dirty="0">
              <a:solidFill>
                <a:schemeClr val="bg2">
                  <a:lumMod val="50000"/>
                </a:schemeClr>
              </a:solidFill>
              <a:latin typeface="Calibri" pitchFamily="34" charset="0"/>
              <a:cs typeface="Calibri" pitchFamily="34" charset="0"/>
            </a:endParaRPr>
          </a:p>
        </p:txBody>
      </p:sp>
      <p:sp>
        <p:nvSpPr>
          <p:cNvPr id="4" name="Tytuł 1"/>
          <p:cNvSpPr>
            <a:spLocks noGrp="1"/>
          </p:cNvSpPr>
          <p:nvPr>
            <p:ph type="title"/>
          </p:nvPr>
        </p:nvSpPr>
        <p:spPr>
          <a:xfrm>
            <a:off x="457200" y="320040"/>
            <a:ext cx="8147248" cy="948720"/>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Kryteria i etapy oceny projektów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496944" cy="5760640"/>
          </a:xfrm>
        </p:spPr>
        <p:txBody>
          <a:bodyPr>
            <a:noAutofit/>
          </a:bodyPr>
          <a:lstStyle/>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Usunięto kryterium nr 5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„Projekt z zakresu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kogeneracji</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dotyczący przebudowy istniejących instalacji na wysokosprawną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kogenerację</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oraz innych małych obiektów i urządzeń energetycznych spalania skutkuje redukcją emisji CO</a:t>
            </a:r>
            <a:r>
              <a:rPr lang="pl-PL" sz="1700" b="1" baseline="-25000" dirty="0">
                <a:solidFill>
                  <a:schemeClr val="accent5">
                    <a:lumMod val="75000"/>
                  </a:schemeClr>
                </a:solidFill>
                <a:latin typeface="Calibri" pitchFamily="34" charset="0"/>
                <a:ea typeface="Times New Roman" panose="02020603050405020304" pitchFamily="18" charset="0"/>
                <a:cs typeface="Calibri" pitchFamily="34" charset="0"/>
              </a:rPr>
              <a:t>2</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o co najmniej 30% w porównaniu do istniejących instalacji oraz zwiększeniem efektywności energetycznej” - </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warunki z tego kryterium zostały uwzględnione w kryterium: </a:t>
            </a:r>
            <a:r>
              <a:rPr lang="pl-PL" sz="1700" i="1" dirty="0">
                <a:solidFill>
                  <a:schemeClr val="accent5">
                    <a:lumMod val="75000"/>
                  </a:schemeClr>
                </a:solidFill>
                <a:latin typeface="Calibri" pitchFamily="34" charset="0"/>
                <a:ea typeface="Times New Roman" panose="02020603050405020304" pitchFamily="18" charset="0"/>
                <a:cs typeface="Calibri" pitchFamily="34" charset="0"/>
              </a:rPr>
              <a:t>Spełnienie wymogów minimalnej poprawy efektywności energetycznej, szacowanej redukcji CO</a:t>
            </a:r>
            <a:r>
              <a:rPr lang="pl-PL" sz="1700" i="1" baseline="-25000" dirty="0">
                <a:solidFill>
                  <a:schemeClr val="accent5">
                    <a:lumMod val="75000"/>
                  </a:schemeClr>
                </a:solidFill>
                <a:latin typeface="Calibri" pitchFamily="34" charset="0"/>
                <a:ea typeface="Times New Roman" panose="02020603050405020304" pitchFamily="18" charset="0"/>
                <a:cs typeface="Calibri" pitchFamily="34" charset="0"/>
              </a:rPr>
              <a:t>2   </a:t>
            </a:r>
            <a:r>
              <a:rPr lang="pl-PL" sz="1700" i="1" dirty="0">
                <a:solidFill>
                  <a:schemeClr val="accent5">
                    <a:lumMod val="75000"/>
                  </a:schemeClr>
                </a:solidFill>
                <a:latin typeface="Calibri" pitchFamily="34" charset="0"/>
                <a:ea typeface="Times New Roman" panose="02020603050405020304" pitchFamily="18" charset="0"/>
                <a:cs typeface="Calibri" pitchFamily="34" charset="0"/>
              </a:rPr>
              <a:t>i pyłu PM10</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 </a:t>
            </a:r>
          </a:p>
          <a:p>
            <a:pPr algn="just"/>
            <a:endParaRPr lang="pl-PL" sz="1600" dirty="0">
              <a:solidFill>
                <a:schemeClr val="accent5">
                  <a:lumMod val="75000"/>
                </a:schemeClr>
              </a:solidFill>
              <a:latin typeface="Calibri" pitchFamily="34" charset="0"/>
              <a:ea typeface="Times New Roman" panose="02020603050405020304" pitchFamily="18" charset="0"/>
              <a:cs typeface="Calibri" pitchFamily="34" charset="0"/>
            </a:endParaRPr>
          </a:p>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Przeniesiono kryterium 3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Projekt realizuje tzw. głęboką kompleksową modernizację energetyczną budynków użyteczności publicznej zgodnie z warunkami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ex-ante</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z dyrektywy 2006/32 / EC w szczególności odnoszące się do instalacji indywidualnych liczników ciepła w budynkach podłączonych do ogrzewania sieciowego i poddawanych renowacji oraz nową dyrektywą Energy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Efficiency</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2012/27/EU, w której kontynuowane są wymogi dyrektywy 2006/32/EC w sprawie indywidualnego pomiaru ciepła.</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 oraz 7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Projekt z zakresu wsparcia indywidualnych urządzeń do ogrzewania, wykorzystuje urządzenia do ogrzewania charakteryzujące się obowiązującym od końca 2020r. minimalnym poziomem efektywności energetycznej i emisji zanieczyszczeń, które zostały określone w środkach wykonawczych do dyrektywy 2009/125/WE z dnia 21 października 2009 r. ustanawiającej ogólne zasady ustalania wymogów dotyczących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ekoprojektu</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dla produktów związanych z energią.</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 na etap oceny merytorycznej</a:t>
            </a:r>
            <a:r>
              <a:rPr lang="pl-PL" sz="1600" dirty="0">
                <a:solidFill>
                  <a:schemeClr val="accent5">
                    <a:lumMod val="75000"/>
                  </a:schemeClr>
                </a:solidFill>
                <a:latin typeface="Calibri" pitchFamily="34" charset="0"/>
                <a:ea typeface="Times New Roman" panose="02020603050405020304" pitchFamily="18" charset="0"/>
                <a:cs typeface="Calibri" pitchFamily="34" charset="0"/>
              </a:rPr>
              <a:t>.</a:t>
            </a:r>
          </a:p>
          <a:p>
            <a:pPr algn="just"/>
            <a:endParaRPr lang="pl-PL" sz="1800" dirty="0">
              <a:solidFill>
                <a:schemeClr val="accent5">
                  <a:lumMod val="75000"/>
                </a:schemeClr>
              </a:solidFill>
              <a:latin typeface="Calibri" pitchFamily="34" charset="0"/>
              <a:ea typeface="Times New Roman" panose="02020603050405020304" pitchFamily="18" charset="0"/>
              <a:cs typeface="Calibri" pitchFamily="34" charset="0"/>
            </a:endParaRPr>
          </a:p>
          <a:p>
            <a:pPr algn="just"/>
            <a:endParaRPr lang="pl-PL" sz="1800" dirty="0">
              <a:solidFill>
                <a:schemeClr val="accent5">
                  <a:lumMod val="75000"/>
                </a:schemeClr>
              </a:solidFill>
              <a:latin typeface="Calibri" pitchFamily="34" charset="0"/>
              <a:ea typeface="Times New Roman" panose="02020603050405020304" pitchFamily="18" charset="0"/>
              <a:cs typeface="Calibri" pitchFamily="34" charset="0"/>
            </a:endParaRPr>
          </a:p>
          <a:p>
            <a:endParaRPr lang="pl-PL" sz="1800" dirty="0">
              <a:solidFill>
                <a:schemeClr val="bg2">
                  <a:lumMod val="50000"/>
                </a:schemeClr>
              </a:solidFill>
              <a:latin typeface="Calibri" pitchFamily="34" charset="0"/>
              <a:ea typeface="Times New Roman" panose="02020603050405020304" pitchFamily="18" charset="0"/>
              <a:cs typeface="Calibri" pitchFamily="34" charset="0"/>
            </a:endParaRPr>
          </a:p>
          <a:p>
            <a:endParaRPr lang="pl-PL" sz="1800" dirty="0">
              <a:solidFill>
                <a:schemeClr val="bg2">
                  <a:lumMod val="50000"/>
                </a:schemeClr>
              </a:solidFill>
              <a:latin typeface="Calibri" pitchFamily="34" charset="0"/>
              <a:cs typeface="Calibri" pitchFamily="34" charset="0"/>
            </a:endParaRPr>
          </a:p>
          <a:p>
            <a:endParaRPr lang="pl-PL"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836712"/>
            <a:ext cx="8352928" cy="5328592"/>
          </a:xfrm>
        </p:spPr>
        <p:txBody>
          <a:bodyPr>
            <a:normAutofit/>
          </a:bodyPr>
          <a:lstStyle/>
          <a:p>
            <a:pPr algn="ctr">
              <a:buNone/>
            </a:pPr>
            <a:r>
              <a:rPr lang="pl-PL" dirty="0">
                <a:solidFill>
                  <a:schemeClr val="accent5">
                    <a:lumMod val="75000"/>
                  </a:schemeClr>
                </a:solidFill>
                <a:latin typeface="Calibri" pitchFamily="34" charset="0"/>
                <a:cs typeface="Calibri" pitchFamily="34" charset="0"/>
              </a:rPr>
              <a:t>	</a:t>
            </a:r>
            <a:r>
              <a:rPr lang="pl-PL" sz="2000" b="1" i="1" u="sng" dirty="0">
                <a:solidFill>
                  <a:schemeClr val="accent5">
                    <a:lumMod val="75000"/>
                  </a:schemeClr>
                </a:solidFill>
                <a:latin typeface="Calibri" pitchFamily="34" charset="0"/>
                <a:cs typeface="Calibri" pitchFamily="34" charset="0"/>
              </a:rPr>
              <a:t>Alokacja:</a:t>
            </a:r>
            <a:endParaRPr lang="pl-PL" b="1" i="1" u="sng" dirty="0">
              <a:solidFill>
                <a:schemeClr val="accent5">
                  <a:lumMod val="75000"/>
                </a:schemeClr>
              </a:solidFill>
              <a:latin typeface="Calibri" pitchFamily="34" charset="0"/>
              <a:cs typeface="Calibri" pitchFamily="34" charset="0"/>
            </a:endParaRPr>
          </a:p>
          <a:p>
            <a:pPr algn="just">
              <a:buNone/>
            </a:pPr>
            <a:r>
              <a:rPr lang="pl-PL" dirty="0">
                <a:solidFill>
                  <a:schemeClr val="bg2">
                    <a:lumMod val="50000"/>
                  </a:schemeClr>
                </a:solidFill>
                <a:latin typeface="Calibri" pitchFamily="34" charset="0"/>
                <a:cs typeface="Calibri" pitchFamily="34" charset="0"/>
              </a:rPr>
              <a:t>	</a:t>
            </a:r>
          </a:p>
          <a:p>
            <a:pPr algn="just">
              <a:lnSpc>
                <a:spcPct val="110000"/>
              </a:lnSpc>
              <a:spcBef>
                <a:spcPts val="0"/>
              </a:spcBef>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Kwota środków przeznaczonych na dofinansowanie projektów w konkursie wynosi </a:t>
            </a:r>
          </a:p>
          <a:p>
            <a:pPr algn="just">
              <a:lnSpc>
                <a:spcPct val="110000"/>
              </a:lnSpc>
              <a:spcBef>
                <a:spcPts val="0"/>
              </a:spcBef>
              <a:buNone/>
            </a:pPr>
            <a:r>
              <a:rPr lang="pl-PL" sz="1800" b="1" dirty="0">
                <a:solidFill>
                  <a:schemeClr val="accent5">
                    <a:lumMod val="75000"/>
                  </a:schemeClr>
                </a:solidFill>
                <a:latin typeface="Calibri" pitchFamily="34" charset="0"/>
                <a:cs typeface="Calibri" pitchFamily="34" charset="0"/>
              </a:rPr>
              <a:t>   </a:t>
            </a:r>
            <a:r>
              <a:rPr lang="pl-PL" sz="1800" b="1" u="sng" dirty="0">
                <a:solidFill>
                  <a:schemeClr val="accent2"/>
                </a:solidFill>
                <a:latin typeface="Calibri" pitchFamily="34" charset="0"/>
                <a:cs typeface="Calibri" pitchFamily="34" charset="0"/>
              </a:rPr>
              <a:t>65 740 026,00 PLN</a:t>
            </a:r>
            <a:r>
              <a:rPr lang="pl-PL" sz="1800" dirty="0">
                <a:solidFill>
                  <a:schemeClr val="bg2">
                    <a:lumMod val="50000"/>
                  </a:schemeClr>
                </a:solidFill>
                <a:latin typeface="Calibri" pitchFamily="34" charset="0"/>
                <a:cs typeface="Calibri" pitchFamily="34" charset="0"/>
              </a:rPr>
              <a:t>:</a:t>
            </a:r>
          </a:p>
          <a:p>
            <a:pPr algn="just">
              <a:lnSpc>
                <a:spcPct val="110000"/>
              </a:lnSpc>
              <a:spcBef>
                <a:spcPts val="0"/>
              </a:spcBef>
              <a:buNone/>
            </a:pPr>
            <a:endParaRPr lang="pl-PL" sz="1800" dirty="0">
              <a:solidFill>
                <a:schemeClr val="bg2">
                  <a:lumMod val="50000"/>
                </a:schemeClr>
              </a:solidFill>
              <a:latin typeface="Calibri" pitchFamily="34" charset="0"/>
              <a:cs typeface="Calibri" pitchFamily="34" charset="0"/>
            </a:endParaRPr>
          </a:p>
          <a:p>
            <a:pPr lvl="1" algn="just">
              <a:lnSpc>
                <a:spcPct val="110000"/>
              </a:lnSpc>
              <a:spcBef>
                <a:spcPts val="0"/>
              </a:spcBef>
              <a:buFont typeface="Wingdings" pitchFamily="2" charset="2"/>
              <a:buChar char="v"/>
            </a:pPr>
            <a:r>
              <a:rPr lang="pl-PL" sz="1800" dirty="0">
                <a:solidFill>
                  <a:schemeClr val="accent5">
                    <a:lumMod val="75000"/>
                  </a:schemeClr>
                </a:solidFill>
                <a:latin typeface="Calibri" pitchFamily="34" charset="0"/>
                <a:cs typeface="Calibri" pitchFamily="34" charset="0"/>
              </a:rPr>
              <a:t> w tym EFRR: </a:t>
            </a:r>
            <a:r>
              <a:rPr lang="pl-PL" sz="1800" dirty="0">
                <a:solidFill>
                  <a:schemeClr val="accent2"/>
                </a:solidFill>
                <a:latin typeface="Calibri" pitchFamily="34" charset="0"/>
                <a:cs typeface="Calibri" pitchFamily="34" charset="0"/>
              </a:rPr>
              <a:t>59 763 660,00 </a:t>
            </a:r>
            <a:r>
              <a:rPr lang="pl-PL" sz="1800" dirty="0">
                <a:solidFill>
                  <a:schemeClr val="accent5">
                    <a:lumMod val="75000"/>
                  </a:schemeClr>
                </a:solidFill>
                <a:latin typeface="Calibri" pitchFamily="34" charset="0"/>
                <a:cs typeface="Calibri" pitchFamily="34" charset="0"/>
              </a:rPr>
              <a:t>PLN</a:t>
            </a:r>
            <a:r>
              <a:rPr lang="pl-PL" sz="1800" b="1" dirty="0">
                <a:solidFill>
                  <a:schemeClr val="bg2">
                    <a:lumMod val="50000"/>
                  </a:schemeClr>
                </a:solidFill>
                <a:latin typeface="Calibri" pitchFamily="34" charset="0"/>
                <a:cs typeface="Calibri" pitchFamily="34" charset="0"/>
              </a:rPr>
              <a:t> </a:t>
            </a:r>
          </a:p>
          <a:p>
            <a:pPr lvl="1" algn="just">
              <a:lnSpc>
                <a:spcPct val="110000"/>
              </a:lnSpc>
              <a:spcBef>
                <a:spcPts val="0"/>
              </a:spcBef>
              <a:buNone/>
            </a:pPr>
            <a:endParaRPr lang="pl-PL" sz="1800" b="1" dirty="0">
              <a:solidFill>
                <a:schemeClr val="bg2">
                  <a:lumMod val="50000"/>
                </a:schemeClr>
              </a:solidFill>
              <a:latin typeface="Calibri" pitchFamily="34" charset="0"/>
              <a:cs typeface="Calibri" pitchFamily="34" charset="0"/>
            </a:endParaRPr>
          </a:p>
          <a:p>
            <a:pPr lvl="1" algn="just">
              <a:lnSpc>
                <a:spcPct val="110000"/>
              </a:lnSpc>
              <a:spcBef>
                <a:spcPts val="0"/>
              </a:spcBef>
              <a:buFont typeface="Wingdings" pitchFamily="2" charset="2"/>
              <a:buChar char="v"/>
            </a:pPr>
            <a:r>
              <a:rPr lang="pl-PL" sz="1800" dirty="0">
                <a:solidFill>
                  <a:schemeClr val="accent5">
                    <a:lumMod val="75000"/>
                  </a:schemeClr>
                </a:solidFill>
                <a:latin typeface="Calibri" pitchFamily="34" charset="0"/>
                <a:cs typeface="Calibri" pitchFamily="34" charset="0"/>
              </a:rPr>
              <a:t>BP: </a:t>
            </a:r>
            <a:r>
              <a:rPr lang="pl-PL" sz="1800" dirty="0">
                <a:solidFill>
                  <a:schemeClr val="accent2"/>
                </a:solidFill>
                <a:latin typeface="Calibri" pitchFamily="34" charset="0"/>
                <a:cs typeface="Calibri" pitchFamily="34" charset="0"/>
              </a:rPr>
              <a:t>5 976 366,00 </a:t>
            </a:r>
            <a:r>
              <a:rPr lang="pl-PL" sz="1800" dirty="0">
                <a:solidFill>
                  <a:schemeClr val="accent5">
                    <a:lumMod val="75000"/>
                  </a:schemeClr>
                </a:solidFill>
                <a:latin typeface="Calibri" pitchFamily="34" charset="0"/>
                <a:cs typeface="Calibri" pitchFamily="34" charset="0"/>
              </a:rPr>
              <a:t>PLN*</a:t>
            </a:r>
            <a:r>
              <a:rPr lang="pl-PL" sz="1800" b="1" dirty="0">
                <a:solidFill>
                  <a:schemeClr val="accent5">
                    <a:lumMod val="75000"/>
                  </a:schemeClr>
                </a:solidFill>
                <a:latin typeface="Calibri" pitchFamily="34" charset="0"/>
                <a:cs typeface="Calibri" pitchFamily="34" charset="0"/>
              </a:rPr>
              <a:t>.</a:t>
            </a:r>
            <a:r>
              <a:rPr lang="pl-PL" sz="1800" dirty="0">
                <a:solidFill>
                  <a:schemeClr val="accent5">
                    <a:lumMod val="75000"/>
                  </a:schemeClr>
                </a:solidFill>
                <a:latin typeface="Calibri" pitchFamily="34" charset="0"/>
                <a:cs typeface="Calibri" pitchFamily="34" charset="0"/>
              </a:rPr>
              <a:t> </a:t>
            </a:r>
          </a:p>
          <a:p>
            <a:pPr algn="just">
              <a:lnSpc>
                <a:spcPct val="110000"/>
              </a:lnSpc>
              <a:spcBef>
                <a:spcPts val="0"/>
              </a:spcBef>
              <a:buNone/>
            </a:pPr>
            <a:endParaRPr lang="pl-PL" sz="1800" dirty="0">
              <a:solidFill>
                <a:schemeClr val="bg2">
                  <a:lumMod val="50000"/>
                </a:schemeClr>
              </a:solidFill>
              <a:latin typeface="Calibri" pitchFamily="34" charset="0"/>
              <a:cs typeface="Calibri" pitchFamily="34" charset="0"/>
            </a:endParaRPr>
          </a:p>
          <a:p>
            <a:pPr algn="just">
              <a:lnSpc>
                <a:spcPct val="110000"/>
              </a:lnSpc>
              <a:spcBef>
                <a:spcPts val="0"/>
              </a:spcBef>
              <a:buNone/>
            </a:pPr>
            <a:r>
              <a:rPr lang="pl-PL" sz="18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Kwota ta</a:t>
            </a:r>
            <a:r>
              <a:rPr lang="pl-PL" sz="1800" b="1"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obejmuje rezerwę finansową w wysokości 6 574 002,60PLN. </a:t>
            </a:r>
          </a:p>
          <a:p>
            <a:pPr algn="just">
              <a:lnSpc>
                <a:spcPct val="110000"/>
              </a:lnSpc>
              <a:spcBef>
                <a:spcPts val="0"/>
              </a:spcBef>
              <a:buNone/>
            </a:pPr>
            <a:r>
              <a:rPr lang="pl-PL" sz="1800" dirty="0">
                <a:solidFill>
                  <a:schemeClr val="accent5">
                    <a:lumMod val="75000"/>
                  </a:schemeClr>
                </a:solidFill>
                <a:latin typeface="Calibri" pitchFamily="34" charset="0"/>
                <a:cs typeface="Calibri" pitchFamily="34" charset="0"/>
              </a:rPr>
              <a:t>	Kwota przeliczona wg kursu 1 EURO- 4,3307. </a:t>
            </a:r>
          </a:p>
          <a:p>
            <a:pPr algn="just">
              <a:lnSpc>
                <a:spcPct val="110000"/>
              </a:lnSpc>
              <a:spcBef>
                <a:spcPts val="0"/>
              </a:spcBef>
              <a:buNone/>
            </a:pPr>
            <a:r>
              <a:rPr lang="pl-PL" sz="1800" dirty="0">
                <a:solidFill>
                  <a:schemeClr val="accent5">
                    <a:lumMod val="75000"/>
                  </a:schemeClr>
                </a:solidFill>
                <a:latin typeface="Calibri" pitchFamily="34" charset="0"/>
                <a:cs typeface="Calibri" pitchFamily="34" charset="0"/>
              </a:rPr>
              <a:t>	Kwota alokacji stanowi równowartość 15 180 000,00 EUR </a:t>
            </a:r>
          </a:p>
          <a:p>
            <a:pPr algn="just">
              <a:lnSpc>
                <a:spcPct val="110000"/>
              </a:lnSpc>
              <a:spcBef>
                <a:spcPts val="0"/>
              </a:spcBef>
              <a:buNone/>
            </a:pPr>
            <a:endParaRPr lang="pl-PL" sz="1800" dirty="0">
              <a:solidFill>
                <a:schemeClr val="bg2">
                  <a:lumMod val="50000"/>
                </a:schemeClr>
              </a:solidFill>
              <a:latin typeface="Calibri" pitchFamily="34" charset="0"/>
              <a:cs typeface="Calibri" pitchFamily="34" charset="0"/>
            </a:endParaRPr>
          </a:p>
          <a:p>
            <a:pPr algn="just">
              <a:lnSpc>
                <a:spcPct val="110000"/>
              </a:lnSpc>
              <a:spcBef>
                <a:spcPts val="0"/>
              </a:spcBef>
              <a:buNone/>
            </a:pPr>
            <a:endParaRPr lang="pl-PL" sz="1800" dirty="0">
              <a:solidFill>
                <a:schemeClr val="bg2">
                  <a:lumMod val="50000"/>
                </a:schemeClr>
              </a:solidFill>
              <a:latin typeface="Calibri" pitchFamily="34" charset="0"/>
              <a:cs typeface="Calibri" pitchFamily="34" charset="0"/>
            </a:endParaRPr>
          </a:p>
          <a:p>
            <a:pPr algn="just">
              <a:lnSpc>
                <a:spcPct val="110000"/>
              </a:lnSpc>
              <a:spcBef>
                <a:spcPts val="0"/>
              </a:spcBef>
              <a:buNone/>
            </a:pPr>
            <a:endParaRPr lang="pl-PL" sz="1800" dirty="0">
              <a:solidFill>
                <a:schemeClr val="bg2">
                  <a:lumMod val="50000"/>
                </a:schemeClr>
              </a:solidFill>
              <a:latin typeface="Calibri" pitchFamily="34" charset="0"/>
              <a:cs typeface="Calibri" pitchFamily="34" charset="0"/>
            </a:endParaRPr>
          </a:p>
          <a:p>
            <a:pPr algn="just">
              <a:lnSpc>
                <a:spcPct val="110000"/>
              </a:lnSpc>
              <a:spcBef>
                <a:spcPts val="0"/>
              </a:spcBef>
              <a:buNone/>
            </a:pPr>
            <a:r>
              <a:rPr lang="pl-PL" sz="1800" dirty="0">
                <a:solidFill>
                  <a:schemeClr val="accent5">
                    <a:lumMod val="75000"/>
                  </a:schemeClr>
                </a:solidFill>
                <a:latin typeface="Calibri" pitchFamily="34" charset="0"/>
                <a:cs typeface="Calibri" pitchFamily="34" charset="0"/>
              </a:rPr>
              <a:t>	*Środki przyznawane przez IZ RPO w ramach RPO WL projektom, które spełniły kryteria oceny projektów dotyczące wpływu projektu na rewitalizacje danego obszaru.</a:t>
            </a:r>
          </a:p>
          <a:p>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688632"/>
          </a:xfrm>
        </p:spPr>
        <p:txBody>
          <a:bodyPr>
            <a:normAutofit/>
          </a:bodyPr>
          <a:lstStyle/>
          <a:p>
            <a:pPr algn="just">
              <a:buNone/>
            </a:pPr>
            <a:endParaRPr lang="pl-PL" sz="1700" dirty="0">
              <a:solidFill>
                <a:schemeClr val="accent5">
                  <a:lumMod val="75000"/>
                </a:schemeClr>
              </a:solidFill>
              <a:latin typeface="Calibri" pitchFamily="34" charset="0"/>
              <a:ea typeface="Times New Roman" panose="02020603050405020304" pitchFamily="18" charset="0"/>
              <a:cs typeface="Calibri" pitchFamily="34" charset="0"/>
            </a:endParaRPr>
          </a:p>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Dodano nowe kryterium</a:t>
            </a:r>
            <a:r>
              <a:rPr lang="pl-PL" sz="1700" dirty="0">
                <a:solidFill>
                  <a:schemeClr val="accent4">
                    <a:lumMod val="75000"/>
                  </a:schemeClr>
                </a:solidFill>
                <a:latin typeface="Calibri" pitchFamily="34" charset="0"/>
                <a:ea typeface="Times New Roman" panose="02020603050405020304" pitchFamily="18" charset="0"/>
                <a:cs typeface="Calibri" pitchFamily="34" charset="0"/>
              </a:rPr>
              <a:t> </a:t>
            </a:r>
            <a:r>
              <a:rPr lang="pl-PL" sz="1700" dirty="0">
                <a:solidFill>
                  <a:srgbClr val="FF0000"/>
                </a:solidFill>
                <a:latin typeface="Calibri" pitchFamily="34" charset="0"/>
                <a:ea typeface="Times New Roman" panose="02020603050405020304" pitchFamily="18" charset="0"/>
                <a:cs typeface="Calibri" pitchFamily="34" charset="0"/>
              </a:rPr>
              <a:t>„</a:t>
            </a:r>
            <a:r>
              <a:rPr lang="pl-PL" sz="1700" b="1" dirty="0">
                <a:solidFill>
                  <a:srgbClr val="FF0000"/>
                </a:solidFill>
                <a:latin typeface="Calibri" pitchFamily="34" charset="0"/>
                <a:cs typeface="Calibri" pitchFamily="34" charset="0"/>
              </a:rPr>
              <a:t>W przypadku wymiany źródła </a:t>
            </a:r>
            <a:r>
              <a:rPr lang="pl-PL" sz="1700" dirty="0">
                <a:solidFill>
                  <a:srgbClr val="FF0000"/>
                </a:solidFill>
                <a:latin typeface="Calibri" pitchFamily="34" charset="0"/>
                <a:cs typeface="Calibri" pitchFamily="34" charset="0"/>
              </a:rPr>
              <a:t> </a:t>
            </a:r>
            <a:r>
              <a:rPr lang="pl-PL" sz="1700" b="1" dirty="0">
                <a:solidFill>
                  <a:srgbClr val="FF0000"/>
                </a:solidFill>
                <a:latin typeface="Calibri" pitchFamily="34" charset="0"/>
                <a:cs typeface="Calibri" pitchFamily="34" charset="0"/>
              </a:rPr>
              <a:t>ciepła budynek nie jest podłączony do sieci ciepłowniczej lub podłączenie do sieci ciepłowniczej jest niemożliwe lub nieracjonalne pod względem ekonomicznym” </a:t>
            </a:r>
            <a:r>
              <a:rPr lang="pl-PL" sz="1700" b="1" dirty="0">
                <a:solidFill>
                  <a:schemeClr val="accent5">
                    <a:lumMod val="75000"/>
                  </a:schemeClr>
                </a:solidFill>
                <a:latin typeface="Calibri" pitchFamily="34" charset="0"/>
                <a:cs typeface="Calibri" pitchFamily="34" charset="0"/>
              </a:rPr>
              <a:t>- </a:t>
            </a:r>
            <a:r>
              <a:rPr lang="pl-PL" sz="1700" dirty="0" err="1">
                <a:solidFill>
                  <a:schemeClr val="accent5">
                    <a:lumMod val="75000"/>
                  </a:schemeClr>
                </a:solidFill>
                <a:latin typeface="Calibri" pitchFamily="34" charset="0"/>
                <a:ea typeface="Times New Roman" panose="02020603050405020304" pitchFamily="18" charset="0"/>
                <a:cs typeface="Calibri" pitchFamily="34" charset="0"/>
              </a:rPr>
              <a:t>niekwalifikowalność</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 wymiany źródeł ciepła w przypadku, gdy budynek jest podłączony do sieci ciepłowniczej lub gdy istnieje możliwość podłączenia budynku wynika z SZOOP RPO WL, a we wcześniejszych konkursach warunek ten był wskazany w Regulaminie konkursu.  Zmiana ma na celu usankcjonowanie powyższego w kryteriach specyficznych (jako odrębne kryterium). Nową kwestią jest jedynie brak możliwości kwalifikowania takich kosztów (chyba, że jest to niemożliwe i nieracjonalne), jeżeli planowane jest podłączenie obszaru do sieci ciepłowniczej do roku 2023. Zmiana ma na celu kwalifikowanie takich działań, które znacznie przyczyniają się do ograniczenia tzw. „niskiej emisji”.</a:t>
            </a:r>
          </a:p>
          <a:p>
            <a:pPr algn="just"/>
            <a:endParaRPr lang="pl-PL" sz="1700" dirty="0">
              <a:solidFill>
                <a:schemeClr val="accent5">
                  <a:lumMod val="75000"/>
                </a:schemeClr>
              </a:solidFill>
              <a:latin typeface="Calibri" pitchFamily="34" charset="0"/>
              <a:ea typeface="Times New Roman" panose="02020603050405020304" pitchFamily="18" charset="0"/>
              <a:cs typeface="Calibri" pitchFamily="34" charset="0"/>
            </a:endParaRPr>
          </a:p>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Doprecyzowano kryterium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„W przypadku wymiany indywidualnego źródła ciepła na źródło opalane paliwem gazowym </a:t>
            </a:r>
            <a:r>
              <a:rPr lang="pl-PL" sz="1700" b="1" u="sng" dirty="0">
                <a:solidFill>
                  <a:schemeClr val="accent5">
                    <a:lumMod val="75000"/>
                  </a:schemeClr>
                </a:solidFill>
                <a:latin typeface="Calibri" pitchFamily="34" charset="0"/>
                <a:ea typeface="Times New Roman" panose="02020603050405020304" pitchFamily="18" charset="0"/>
                <a:cs typeface="Calibri" pitchFamily="34" charset="0"/>
              </a:rPr>
              <a:t>(w przypadku kogeneracji) </a:t>
            </a:r>
            <a:r>
              <a:rPr lang="pl-PL" sz="1700" b="1" dirty="0">
                <a:solidFill>
                  <a:schemeClr val="accent5">
                    <a:lumMod val="75000"/>
                  </a:schemeClr>
                </a:solidFill>
                <a:latin typeface="Calibri" pitchFamily="34" charset="0"/>
                <a:ea typeface="Calibri" panose="020F0502020204030204" pitchFamily="34" charset="0"/>
                <a:cs typeface="Calibri" pitchFamily="34" charset="0"/>
              </a:rPr>
              <a:t>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lub biomasą, możliwe jest wsparcie tylko takich budynków, w których wraz z wymianą źródła ciepła przeprowadza się jednocześnie termomodernizację (rozumianą jako poprawa izolacyjności przegród budowlanych w celu zmniejszenia zapotrzebowania na energię)”</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a:t>
            </a:r>
          </a:p>
          <a:p>
            <a:pPr algn="just"/>
            <a:endParaRPr lang="pl-PL" sz="1700" dirty="0">
              <a:solidFill>
                <a:schemeClr val="accent5">
                  <a:lumMod val="75000"/>
                </a:schemeClr>
              </a:solidFill>
              <a:latin typeface="Calibri" pitchFamily="34" charset="0"/>
              <a:ea typeface="Times New Roman" panose="02020603050405020304" pitchFamily="18" charset="0"/>
              <a:cs typeface="Calibri" pitchFamily="34" charset="0"/>
            </a:endParaRPr>
          </a:p>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Usunięto kryterium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„Projekt przeciwdziała ubóstwu energetycznemu</a:t>
            </a:r>
            <a:r>
              <a:rPr lang="pl-PL" sz="1600" b="1" dirty="0">
                <a:solidFill>
                  <a:schemeClr val="accent5">
                    <a:lumMod val="75000"/>
                  </a:schemeClr>
                </a:solidFill>
                <a:latin typeface="Calibri" pitchFamily="34" charset="0"/>
                <a:ea typeface="Times New Roman" panose="02020603050405020304" pitchFamily="18" charset="0"/>
                <a:cs typeface="Calibri" pitchFamily="34" charset="0"/>
              </a:rPr>
              <a:t>”</a:t>
            </a:r>
            <a:endParaRPr lang="pl-PL" sz="1600" b="1" dirty="0">
              <a:solidFill>
                <a:schemeClr val="accent6"/>
              </a:solidFill>
              <a:latin typeface="Calibri" pitchFamily="34" charset="0"/>
              <a:cs typeface="Calibri" pitchFamily="34" charset="0"/>
            </a:endParaRPr>
          </a:p>
          <a:p>
            <a:endParaRPr lang="pl-PL" sz="1600" dirty="0">
              <a:solidFill>
                <a:schemeClr val="bg2">
                  <a:lumMod val="50000"/>
                </a:schemeClr>
              </a:solidFill>
              <a:latin typeface="Calibri" pitchFamily="34" charset="0"/>
              <a:ea typeface="Times New Roman" panose="02020603050405020304" pitchFamily="18" charset="0"/>
              <a:cs typeface="Calibri" pitchFamily="34" charset="0"/>
            </a:endParaRPr>
          </a:p>
          <a:p>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256584"/>
          </a:xfrm>
        </p:spPr>
        <p:txBody>
          <a:bodyPr>
            <a:normAutofit lnSpcReduction="10000"/>
          </a:bodyPr>
          <a:lstStyle/>
          <a:p>
            <a:pPr algn="just">
              <a:buNone/>
            </a:pPr>
            <a:r>
              <a:rPr lang="pl-PL" dirty="0">
                <a:latin typeface="Calibri" pitchFamily="34" charset="0"/>
                <a:cs typeface="Calibri" pitchFamily="34" charset="0"/>
              </a:rPr>
              <a:t>	</a:t>
            </a:r>
            <a:r>
              <a:rPr lang="pl-PL" sz="1600" u="sng" dirty="0">
                <a:solidFill>
                  <a:schemeClr val="accent5">
                    <a:lumMod val="75000"/>
                  </a:schemeClr>
                </a:solidFill>
                <a:latin typeface="Calibri" pitchFamily="34" charset="0"/>
                <a:cs typeface="Calibri" pitchFamily="34" charset="0"/>
              </a:rPr>
              <a:t>Kryteria finansowo-ekonomiczne oceny merytorycznej.</a:t>
            </a:r>
          </a:p>
          <a:p>
            <a:pPr algn="just">
              <a:buNone/>
            </a:pPr>
            <a:endParaRPr lang="pl-PL" sz="1600" u="sng" dirty="0">
              <a:solidFill>
                <a:schemeClr val="accent5">
                  <a:lumMod val="75000"/>
                </a:schemeClr>
              </a:solidFill>
              <a:latin typeface="Calibri" pitchFamily="34" charset="0"/>
              <a:cs typeface="Calibri" pitchFamily="34" charset="0"/>
            </a:endParaRPr>
          </a:p>
          <a:p>
            <a:pPr lvl="0" algn="just"/>
            <a:r>
              <a:rPr lang="pl-PL" sz="1700" dirty="0">
                <a:solidFill>
                  <a:schemeClr val="accent5">
                    <a:lumMod val="75000"/>
                  </a:schemeClr>
                </a:solidFill>
                <a:latin typeface="Calibri" pitchFamily="34" charset="0"/>
                <a:cs typeface="Calibri" pitchFamily="34" charset="0"/>
              </a:rPr>
              <a:t>W kryterium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Poprawność założeń, w tym przychodów i kosztów przyjętych do analizy finansowo-ekonomicznej.”</a:t>
            </a:r>
            <a:r>
              <a:rPr lang="pl-PL" sz="17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pl-PL" sz="1700" dirty="0">
                <a:solidFill>
                  <a:schemeClr val="accent5">
                    <a:lumMod val="75000"/>
                  </a:schemeClr>
                </a:solidFill>
                <a:latin typeface="Calibri" pitchFamily="34" charset="0"/>
                <a:ea typeface="Calibri" panose="020F0502020204030204" pitchFamily="34" charset="0"/>
                <a:cs typeface="Calibri" pitchFamily="34" charset="0"/>
              </a:rPr>
              <a:t>dodano pytanie pomocnicze</a:t>
            </a:r>
            <a:r>
              <a:rPr lang="pl-PL" sz="1700" b="1" dirty="0">
                <a:solidFill>
                  <a:schemeClr val="accent5">
                    <a:lumMod val="75000"/>
                  </a:schemeClr>
                </a:solidFill>
                <a:latin typeface="Calibri" pitchFamily="34" charset="0"/>
                <a:ea typeface="Calibri" panose="020F0502020204030204" pitchFamily="34" charset="0"/>
                <a:cs typeface="Calibri" pitchFamily="34" charset="0"/>
              </a:rPr>
              <a:t>: </a:t>
            </a:r>
            <a:r>
              <a:rPr lang="pl-PL" sz="1700" b="1" dirty="0">
                <a:solidFill>
                  <a:srgbClr val="FF0000"/>
                </a:solidFill>
                <a:latin typeface="Calibri" pitchFamily="34" charset="0"/>
                <a:ea typeface="Calibri" panose="020F0502020204030204" pitchFamily="34" charset="0"/>
                <a:cs typeface="Calibri" pitchFamily="34" charset="0"/>
              </a:rPr>
              <a:t>„</a:t>
            </a:r>
            <a:r>
              <a:rPr lang="pl-PL" sz="1700" b="1" dirty="0">
                <a:solidFill>
                  <a:srgbClr val="FF0000"/>
                </a:solidFill>
                <a:latin typeface="Calibri" pitchFamily="34" charset="0"/>
                <a:ea typeface="Times New Roman" panose="02020603050405020304" pitchFamily="18" charset="0"/>
                <a:cs typeface="Calibri" pitchFamily="34" charset="0"/>
              </a:rPr>
              <a:t>Czy</a:t>
            </a:r>
            <a:r>
              <a:rPr lang="pl-PL" sz="1700" b="1" dirty="0">
                <a:solidFill>
                  <a:srgbClr val="FF0000"/>
                </a:solidFill>
                <a:latin typeface="Calibri" pitchFamily="34" charset="0"/>
                <a:ea typeface="Calibri" panose="020F0502020204030204" pitchFamily="34" charset="0"/>
                <a:cs typeface="Calibri" pitchFamily="34" charset="0"/>
              </a:rPr>
              <a:t> </a:t>
            </a:r>
            <a:r>
              <a:rPr lang="pl-PL" sz="1700" b="1" dirty="0">
                <a:solidFill>
                  <a:srgbClr val="FF0000"/>
                </a:solidFill>
                <a:latin typeface="Calibri" pitchFamily="34" charset="0"/>
                <a:ea typeface="Times New Roman" panose="02020603050405020304" pitchFamily="18" charset="0"/>
                <a:cs typeface="Calibri" pitchFamily="34" charset="0"/>
              </a:rPr>
              <a:t> w przypadku wymiany źródła ciepła podłączenie do sieci ciepłowniczej nie jest uzasadnione pod względem ekonomicznym (jeśli dotyczy)?”</a:t>
            </a:r>
            <a:r>
              <a:rPr lang="pl-PL" sz="1700" b="1" dirty="0">
                <a:solidFill>
                  <a:srgbClr val="FF0000"/>
                </a:solidFill>
                <a:latin typeface="Calibri" pitchFamily="34" charset="0"/>
                <a:ea typeface="Calibri" panose="020F0502020204030204" pitchFamily="34" charset="0"/>
                <a:cs typeface="Calibri" pitchFamily="34" charset="0"/>
              </a:rPr>
              <a:t> </a:t>
            </a:r>
            <a:r>
              <a:rPr lang="pl-PL" sz="1700" dirty="0">
                <a:solidFill>
                  <a:schemeClr val="accent5">
                    <a:lumMod val="75000"/>
                  </a:schemeClr>
                </a:solidFill>
                <a:latin typeface="Calibri" pitchFamily="34" charset="0"/>
                <a:ea typeface="Calibri" panose="020F0502020204030204" pitchFamily="34" charset="0"/>
                <a:cs typeface="Calibri" pitchFamily="34" charset="0"/>
              </a:rPr>
              <a:t>Na etapie oceny formalnej sprawdzane jest czy Wnioskodawca przedstawił uzasadnienie, że podłączenie do sieci nie jest racjonalne pod względem ekonomicznym (jeśli dotyczy), natomiast ekspert merytoryczny weryfikuje treść tego uzasadnienia</a:t>
            </a:r>
            <a:r>
              <a:rPr lang="pl-PL" sz="1700" dirty="0">
                <a:solidFill>
                  <a:schemeClr val="bg2">
                    <a:lumMod val="50000"/>
                  </a:schemeClr>
                </a:solidFill>
                <a:latin typeface="Calibri" pitchFamily="34" charset="0"/>
                <a:ea typeface="Calibri" panose="020F0502020204030204" pitchFamily="34" charset="0"/>
                <a:cs typeface="Calibri" pitchFamily="34" charset="0"/>
              </a:rPr>
              <a:t>. </a:t>
            </a:r>
          </a:p>
          <a:p>
            <a:pPr lvl="0" algn="just"/>
            <a:endParaRPr lang="pl-PL" sz="1700" dirty="0">
              <a:solidFill>
                <a:schemeClr val="bg2">
                  <a:lumMod val="50000"/>
                </a:schemeClr>
              </a:solidFill>
              <a:latin typeface="Calibri" pitchFamily="34" charset="0"/>
              <a:cs typeface="Calibri" pitchFamily="34" charset="0"/>
            </a:endParaRPr>
          </a:p>
          <a:p>
            <a:pPr lvl="0" algn="just">
              <a:buNone/>
            </a:pPr>
            <a:r>
              <a:rPr lang="pl-PL" sz="1700" dirty="0">
                <a:solidFill>
                  <a:schemeClr val="bg2">
                    <a:lumMod val="50000"/>
                  </a:schemeClr>
                </a:solidFill>
                <a:latin typeface="Calibri" pitchFamily="34" charset="0"/>
                <a:ea typeface="Times New Roman" panose="02020603050405020304" pitchFamily="18" charset="0"/>
                <a:cs typeface="Calibri" pitchFamily="34" charset="0"/>
              </a:rPr>
              <a:t>	</a:t>
            </a:r>
            <a:r>
              <a:rPr lang="pl-PL" sz="1700" u="sng" dirty="0">
                <a:solidFill>
                  <a:schemeClr val="accent5">
                    <a:lumMod val="75000"/>
                  </a:schemeClr>
                </a:solidFill>
                <a:latin typeface="Calibri" pitchFamily="34" charset="0"/>
                <a:ea typeface="Times New Roman" panose="02020603050405020304" pitchFamily="18" charset="0"/>
                <a:cs typeface="Calibri" pitchFamily="34" charset="0"/>
              </a:rPr>
              <a:t>Kryteria  trafności oceny merytorycznej, kryteria skuteczności/efektywności :</a:t>
            </a:r>
          </a:p>
          <a:p>
            <a:pPr algn="just"/>
            <a:r>
              <a:rPr lang="pl-PL" sz="1700" dirty="0">
                <a:solidFill>
                  <a:schemeClr val="accent5">
                    <a:lumMod val="75000"/>
                  </a:schemeClr>
                </a:solidFill>
                <a:latin typeface="Calibri" pitchFamily="34" charset="0"/>
                <a:ea typeface="Times New Roman" panose="02020603050405020304" pitchFamily="18" charset="0"/>
                <a:cs typeface="Calibri" pitchFamily="34" charset="0"/>
              </a:rPr>
              <a:t>Kryterium skuteczności/efektywności: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Efektywność </a:t>
            </a:r>
            <a:r>
              <a:rPr lang="pl-PL" sz="1700" dirty="0">
                <a:solidFill>
                  <a:schemeClr val="accent5">
                    <a:lumMod val="75000"/>
                  </a:schemeClr>
                </a:solidFill>
                <a:latin typeface="Calibri" pitchFamily="34" charset="0"/>
                <a:ea typeface="Calibri" panose="020F0502020204030204" pitchFamily="34" charset="0"/>
                <a:cs typeface="Calibri" pitchFamily="34" charset="0"/>
              </a:rPr>
              <a:t> </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kosztowa zaoszczędzenia 1 </a:t>
            </a:r>
            <a:r>
              <a:rPr lang="pl-PL" sz="1700" b="1" dirty="0" err="1">
                <a:solidFill>
                  <a:schemeClr val="accent5">
                    <a:lumMod val="75000"/>
                  </a:schemeClr>
                </a:solidFill>
                <a:latin typeface="Calibri" pitchFamily="34" charset="0"/>
                <a:ea typeface="Times New Roman" panose="02020603050405020304" pitchFamily="18" charset="0"/>
                <a:cs typeface="Calibri" pitchFamily="34" charset="0"/>
              </a:rPr>
              <a:t>MWh</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w ujęciu rocznym” </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zastąpiono kryterium</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 </a:t>
            </a:r>
            <a:r>
              <a:rPr lang="pl-PL" sz="1700" b="1" dirty="0">
                <a:solidFill>
                  <a:srgbClr val="FF0000"/>
                </a:solidFill>
                <a:latin typeface="Calibri" pitchFamily="34" charset="0"/>
                <a:ea typeface="Times New Roman" panose="02020603050405020304" pitchFamily="18" charset="0"/>
                <a:cs typeface="Calibri" pitchFamily="34" charset="0"/>
              </a:rPr>
              <a:t>„Efektywność kosztowa zaoszczędzenia 1 GJ w ujęciu rocznym.”  </a:t>
            </a:r>
            <a:r>
              <a:rPr lang="pl-PL" sz="1700" dirty="0">
                <a:solidFill>
                  <a:schemeClr val="accent5">
                    <a:lumMod val="75000"/>
                  </a:schemeClr>
                </a:solidFill>
                <a:latin typeface="Calibri" pitchFamily="34" charset="0"/>
                <a:ea typeface="Calibri" panose="020F0502020204030204" pitchFamily="34" charset="0"/>
                <a:cs typeface="Calibri" pitchFamily="34" charset="0"/>
              </a:rPr>
              <a:t> Zmiana ma na celu powiązanie kryterium dotyczącego efektywności kosztowej ze wskaźnikiem Programowym, tj. ze wskaźnikiem dot. ilości zaoszczędzonej energii cieplnej.  </a:t>
            </a:r>
          </a:p>
          <a:p>
            <a:pPr algn="just">
              <a:buNone/>
            </a:pPr>
            <a:endParaRPr lang="pl-PL" sz="1700" dirty="0">
              <a:solidFill>
                <a:schemeClr val="accent5">
                  <a:lumMod val="75000"/>
                </a:schemeClr>
              </a:solidFill>
              <a:latin typeface="Calibri" pitchFamily="34" charset="0"/>
              <a:ea typeface="Calibri" panose="020F0502020204030204" pitchFamily="34" charset="0"/>
              <a:cs typeface="Calibri" pitchFamily="34" charset="0"/>
            </a:endParaRPr>
          </a:p>
          <a:p>
            <a:pPr algn="just">
              <a:buNone/>
            </a:pPr>
            <a:r>
              <a:rPr lang="pl-PL" sz="1700" dirty="0">
                <a:solidFill>
                  <a:schemeClr val="accent5">
                    <a:lumMod val="75000"/>
                  </a:schemeClr>
                </a:solidFill>
                <a:latin typeface="Calibri" pitchFamily="34" charset="0"/>
                <a:ea typeface="Times New Roman" panose="02020603050405020304" pitchFamily="18" charset="0"/>
                <a:cs typeface="Calibri" pitchFamily="34" charset="0"/>
              </a:rPr>
              <a:t>	</a:t>
            </a:r>
            <a:r>
              <a:rPr lang="pl-PL" sz="1700" u="sng" dirty="0">
                <a:solidFill>
                  <a:schemeClr val="accent5">
                    <a:lumMod val="75000"/>
                  </a:schemeClr>
                </a:solidFill>
                <a:latin typeface="Calibri" pitchFamily="34" charset="0"/>
                <a:ea typeface="Times New Roman" panose="02020603050405020304" pitchFamily="18" charset="0"/>
                <a:cs typeface="Calibri" pitchFamily="34" charset="0"/>
              </a:rPr>
              <a:t>Kryteria  trafności oceny merytorycznej, kryteria użyteczności:</a:t>
            </a:r>
          </a:p>
          <a:p>
            <a:pPr lvl="0" algn="just"/>
            <a:r>
              <a:rPr lang="pl-PL" sz="1700" dirty="0">
                <a:solidFill>
                  <a:schemeClr val="accent5">
                    <a:lumMod val="75000"/>
                  </a:schemeClr>
                </a:solidFill>
                <a:latin typeface="Arial" panose="020B0604020202020204" pitchFamily="34" charset="0"/>
                <a:ea typeface="Times New Roman" panose="02020603050405020304" pitchFamily="18" charset="0"/>
              </a:rPr>
              <a:t>Zmiana nazwy oraz definicji kryterium </a:t>
            </a:r>
            <a:r>
              <a:rPr lang="pl-PL" sz="1700" dirty="0">
                <a:solidFill>
                  <a:schemeClr val="accent5">
                    <a:lumMod val="75000"/>
                  </a:schemeClr>
                </a:solidFill>
                <a:latin typeface="Calibri" pitchFamily="34" charset="0"/>
                <a:ea typeface="Times New Roman" panose="02020603050405020304" pitchFamily="18" charset="0"/>
                <a:cs typeface="Calibri" pitchFamily="34" charset="0"/>
              </a:rPr>
              <a:t>„</a:t>
            </a:r>
            <a:r>
              <a:rPr lang="pl-PL" sz="1700" b="1" dirty="0">
                <a:solidFill>
                  <a:schemeClr val="accent5">
                    <a:lumMod val="75000"/>
                  </a:schemeClr>
                </a:solidFill>
                <a:latin typeface="Calibri" pitchFamily="34" charset="0"/>
                <a:ea typeface="Times New Roman" panose="02020603050405020304" pitchFamily="18" charset="0"/>
                <a:cs typeface="Calibri" pitchFamily="34" charset="0"/>
              </a:rPr>
              <a:t>Oddziaływanie na ochronę środowiska i inne polityki horyzontalne” na </a:t>
            </a:r>
            <a:r>
              <a:rPr lang="pl-PL" sz="1700" b="1" dirty="0">
                <a:solidFill>
                  <a:srgbClr val="FF0000"/>
                </a:solidFill>
                <a:latin typeface="Calibri" pitchFamily="34" charset="0"/>
                <a:ea typeface="Times New Roman" panose="02020603050405020304" pitchFamily="18" charset="0"/>
                <a:cs typeface="Calibri" pitchFamily="34" charset="0"/>
              </a:rPr>
              <a:t>„Zmniejszenie emisji gazów cieplarnianych” </a:t>
            </a:r>
            <a:r>
              <a:rPr lang="pl-PL" sz="1700" dirty="0">
                <a:solidFill>
                  <a:schemeClr val="accent5">
                    <a:lumMod val="75000"/>
                  </a:schemeClr>
                </a:solidFill>
                <a:latin typeface="Arial" panose="020B0604020202020204" pitchFamily="34" charset="0"/>
                <a:ea typeface="Times New Roman" panose="02020603050405020304" pitchFamily="18" charset="0"/>
              </a:rPr>
              <a:t>w związku z usunięciem metod pomiaru kryterium odnoszących się do wpływu na promowanie równości szans i niedyskryminacji w tym dostępności dla osób z </a:t>
            </a:r>
            <a:r>
              <a:rPr lang="pl-PL" sz="1700" dirty="0" err="1">
                <a:solidFill>
                  <a:schemeClr val="accent5">
                    <a:lumMod val="75000"/>
                  </a:schemeClr>
                </a:solidFill>
                <a:latin typeface="Arial" panose="020B0604020202020204" pitchFamily="34" charset="0"/>
                <a:ea typeface="Times New Roman" panose="02020603050405020304" pitchFamily="18" charset="0"/>
              </a:rPr>
              <a:t>niepełnosprawnościami</a:t>
            </a:r>
            <a:r>
              <a:rPr lang="pl-PL" sz="1700" dirty="0">
                <a:solidFill>
                  <a:schemeClr val="accent5">
                    <a:lumMod val="75000"/>
                  </a:schemeClr>
                </a:solidFill>
                <a:latin typeface="Arial" panose="020B0604020202020204" pitchFamily="34" charset="0"/>
                <a:ea typeface="Times New Roman" panose="02020603050405020304" pitchFamily="18" charset="0"/>
              </a:rPr>
              <a:t>.</a:t>
            </a:r>
            <a:endParaRPr lang="pl-PL" sz="17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buNone/>
            </a:pPr>
            <a:endParaRPr lang="pl-PL" sz="1600" u="sng" dirty="0">
              <a:solidFill>
                <a:schemeClr val="bg2">
                  <a:lumMod val="50000"/>
                </a:schemeClr>
              </a:solidFill>
              <a:latin typeface="Calibri" pitchFamily="34" charset="0"/>
              <a:ea typeface="Times New Roman" panose="02020603050405020304" pitchFamily="18" charset="0"/>
              <a:cs typeface="Calibri" pitchFamily="34" charset="0"/>
            </a:endParaRPr>
          </a:p>
          <a:p>
            <a:pPr algn="just">
              <a:buNone/>
            </a:pPr>
            <a:endParaRPr lang="pl-PL" sz="1600" dirty="0">
              <a:solidFill>
                <a:schemeClr val="bg2">
                  <a:lumMod val="50000"/>
                </a:schemeClr>
              </a:solidFill>
              <a:latin typeface="Calibri" pitchFamily="34" charset="0"/>
              <a:ea typeface="Calibri" panose="020F0502020204030204" pitchFamily="34" charset="0"/>
              <a:cs typeface="Calibri" pitchFamily="34" charset="0"/>
            </a:endParaRPr>
          </a:p>
          <a:p>
            <a:pPr lvl="0" algn="just">
              <a:buNone/>
            </a:pPr>
            <a:endParaRPr lang="pl-PL" sz="1600" u="sng" dirty="0">
              <a:solidFill>
                <a:schemeClr val="bg2">
                  <a:lumMod val="50000"/>
                </a:schemeClr>
              </a:solidFill>
              <a:latin typeface="Calibri" pitchFamily="34" charset="0"/>
              <a:ea typeface="Times New Roman" panose="02020603050405020304" pitchFamily="18" charset="0"/>
              <a:cs typeface="Calibri" pitchFamily="34" charset="0"/>
            </a:endParaRPr>
          </a:p>
          <a:p>
            <a:pPr lvl="0" algn="just">
              <a:buNone/>
            </a:pPr>
            <a:endParaRPr lang="pl-PL" sz="1600" u="sng" dirty="0">
              <a:solidFill>
                <a:schemeClr val="bg2">
                  <a:lumMod val="50000"/>
                </a:schemeClr>
              </a:solidFill>
              <a:latin typeface="Calibri" pitchFamily="34" charset="0"/>
              <a:ea typeface="Times New Roman" panose="02020603050405020304" pitchFamily="18" charset="0"/>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19256" cy="5256584"/>
          </a:xfrm>
        </p:spPr>
        <p:txBody>
          <a:bodyPr>
            <a:normAutofit/>
          </a:bodyPr>
          <a:lstStyle/>
          <a:p>
            <a:pPr algn="ctr">
              <a:buNone/>
            </a:pPr>
            <a:r>
              <a:rPr lang="pl-PL" sz="2400" b="1" i="1" u="sng" dirty="0">
                <a:solidFill>
                  <a:schemeClr val="accent5">
                    <a:lumMod val="75000"/>
                  </a:schemeClr>
                </a:solidFill>
                <a:latin typeface="Calibri" pitchFamily="34" charset="0"/>
                <a:cs typeface="Calibri" pitchFamily="34" charset="0"/>
              </a:rPr>
              <a:t>Weryfikacja warunków formalnych i oczywistych omyłek:</a:t>
            </a:r>
          </a:p>
          <a:p>
            <a:pPr algn="ctr">
              <a:buNone/>
            </a:pPr>
            <a:endParaRPr lang="pl-PL" sz="2400" b="1" i="1" u="sng" dirty="0">
              <a:solidFill>
                <a:schemeClr val="accent5">
                  <a:lumMod val="75000"/>
                </a:schemeClr>
              </a:solidFill>
              <a:latin typeface="Calibri" pitchFamily="34" charset="0"/>
              <a:cs typeface="Calibri" pitchFamily="34" charset="0"/>
            </a:endParaRPr>
          </a:p>
          <a:p>
            <a:pPr marL="342900" lvl="0" indent="-342900" algn="just">
              <a:buClr>
                <a:schemeClr val="accent5">
                  <a:lumMod val="75000"/>
                </a:schemeClr>
              </a:buClr>
              <a:buFont typeface="+mj-lt"/>
              <a:buAutoNum type="arabicPeriod"/>
            </a:pPr>
            <a:r>
              <a:rPr lang="pl-PL" sz="1600" dirty="0">
                <a:solidFill>
                  <a:schemeClr val="accent5">
                    <a:lumMod val="75000"/>
                  </a:schemeClr>
                </a:solidFill>
                <a:latin typeface="Calibri" pitchFamily="34" charset="0"/>
                <a:cs typeface="Calibri" pitchFamily="34" charset="0"/>
              </a:rPr>
              <a:t>Podczas weryfikacji warunków formalnych sprawdzeniu podlega:</a:t>
            </a:r>
          </a:p>
          <a:p>
            <a:pPr marL="589788" lvl="1" indent="-342900" algn="just">
              <a:buFont typeface="+mj-lt"/>
              <a:buAutoNum type="alphaUcPeriod"/>
            </a:pPr>
            <a:r>
              <a:rPr lang="pl-PL" sz="1600" dirty="0">
                <a:solidFill>
                  <a:schemeClr val="accent5">
                    <a:lumMod val="75000"/>
                  </a:schemeClr>
                </a:solidFill>
                <a:latin typeface="Calibri" pitchFamily="34" charset="0"/>
                <a:cs typeface="Calibri" pitchFamily="34" charset="0"/>
              </a:rPr>
              <a:t>Termin złożenia wniosku o dofinansowanie: czy wniosek został złożony w terminie określonym w ogłoszeniu o konkursie,</a:t>
            </a:r>
          </a:p>
          <a:p>
            <a:pPr marL="589788" lvl="1" indent="-342900" algn="just">
              <a:buFont typeface="+mj-lt"/>
              <a:buAutoNum type="alphaUcPeriod"/>
            </a:pPr>
            <a:r>
              <a:rPr lang="pl-PL" sz="1600" dirty="0">
                <a:solidFill>
                  <a:schemeClr val="accent5">
                    <a:lumMod val="75000"/>
                  </a:schemeClr>
                </a:solidFill>
                <a:latin typeface="Calibri" pitchFamily="34" charset="0"/>
                <a:cs typeface="Calibri" pitchFamily="34" charset="0"/>
              </a:rPr>
              <a:t>Forma wniosku o dofinansowanie: czy wniosek i załączniki zostały przesłane w systemie LSI2014,</a:t>
            </a:r>
          </a:p>
          <a:p>
            <a:pPr marL="589788" lvl="1" indent="-342900" algn="just">
              <a:buFont typeface="+mj-lt"/>
              <a:buAutoNum type="alphaUcPeriod"/>
            </a:pPr>
            <a:r>
              <a:rPr lang="pl-PL" sz="1600" dirty="0">
                <a:solidFill>
                  <a:schemeClr val="accent5">
                    <a:lumMod val="75000"/>
                  </a:schemeClr>
                </a:solidFill>
                <a:latin typeface="Calibri" pitchFamily="34" charset="0"/>
                <a:cs typeface="Calibri" pitchFamily="34" charset="0"/>
              </a:rPr>
              <a:t>Kompletność wniosku o dofinansowanie:</a:t>
            </a:r>
          </a:p>
          <a:p>
            <a:pPr marL="827532" lvl="2" indent="-342900" algn="just"/>
            <a:r>
              <a:rPr lang="pl-PL" sz="1400" dirty="0">
                <a:solidFill>
                  <a:srgbClr val="FF0000"/>
                </a:solidFill>
                <a:latin typeface="Calibri" pitchFamily="34" charset="0"/>
                <a:cs typeface="Calibri" pitchFamily="34" charset="0"/>
              </a:rPr>
              <a:t>czy wniosek zawiera ważny podpis Wnioskodawcy lub osoby upoważnionej do jego reprezentowania, z załączeniem oryginału lub kopii dokumentu poświadczającego umocowanie takiej osoby do reprezentowania Wnioskodawcy. </a:t>
            </a:r>
          </a:p>
          <a:p>
            <a:pPr marL="827532" lvl="2" indent="-342900" algn="just"/>
            <a:r>
              <a:rPr lang="pl-PL" sz="1400" dirty="0">
                <a:solidFill>
                  <a:srgbClr val="FF0000"/>
                </a:solidFill>
                <a:latin typeface="Calibri" pitchFamily="34" charset="0"/>
                <a:cs typeface="Calibri" pitchFamily="34" charset="0"/>
              </a:rPr>
              <a:t>czy podpis cyfrowy jest ważny, tj. certyfikat związany z podpisem cyfrowym jest aktualny (nie wygasł),</a:t>
            </a:r>
          </a:p>
          <a:p>
            <a:pPr marL="827532" lvl="2" indent="-342900" algn="just"/>
            <a:r>
              <a:rPr lang="pl-PL" sz="1400" dirty="0">
                <a:solidFill>
                  <a:srgbClr val="FF0000"/>
                </a:solidFill>
                <a:latin typeface="Calibri" pitchFamily="34" charset="0"/>
                <a:cs typeface="Calibri" pitchFamily="34" charset="0"/>
              </a:rPr>
              <a:t>czy wszystkie wymagane pola wniosku zostały wypełnione,</a:t>
            </a:r>
          </a:p>
          <a:p>
            <a:pPr marL="827532" lvl="2" indent="-342900" algn="just"/>
            <a:r>
              <a:rPr lang="pl-PL" sz="1400" dirty="0">
                <a:solidFill>
                  <a:srgbClr val="FF0000"/>
                </a:solidFill>
                <a:latin typeface="Calibri" pitchFamily="34" charset="0"/>
                <a:cs typeface="Calibri" pitchFamily="34" charset="0"/>
              </a:rPr>
              <a:t>czy do wniosku dołączono wszystkie wymagane załączniki oraz oświadczenia.</a:t>
            </a:r>
          </a:p>
          <a:p>
            <a:pPr marL="342900" lvl="0" indent="-342900">
              <a:buFont typeface="+mj-lt"/>
              <a:buAutoNum type="arabicPeriod"/>
            </a:pPr>
            <a:endParaRPr lang="pl-PL"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04664"/>
            <a:ext cx="8136904" cy="5976664"/>
          </a:xfrm>
        </p:spPr>
        <p:txBody>
          <a:bodyPr>
            <a:noAutofit/>
          </a:bodyPr>
          <a:lstStyle/>
          <a:p>
            <a:pPr lvl="0" algn="just"/>
            <a:r>
              <a:rPr lang="pl-PL" sz="1700" dirty="0">
                <a:solidFill>
                  <a:schemeClr val="accent5">
                    <a:lumMod val="75000"/>
                  </a:schemeClr>
                </a:solidFill>
                <a:latin typeface="Calibri" pitchFamily="34" charset="0"/>
                <a:cs typeface="Calibri" pitchFamily="34" charset="0"/>
              </a:rPr>
              <a:t>Weryfikacja warunków formalnych oraz oczywistych omyłek trwa nie dłużej niż </a:t>
            </a:r>
            <a:r>
              <a:rPr lang="pl-PL" sz="1700" b="1" dirty="0">
                <a:solidFill>
                  <a:schemeClr val="accent5">
                    <a:lumMod val="75000"/>
                  </a:schemeClr>
                </a:solidFill>
                <a:latin typeface="Calibri" pitchFamily="34" charset="0"/>
                <a:cs typeface="Calibri" pitchFamily="34" charset="0"/>
              </a:rPr>
              <a:t>30 dni roboczych </a:t>
            </a:r>
            <a:r>
              <a:rPr lang="pl-PL" sz="1700" dirty="0">
                <a:solidFill>
                  <a:schemeClr val="accent5">
                    <a:lumMod val="75000"/>
                  </a:schemeClr>
                </a:solidFill>
                <a:latin typeface="Calibri" pitchFamily="34" charset="0"/>
                <a:cs typeface="Calibri" pitchFamily="34" charset="0"/>
              </a:rPr>
              <a:t>od daty zamknięcia naboru wniosków. W uzasadnionych przypadkach termin weryfikacji warunków formalnych może zostać przedłużony, o czym IOK niezwłocznie informuje za pośrednictwem swojej strony internetowej podając przyczyny wydłużenia terminu.</a:t>
            </a:r>
          </a:p>
          <a:p>
            <a:pPr lvl="0">
              <a:buNone/>
            </a:pPr>
            <a:endParaRPr lang="pl-PL" sz="1700" dirty="0">
              <a:solidFill>
                <a:schemeClr val="bg2">
                  <a:lumMod val="50000"/>
                </a:schemeClr>
              </a:solidFill>
              <a:latin typeface="Calibri" pitchFamily="34" charset="0"/>
              <a:cs typeface="Calibri" pitchFamily="34" charset="0"/>
            </a:endParaRPr>
          </a:p>
          <a:p>
            <a:pPr lvl="0"/>
            <a:r>
              <a:rPr lang="pl-PL" sz="1700" dirty="0">
                <a:solidFill>
                  <a:schemeClr val="accent5">
                    <a:lumMod val="75000"/>
                  </a:schemeClr>
                </a:solidFill>
                <a:latin typeface="Calibri" pitchFamily="34" charset="0"/>
                <a:cs typeface="Calibri" pitchFamily="34" charset="0"/>
              </a:rPr>
              <a:t>Weryfikacja każdego z warunków formalnych jest weryfikacją zerojedynkową:</a:t>
            </a:r>
          </a:p>
          <a:p>
            <a:pPr lvl="1"/>
            <a:r>
              <a:rPr lang="pl-PL" sz="1700" dirty="0">
                <a:solidFill>
                  <a:srgbClr val="FF0000"/>
                </a:solidFill>
                <a:latin typeface="Calibri" pitchFamily="34" charset="0"/>
                <a:cs typeface="Calibri" pitchFamily="34" charset="0"/>
              </a:rPr>
              <a:t>Weryfikacja wniosku na poziomie „1” w odniesieniu do każdego z warunków formalnych, oznacza, że wniosek jest poprawny i może zostać skierowany do oceny w oparciu o kryteria wyboru projektów.</a:t>
            </a:r>
          </a:p>
          <a:p>
            <a:pPr lvl="1"/>
            <a:r>
              <a:rPr lang="pl-PL" sz="1700" dirty="0">
                <a:solidFill>
                  <a:srgbClr val="FF0000"/>
                </a:solidFill>
                <a:latin typeface="Calibri" pitchFamily="34" charset="0"/>
                <a:cs typeface="Calibri" pitchFamily="34" charset="0"/>
              </a:rPr>
              <a:t>Weryfikacja wniosku na poziomie „0” co najmniej w jednym z warunków formalnych oznacza, że wniosek nie jest poprawny pod względem warunków formalnych.</a:t>
            </a:r>
          </a:p>
          <a:p>
            <a:pPr lvl="1">
              <a:buNone/>
            </a:pPr>
            <a:endParaRPr lang="pl-PL" sz="1700" dirty="0">
              <a:solidFill>
                <a:schemeClr val="bg2">
                  <a:lumMod val="50000"/>
                </a:schemeClr>
              </a:solidFill>
              <a:latin typeface="Calibri" pitchFamily="34" charset="0"/>
              <a:cs typeface="Calibri" pitchFamily="34" charset="0"/>
            </a:endParaRPr>
          </a:p>
          <a:p>
            <a:pPr algn="just"/>
            <a:r>
              <a:rPr lang="pl-PL" sz="1700" dirty="0">
                <a:solidFill>
                  <a:schemeClr val="accent5">
                    <a:lumMod val="75000"/>
                  </a:schemeClr>
                </a:solidFill>
                <a:latin typeface="Calibri" pitchFamily="34" charset="0"/>
                <a:cs typeface="Calibri" pitchFamily="34" charset="0"/>
              </a:rPr>
              <a:t>W przypadku, weryfikacji wniosku na poziomie </a:t>
            </a:r>
            <a:r>
              <a:rPr lang="pl-PL" sz="1700" dirty="0">
                <a:solidFill>
                  <a:srgbClr val="FF0000"/>
                </a:solidFill>
                <a:latin typeface="Calibri" pitchFamily="34" charset="0"/>
                <a:cs typeface="Calibri" pitchFamily="34" charset="0"/>
              </a:rPr>
              <a:t>„0” </a:t>
            </a:r>
            <a:r>
              <a:rPr lang="pl-PL" sz="1700" dirty="0">
                <a:solidFill>
                  <a:schemeClr val="accent5">
                    <a:lumMod val="75000"/>
                  </a:schemeClr>
                </a:solidFill>
                <a:latin typeface="Calibri" pitchFamily="34" charset="0"/>
                <a:cs typeface="Calibri" pitchFamily="34" charset="0"/>
              </a:rPr>
              <a:t>oraz w przypadku stwierdzenia we wniosku oczywistych omyłek IOK wzywa Wnioskodawcę za pośrednictwem LSI2014 do uzupełnienia braków w zakresie warunków formalnych wniosku lub poprawienia w nim oczywistej omyłki w terminie </a:t>
            </a:r>
            <a:r>
              <a:rPr lang="pl-PL" sz="1700" b="1" u="sng" dirty="0">
                <a:solidFill>
                  <a:srgbClr val="FF0000"/>
                </a:solidFill>
                <a:latin typeface="Calibri" pitchFamily="34" charset="0"/>
                <a:cs typeface="Calibri" pitchFamily="34" charset="0"/>
              </a:rPr>
              <a:t>10 dni kalendarzowych</a:t>
            </a:r>
            <a:r>
              <a:rPr lang="pl-PL" sz="1700" dirty="0">
                <a:solidFill>
                  <a:schemeClr val="accent4">
                    <a:lumMod val="75000"/>
                  </a:schemeClr>
                </a:solidFill>
                <a:latin typeface="Calibri" pitchFamily="34" charset="0"/>
                <a:cs typeface="Calibri" pitchFamily="34" charset="0"/>
              </a:rPr>
              <a:t>, </a:t>
            </a:r>
            <a:r>
              <a:rPr lang="pl-PL" sz="1700" dirty="0">
                <a:solidFill>
                  <a:schemeClr val="accent5">
                    <a:lumMod val="75000"/>
                  </a:schemeClr>
                </a:solidFill>
                <a:latin typeface="Calibri" pitchFamily="34" charset="0"/>
                <a:cs typeface="Calibri" pitchFamily="34" charset="0"/>
              </a:rPr>
              <a:t>liczonych od dnia następnego po dniu wysłania wezwania, pod rygorem pozostawienia wniosku bez rozpatrzenia.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19256" cy="4680520"/>
          </a:xfrm>
        </p:spPr>
        <p:txBody>
          <a:bodyPr>
            <a:normAutofit/>
          </a:bodyPr>
          <a:lstStyle/>
          <a:p>
            <a:pPr algn="just"/>
            <a:r>
              <a:rPr lang="pl-PL" sz="1800" dirty="0">
                <a:solidFill>
                  <a:schemeClr val="accent5">
                    <a:lumMod val="75000"/>
                  </a:schemeClr>
                </a:solidFill>
                <a:latin typeface="Calibri" pitchFamily="34" charset="0"/>
                <a:cs typeface="Calibri" pitchFamily="34" charset="0"/>
              </a:rPr>
              <a:t>Wniosek złożony po terminie wskazanym w ogłoszeniu o konkursie pozostawiany jest bez rozpatrzenia.</a:t>
            </a:r>
          </a:p>
          <a:p>
            <a:pPr algn="just">
              <a:buNone/>
            </a:pPr>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Jeżeli Wnioskodawca nie spełni warunku formalnego, nie dokona uzupełnienia wszystkich braków w zakresie warunków formalnych oraz poprawy oczywistych omyłek, do uzupełnienia których został wezwany, lub nie dokona zgodnie z wezwaniem uzupełnienia braków w zakresie warunków formalnych lub poprawy wszystkich omyłek we wniosku w terminie określonym w wezwaniu, wniosek o dofinansowanie zostaje pozostawiony bez rozpatrzenia i nie podlega ocenie. Nieuzupełnienie zgodnie z wezwaniem braków w zakresie warunków formalnych, ze skutkiem w postaci pozostawienia wniosku bez rozpatrzenia, zachodzi również wówczas, gdy Wnioskodawca dokona we wniosku o dofinansowanie lub w załącznikach innych zmian lub uzupełnień, niż wynikające z treści wezwania. Wnioskodawca otrzyma wówczas od IOK pisemną informację o </a:t>
            </a:r>
            <a:r>
              <a:rPr lang="pl-PL" sz="1800" b="1" dirty="0">
                <a:solidFill>
                  <a:schemeClr val="accent5">
                    <a:lumMod val="75000"/>
                  </a:schemeClr>
                </a:solidFill>
                <a:latin typeface="Calibri" pitchFamily="34" charset="0"/>
                <a:cs typeface="Calibri" pitchFamily="34" charset="0"/>
              </a:rPr>
              <a:t>pozostawieniu wniosku bez rozpatrzenia</a:t>
            </a:r>
            <a:r>
              <a:rPr lang="pl-PL" sz="1800" dirty="0">
                <a:solidFill>
                  <a:schemeClr val="accent5">
                    <a:lumMod val="75000"/>
                  </a:schemeClr>
                </a:solidFill>
                <a:latin typeface="Calibri" pitchFamily="34" charset="0"/>
                <a:cs typeface="Calibri" pitchFamily="34" charset="0"/>
              </a:rPr>
              <a:t> wraz z uzasadnieniem.</a:t>
            </a:r>
          </a:p>
          <a:p>
            <a:pPr>
              <a:buNone/>
            </a:pPr>
            <a:endParaRPr lang="pl-P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19256" cy="5328592"/>
          </a:xfrm>
        </p:spPr>
        <p:txBody>
          <a:bodyPr>
            <a:normAutofit/>
          </a:bodyPr>
          <a:lstStyle/>
          <a:p>
            <a:pPr algn="ctr">
              <a:buNone/>
            </a:pPr>
            <a:r>
              <a:rPr lang="pl-PL" sz="2400" b="1" i="1" u="sng" dirty="0">
                <a:solidFill>
                  <a:schemeClr val="accent5">
                    <a:lumMod val="75000"/>
                  </a:schemeClr>
                </a:solidFill>
                <a:latin typeface="Calibri" pitchFamily="34" charset="0"/>
                <a:cs typeface="Calibri" pitchFamily="34" charset="0"/>
              </a:rPr>
              <a:t>Ocena formalna:</a:t>
            </a:r>
          </a:p>
          <a:p>
            <a:pPr algn="ctr">
              <a:buNone/>
            </a:pPr>
            <a:endParaRPr lang="pl-PL" sz="2400" b="1" i="1" u="sng"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Ocena formalna projektów przeprowadzana jest w terminie nie dłuższym </a:t>
            </a:r>
            <a:r>
              <a:rPr lang="pl-PL" sz="1800" b="1" dirty="0">
                <a:solidFill>
                  <a:schemeClr val="accent5">
                    <a:lumMod val="75000"/>
                  </a:schemeClr>
                </a:solidFill>
                <a:latin typeface="Calibri" pitchFamily="34" charset="0"/>
                <a:cs typeface="Calibri" pitchFamily="34" charset="0"/>
              </a:rPr>
              <a:t>niż 60 dni roboczych </a:t>
            </a:r>
            <a:r>
              <a:rPr lang="pl-PL" sz="1800" dirty="0">
                <a:solidFill>
                  <a:schemeClr val="accent5">
                    <a:lumMod val="75000"/>
                  </a:schemeClr>
                </a:solidFill>
                <a:latin typeface="Calibri" pitchFamily="34" charset="0"/>
                <a:cs typeface="Calibri" pitchFamily="34" charset="0"/>
              </a:rPr>
              <a:t>od dnia zakończenia weryfikacji  warunków formalnych. W uzasadnionych przypadkach termin oceny formalnej może zostać przedłużony. Informacja o przedłużeniu oceny formalnej zamieszczana jest na stronie internetowej </a:t>
            </a:r>
            <a:r>
              <a:rPr lang="pl-PL" sz="1800" dirty="0" err="1">
                <a:solidFill>
                  <a:schemeClr val="accent5">
                    <a:lumMod val="75000"/>
                  </a:schemeClr>
                </a:solidFill>
                <a:latin typeface="Calibri" pitchFamily="34" charset="0"/>
                <a:cs typeface="Calibri" pitchFamily="34" charset="0"/>
                <a:hlinkClick r:id="rId2"/>
              </a:rPr>
              <a:t>www.rpo.lubelskie.pl</a:t>
            </a:r>
            <a:r>
              <a:rPr lang="pl-PL" sz="1800" dirty="0">
                <a:solidFill>
                  <a:schemeClr val="accent5">
                    <a:lumMod val="75000"/>
                  </a:schemeClr>
                </a:solidFill>
                <a:latin typeface="Calibri" pitchFamily="34" charset="0"/>
                <a:cs typeface="Calibri" pitchFamily="34" charset="0"/>
              </a:rPr>
              <a:t>.</a:t>
            </a:r>
          </a:p>
          <a:p>
            <a:pPr lvl="0" algn="just"/>
            <a:endParaRPr lang="pl-PL" sz="1800" dirty="0">
              <a:solidFill>
                <a:schemeClr val="accent5">
                  <a:lumMod val="75000"/>
                </a:schemeClr>
              </a:solidFill>
              <a:latin typeface="Calibri" pitchFamily="34" charset="0"/>
              <a:cs typeface="Calibri" pitchFamily="34" charset="0"/>
            </a:endParaRPr>
          </a:p>
          <a:p>
            <a:pPr lvl="0"/>
            <a:r>
              <a:rPr lang="pl-PL" sz="1800" dirty="0">
                <a:solidFill>
                  <a:schemeClr val="accent5">
                    <a:lumMod val="75000"/>
                  </a:schemeClr>
                </a:solidFill>
                <a:latin typeface="Calibri" pitchFamily="34" charset="0"/>
                <a:cs typeface="Calibri" pitchFamily="34" charset="0"/>
              </a:rPr>
              <a:t>Ocena formalna projektu dokonywana jest kolejno w oparciu o:</a:t>
            </a:r>
          </a:p>
          <a:p>
            <a:pPr lvl="1"/>
            <a:r>
              <a:rPr lang="pl-PL" sz="1800" dirty="0">
                <a:solidFill>
                  <a:srgbClr val="FF0000"/>
                </a:solidFill>
                <a:latin typeface="Calibri" pitchFamily="34" charset="0"/>
                <a:cs typeface="Calibri" pitchFamily="34" charset="0"/>
              </a:rPr>
              <a:t>kryteria formalne </a:t>
            </a:r>
            <a:r>
              <a:rPr lang="pl-PL" sz="1800" u="sng" dirty="0">
                <a:solidFill>
                  <a:srgbClr val="FF0000"/>
                </a:solidFill>
                <a:latin typeface="Calibri" pitchFamily="34" charset="0"/>
                <a:cs typeface="Calibri" pitchFamily="34" charset="0"/>
              </a:rPr>
              <a:t>dostępu</a:t>
            </a:r>
            <a:endParaRPr lang="pl-PL" sz="1800" dirty="0">
              <a:solidFill>
                <a:srgbClr val="FF0000"/>
              </a:solidFill>
              <a:latin typeface="Calibri" pitchFamily="34" charset="0"/>
              <a:cs typeface="Calibri" pitchFamily="34" charset="0"/>
            </a:endParaRPr>
          </a:p>
          <a:p>
            <a:pPr lvl="1"/>
            <a:r>
              <a:rPr lang="pl-PL" sz="1800" dirty="0">
                <a:solidFill>
                  <a:srgbClr val="FF0000"/>
                </a:solidFill>
                <a:latin typeface="Calibri" pitchFamily="34" charset="0"/>
                <a:cs typeface="Calibri" pitchFamily="34" charset="0"/>
              </a:rPr>
              <a:t>kryteria formalne </a:t>
            </a:r>
            <a:r>
              <a:rPr lang="pl-PL" sz="1800" u="sng" dirty="0">
                <a:solidFill>
                  <a:srgbClr val="FF0000"/>
                </a:solidFill>
                <a:latin typeface="Calibri" pitchFamily="34" charset="0"/>
                <a:cs typeface="Calibri" pitchFamily="34" charset="0"/>
              </a:rPr>
              <a:t>specyficzne</a:t>
            </a:r>
            <a:r>
              <a:rPr lang="pl-PL" sz="1800" dirty="0">
                <a:solidFill>
                  <a:srgbClr val="FF0000"/>
                </a:solidFill>
                <a:latin typeface="Calibri" pitchFamily="34" charset="0"/>
                <a:cs typeface="Calibri" pitchFamily="34" charset="0"/>
              </a:rPr>
              <a:t> oraz kryterium formalne </a:t>
            </a:r>
            <a:r>
              <a:rPr lang="pl-PL" sz="1800" u="sng" dirty="0">
                <a:solidFill>
                  <a:srgbClr val="FF0000"/>
                </a:solidFill>
                <a:latin typeface="Calibri" pitchFamily="34" charset="0"/>
                <a:cs typeface="Calibri" pitchFamily="34" charset="0"/>
              </a:rPr>
              <a:t>poprawności</a:t>
            </a:r>
            <a:r>
              <a:rPr lang="pl-PL" sz="1800" dirty="0">
                <a:solidFill>
                  <a:srgbClr val="FF0000"/>
                </a:solidFill>
                <a:latin typeface="Calibri" pitchFamily="34" charset="0"/>
                <a:cs typeface="Calibri" pitchFamily="34" charset="0"/>
              </a:rPr>
              <a:t>.</a:t>
            </a:r>
          </a:p>
          <a:p>
            <a:pPr lvl="1"/>
            <a:endParaRPr lang="pl-PL" sz="1800" dirty="0">
              <a:solidFill>
                <a:srgbClr val="FF0000"/>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Pierwszym etapem oceny projektu jest sprawdzenie, czy projekt spełnia wszystkie kryteria formalne dostępu. Kryteria formalne dostępu są kryteriami obligatoryjnymi, spełnienie których jest niezbędne do przyznania dofinansowania. W odniesieniu do kryteriów formalnych dostępu nie jest możliwe wzywanie Wnioskodawcy do wyjaśnień lub uzupełnień</a:t>
            </a:r>
            <a:r>
              <a:rPr lang="pl-PL" sz="1800" dirty="0">
                <a:solidFill>
                  <a:schemeClr val="bg2">
                    <a:lumMod val="50000"/>
                  </a:schemeClr>
                </a:solidFill>
                <a:latin typeface="Calibri" pitchFamily="34" charset="0"/>
                <a:cs typeface="Calibri" pitchFamily="34" charset="0"/>
              </a:rPr>
              <a:t>. </a:t>
            </a:r>
          </a:p>
          <a:p>
            <a:pPr algn="just"/>
            <a:endParaRPr lang="pl-PL" sz="1600" dirty="0">
              <a:solidFill>
                <a:schemeClr val="bg2">
                  <a:lumMod val="50000"/>
                </a:schemeClr>
              </a:solidFill>
              <a:latin typeface="Calibri" pitchFamily="34" charset="0"/>
              <a:cs typeface="Calibri" pitchFamily="34" charset="0"/>
            </a:endParaRPr>
          </a:p>
          <a:p>
            <a:pPr lvl="0"/>
            <a:endParaRPr lang="pl-PL" sz="1600" dirty="0">
              <a:solidFill>
                <a:schemeClr val="bg2">
                  <a:lumMod val="50000"/>
                </a:schemeClr>
              </a:solidFill>
              <a:latin typeface="Calibri" pitchFamily="34" charset="0"/>
              <a:cs typeface="Calibri" pitchFamily="34" charset="0"/>
            </a:endParaRPr>
          </a:p>
          <a:p>
            <a:pPr lvl="0"/>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19256" cy="4392488"/>
          </a:xfrm>
        </p:spPr>
        <p:txBody>
          <a:bodyPr>
            <a:normAutofit/>
          </a:bodyPr>
          <a:lstStyle/>
          <a:p>
            <a:pPr marL="342900" indent="-342900" algn="just">
              <a:spcBef>
                <a:spcPts val="0"/>
              </a:spcBef>
              <a:buClr>
                <a:schemeClr val="accent4"/>
              </a:buClr>
              <a:buSzPct val="90000"/>
              <a:buNone/>
            </a:pPr>
            <a:endParaRPr lang="pl-PL" sz="1800" dirty="0">
              <a:solidFill>
                <a:schemeClr val="bg2">
                  <a:lumMod val="50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Ocena w oparciu o kryteria formalne dostępu weryfikowana jest wartościami: </a:t>
            </a:r>
            <a:r>
              <a:rPr lang="pl-PL" sz="1800" cap="small" dirty="0">
                <a:solidFill>
                  <a:schemeClr val="accent5">
                    <a:lumMod val="75000"/>
                  </a:schemeClr>
                </a:solidFill>
                <a:latin typeface="Calibri" pitchFamily="34" charset="0"/>
                <a:cs typeface="Calibri" pitchFamily="34" charset="0"/>
              </a:rPr>
              <a:t>Tak | Nie | </a:t>
            </a:r>
            <a:r>
              <a:rPr lang="pl-PL" sz="1800" cap="small" dirty="0" err="1">
                <a:solidFill>
                  <a:schemeClr val="accent5">
                    <a:lumMod val="75000"/>
                  </a:schemeClr>
                </a:solidFill>
                <a:latin typeface="Calibri" pitchFamily="34" charset="0"/>
                <a:cs typeface="Calibri" pitchFamily="34" charset="0"/>
              </a:rPr>
              <a:t>Nie</a:t>
            </a:r>
            <a:r>
              <a:rPr lang="pl-PL" sz="1800" cap="small" dirty="0">
                <a:solidFill>
                  <a:schemeClr val="accent5">
                    <a:lumMod val="75000"/>
                  </a:schemeClr>
                </a:solidFill>
                <a:latin typeface="Calibri" pitchFamily="34" charset="0"/>
                <a:cs typeface="Calibri" pitchFamily="34" charset="0"/>
              </a:rPr>
              <a:t> Dotyczy</a:t>
            </a:r>
            <a:endParaRPr lang="pl-PL" sz="1800" dirty="0">
              <a:solidFill>
                <a:schemeClr val="accent5">
                  <a:lumMod val="75000"/>
                </a:schemeClr>
              </a:solidFill>
              <a:latin typeface="Calibri" pitchFamily="34" charset="0"/>
              <a:cs typeface="Calibri" pitchFamily="34" charset="0"/>
            </a:endParaRPr>
          </a:p>
          <a:p>
            <a:pPr lvl="1"/>
            <a:r>
              <a:rPr lang="pl-PL" sz="1800" dirty="0">
                <a:solidFill>
                  <a:srgbClr val="FF0000"/>
                </a:solidFill>
                <a:latin typeface="Calibri" pitchFamily="34" charset="0"/>
                <a:cs typeface="Calibri" pitchFamily="34" charset="0"/>
              </a:rPr>
              <a:t>ocena projektu na poziomie TAK we wszystkich kryteriach dostępu, oznacza że projekt co do zasady kwalifikuje się do oceny pod kątem kryteriów specyficznych, </a:t>
            </a:r>
          </a:p>
          <a:p>
            <a:pPr lvl="1"/>
            <a:r>
              <a:rPr lang="pl-PL" sz="1800" dirty="0">
                <a:solidFill>
                  <a:srgbClr val="FF0000"/>
                </a:solidFill>
                <a:latin typeface="Calibri" pitchFamily="34" charset="0"/>
                <a:cs typeface="Calibri" pitchFamily="34" charset="0"/>
              </a:rPr>
              <a:t>ocena projektu na poziomie NIE co najmniej w jednym kryterium dostępu oznacza, że projekt nie kwalifikuje się do dofinansowania i zostaje oceniony negatywnie co oznacza, że nie podlega dalszej ocenie.</a:t>
            </a:r>
          </a:p>
          <a:p>
            <a:pPr lvl="0" algn="just"/>
            <a:r>
              <a:rPr lang="pl-PL" sz="1800" dirty="0">
                <a:solidFill>
                  <a:schemeClr val="accent5">
                    <a:lumMod val="75000"/>
                  </a:schemeClr>
                </a:solidFill>
                <a:latin typeface="Calibri" pitchFamily="34" charset="0"/>
                <a:cs typeface="Calibri" pitchFamily="34" charset="0"/>
              </a:rPr>
              <a:t>W przypadku negatywnej oceny projektu w oparciu o kryteria dostępu, IOK informuje Wnioskodawcę pisemnie o zakończeniu oceny projektu wraz z informacją o niespełnieniu kryteriów i uzasadnieniem negatywnej oceny. </a:t>
            </a:r>
          </a:p>
          <a:p>
            <a:pPr marL="342900" indent="-342900">
              <a:spcBef>
                <a:spcPts val="0"/>
              </a:spcBef>
              <a:buClr>
                <a:schemeClr val="accent4"/>
              </a:buClr>
              <a:buSzPct val="90000"/>
              <a:buNone/>
            </a:pPr>
            <a:endParaRPr lang="pl-PL" dirty="0">
              <a:solidFill>
                <a:schemeClr val="bg2">
                  <a:lumMod val="50000"/>
                </a:schemeClr>
              </a:solidFill>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435280" cy="5544616"/>
          </a:xfrm>
        </p:spPr>
        <p:txBody>
          <a:bodyPr>
            <a:normAutofit/>
          </a:bodyPr>
          <a:lstStyle/>
          <a:p>
            <a:endParaRPr lang="pl-PL" sz="1600" u="sng" dirty="0">
              <a:solidFill>
                <a:schemeClr val="bg2">
                  <a:lumMod val="50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W przypadku, gdy projekt spełnia wszystkie kryteria formalne dostępu, podlega ocenie w oparciu o kryteria </a:t>
            </a:r>
            <a:r>
              <a:rPr lang="pl-PL" sz="1800" b="1" dirty="0">
                <a:solidFill>
                  <a:schemeClr val="accent5">
                    <a:lumMod val="75000"/>
                  </a:schemeClr>
                </a:solidFill>
                <a:latin typeface="Calibri" pitchFamily="34" charset="0"/>
                <a:cs typeface="Calibri" pitchFamily="34" charset="0"/>
              </a:rPr>
              <a:t>formalne specyficzne </a:t>
            </a:r>
            <a:r>
              <a:rPr lang="pl-PL" sz="1800" dirty="0">
                <a:solidFill>
                  <a:schemeClr val="accent5">
                    <a:lumMod val="75000"/>
                  </a:schemeClr>
                </a:solidFill>
                <a:latin typeface="Calibri" pitchFamily="34" charset="0"/>
                <a:cs typeface="Calibri" pitchFamily="34" charset="0"/>
              </a:rPr>
              <a:t>a następnie </a:t>
            </a:r>
            <a:r>
              <a:rPr lang="pl-PL" sz="1800" b="1" i="1" dirty="0">
                <a:solidFill>
                  <a:schemeClr val="accent5">
                    <a:lumMod val="75000"/>
                  </a:schemeClr>
                </a:solidFill>
                <a:latin typeface="Calibri" pitchFamily="34" charset="0"/>
                <a:cs typeface="Calibri" pitchFamily="34" charset="0"/>
              </a:rPr>
              <a:t>kryterium formalne poprawności</a:t>
            </a:r>
          </a:p>
          <a:p>
            <a:pPr lvl="0" algn="just"/>
            <a:r>
              <a:rPr lang="pl-PL" sz="1800" dirty="0">
                <a:solidFill>
                  <a:schemeClr val="accent5">
                    <a:lumMod val="75000"/>
                  </a:schemeClr>
                </a:solidFill>
                <a:latin typeface="Calibri" pitchFamily="34" charset="0"/>
                <a:cs typeface="Calibri" pitchFamily="34" charset="0"/>
              </a:rPr>
              <a:t>Kryteria formalne specyficzne oraz kryterium formalne poprawności są kryteriami obligatoryjnym, których spełnienie jest niezbędne do przyznania dofinansowania. Kryteria muszą być spełnione bezwarunkowo, ale ich niespełnienie nie powoduje od razu negatywnej oceny wniosku. W trakcie oceny Wnioskodawca może zostać wezwany przez IOK do uzupełnienia/poprawy lub złożenia wyjaśnień do wniosku przy czym zakres uzupełnienia/poprawy wniosku w odniesieniu do danego kryterium, wskazywany jest przez IOK w wezwaniu i może dotyczyć: </a:t>
            </a:r>
          </a:p>
          <a:p>
            <a:pPr lvl="2" algn="just"/>
            <a:r>
              <a:rPr lang="pl-PL" sz="1800" dirty="0">
                <a:solidFill>
                  <a:srgbClr val="FF0000"/>
                </a:solidFill>
                <a:latin typeface="Calibri" pitchFamily="34" charset="0"/>
                <a:cs typeface="Calibri" pitchFamily="34" charset="0"/>
              </a:rPr>
              <a:t>uzasadnienia spełnienia kryterium we wniosku  o dofinansowanie projektu,</a:t>
            </a:r>
          </a:p>
          <a:p>
            <a:pPr lvl="2" algn="just"/>
            <a:r>
              <a:rPr lang="pl-PL" sz="1800" dirty="0">
                <a:solidFill>
                  <a:srgbClr val="FF0000"/>
                </a:solidFill>
                <a:latin typeface="Calibri" pitchFamily="34" charset="0"/>
                <a:cs typeface="Calibri" pitchFamily="34" charset="0"/>
              </a:rPr>
              <a:t>informacji we wniosku odnoszących się do definicji danego kryterium,</a:t>
            </a:r>
          </a:p>
          <a:p>
            <a:pPr lvl="2" algn="just"/>
            <a:r>
              <a:rPr lang="pl-PL" sz="1800" dirty="0">
                <a:solidFill>
                  <a:srgbClr val="FF0000"/>
                </a:solidFill>
                <a:latin typeface="Calibri" pitchFamily="34" charset="0"/>
                <a:cs typeface="Calibri" pitchFamily="34" charset="0"/>
              </a:rPr>
              <a:t>informacji we wniosku odnoszących się do uzasadnienia kryteriów,</a:t>
            </a:r>
          </a:p>
          <a:p>
            <a:pPr lvl="2" algn="just"/>
            <a:r>
              <a:rPr lang="pl-PL" sz="1800" dirty="0">
                <a:solidFill>
                  <a:srgbClr val="FF0000"/>
                </a:solidFill>
                <a:latin typeface="Calibri" pitchFamily="34" charset="0"/>
                <a:cs typeface="Calibri" pitchFamily="34" charset="0"/>
              </a:rPr>
              <a:t>informacji dotyczącej typów projektów, do których zastosowanie ma dane kryterium.</a:t>
            </a:r>
          </a:p>
          <a:p>
            <a:endParaRPr lang="pl-PL" sz="1600" u="sng" dirty="0">
              <a:solidFill>
                <a:schemeClr val="bg2">
                  <a:lumMod val="50000"/>
                </a:schemeClr>
              </a:solidFill>
              <a:latin typeface="Calibri" pitchFamily="34" charset="0"/>
              <a:cs typeface="Calibri" pitchFamily="34" charset="0"/>
            </a:endParaRPr>
          </a:p>
          <a:p>
            <a:pPr>
              <a:buNone/>
            </a:pPr>
            <a:endParaRPr lang="pl-PL" sz="2400" u="sng" dirty="0">
              <a:solidFill>
                <a:schemeClr val="bg2">
                  <a:lumMod val="50000"/>
                </a:schemeClr>
              </a:solidFill>
              <a:latin typeface="Calibri" pitchFamily="34" charset="0"/>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363272" cy="5256584"/>
          </a:xfrm>
        </p:spPr>
        <p:txBody>
          <a:bodyPr>
            <a:normAutofit fontScale="92500"/>
          </a:bodyPr>
          <a:lstStyle/>
          <a:p>
            <a:pPr lvl="0" algn="just"/>
            <a:r>
              <a:rPr lang="pl-PL" sz="1800" dirty="0">
                <a:solidFill>
                  <a:schemeClr val="accent5">
                    <a:lumMod val="75000"/>
                  </a:schemeClr>
                </a:solidFill>
                <a:latin typeface="Calibri" pitchFamily="34" charset="0"/>
                <a:cs typeface="Calibri" pitchFamily="34" charset="0"/>
              </a:rPr>
              <a:t>Ocena kryteriów formalnych specyficznych weryfikowana jest wartościami: </a:t>
            </a:r>
            <a:r>
              <a:rPr lang="pl-PL" sz="1800" cap="small" dirty="0">
                <a:solidFill>
                  <a:schemeClr val="accent5">
                    <a:lumMod val="75000"/>
                  </a:schemeClr>
                </a:solidFill>
                <a:latin typeface="Calibri" pitchFamily="34" charset="0"/>
                <a:cs typeface="Calibri" pitchFamily="34" charset="0"/>
              </a:rPr>
              <a:t>Tak | Nie | </a:t>
            </a:r>
            <a:r>
              <a:rPr lang="pl-PL" sz="1800" cap="small" dirty="0" err="1">
                <a:solidFill>
                  <a:schemeClr val="accent5">
                    <a:lumMod val="75000"/>
                  </a:schemeClr>
                </a:solidFill>
                <a:latin typeface="Calibri" pitchFamily="34" charset="0"/>
                <a:cs typeface="Calibri" pitchFamily="34" charset="0"/>
              </a:rPr>
              <a:t>Nie</a:t>
            </a:r>
            <a:r>
              <a:rPr lang="pl-PL" sz="1800" cap="small" dirty="0">
                <a:solidFill>
                  <a:schemeClr val="accent5">
                    <a:lumMod val="75000"/>
                  </a:schemeClr>
                </a:solidFill>
                <a:latin typeface="Calibri" pitchFamily="34" charset="0"/>
                <a:cs typeface="Calibri" pitchFamily="34" charset="0"/>
              </a:rPr>
              <a:t> Dotyczy</a:t>
            </a:r>
            <a:r>
              <a:rPr lang="pl-PL" sz="1800" dirty="0">
                <a:solidFill>
                  <a:schemeClr val="accent5">
                    <a:lumMod val="75000"/>
                  </a:schemeClr>
                </a:solidFill>
                <a:latin typeface="Calibri" pitchFamily="34" charset="0"/>
                <a:cs typeface="Calibri" pitchFamily="34" charset="0"/>
              </a:rPr>
              <a:t> natomiast kryterium poprawności weryfikowana jest wartościami: </a:t>
            </a:r>
            <a:r>
              <a:rPr lang="pl-PL" sz="1800" cap="small" dirty="0">
                <a:solidFill>
                  <a:schemeClr val="accent5">
                    <a:lumMod val="75000"/>
                  </a:schemeClr>
                </a:solidFill>
                <a:latin typeface="Calibri" pitchFamily="34" charset="0"/>
                <a:cs typeface="Calibri" pitchFamily="34" charset="0"/>
              </a:rPr>
              <a:t>Tak | Nie |.</a:t>
            </a:r>
            <a:endParaRPr lang="pl-PL" sz="1800" dirty="0">
              <a:solidFill>
                <a:schemeClr val="accent5">
                  <a:lumMod val="75000"/>
                </a:schemeClr>
              </a:solidFill>
              <a:latin typeface="Calibri" pitchFamily="34" charset="0"/>
              <a:cs typeface="Calibri" pitchFamily="34" charset="0"/>
            </a:endParaRPr>
          </a:p>
          <a:p>
            <a:pPr lvl="1" algn="just"/>
            <a:r>
              <a:rPr lang="pl-PL" sz="1800" dirty="0">
                <a:solidFill>
                  <a:srgbClr val="FF0000"/>
                </a:solidFill>
                <a:latin typeface="Calibri" pitchFamily="34" charset="0"/>
                <a:cs typeface="Calibri" pitchFamily="34" charset="0"/>
              </a:rPr>
              <a:t>Ocena projektu na poziomie TAK w odniesieniu do wszystkich kryteriów formalnych specyficznych oraz kryterium formalnego poprawności oznacza, że projekt spełnia kryteria formalne specyficzne i poprawności i zostaje przekazany do oceny merytorycznej.</a:t>
            </a:r>
          </a:p>
          <a:p>
            <a:pPr lvl="1" algn="just"/>
            <a:r>
              <a:rPr lang="pl-PL" sz="1800" dirty="0">
                <a:solidFill>
                  <a:srgbClr val="FF0000"/>
                </a:solidFill>
                <a:latin typeface="Calibri" pitchFamily="34" charset="0"/>
                <a:cs typeface="Calibri" pitchFamily="34" charset="0"/>
              </a:rPr>
              <a:t>Ocena projektu na poziomie NIE w odniesieniu do któregokolwiek kryterium formalnego specyficznego lub kryterium poprawności skutkuje skierowaniem wniosku o dofinansowanie do jednorazowego uzupełnienia/poprawy lub złożenia wyjaśnień.</a:t>
            </a:r>
          </a:p>
          <a:p>
            <a:pPr lvl="1" algn="just"/>
            <a:endParaRPr lang="pl-PL" sz="1800" dirty="0">
              <a:solidFill>
                <a:schemeClr val="accent4">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W przypadku, oceny projektu na poziomie </a:t>
            </a:r>
            <a:r>
              <a:rPr lang="pl-PL" sz="1800" dirty="0">
                <a:solidFill>
                  <a:srgbClr val="FF0000"/>
                </a:solidFill>
                <a:latin typeface="Calibri" pitchFamily="34" charset="0"/>
                <a:cs typeface="Calibri" pitchFamily="34" charset="0"/>
              </a:rPr>
              <a:t>„NIE”, </a:t>
            </a:r>
            <a:r>
              <a:rPr lang="pl-PL" sz="1800" dirty="0">
                <a:solidFill>
                  <a:schemeClr val="accent5">
                    <a:lumMod val="75000"/>
                  </a:schemeClr>
                </a:solidFill>
                <a:latin typeface="Calibri" pitchFamily="34" charset="0"/>
                <a:cs typeface="Calibri" pitchFamily="34" charset="0"/>
              </a:rPr>
              <a:t>IOK kieruje za pośrednictwem LSI2014 do Wnioskodawcy wezwanie do uzupełnienia/poprawy dokumentów lub złożenia wyjaśnień ze wskazaniem terminu, w jakim należy tego dokonać. Na wykonanie wezwania Wnioskodawca ma</a:t>
            </a:r>
            <a:r>
              <a:rPr lang="pl-PL" sz="1800" b="1" u="sng" dirty="0">
                <a:solidFill>
                  <a:schemeClr val="accent5">
                    <a:lumMod val="75000"/>
                  </a:schemeClr>
                </a:solidFill>
                <a:latin typeface="Calibri" pitchFamily="34" charset="0"/>
                <a:cs typeface="Calibri" pitchFamily="34" charset="0"/>
              </a:rPr>
              <a:t> </a:t>
            </a:r>
            <a:r>
              <a:rPr lang="pl-PL" sz="1800" b="1" u="sng" dirty="0">
                <a:solidFill>
                  <a:srgbClr val="FF0000"/>
                </a:solidFill>
                <a:latin typeface="Calibri" pitchFamily="34" charset="0"/>
                <a:cs typeface="Calibri" pitchFamily="34" charset="0"/>
              </a:rPr>
              <a:t>10 dni roboczych</a:t>
            </a:r>
            <a:r>
              <a:rPr lang="pl-PL" sz="1800" dirty="0">
                <a:solidFill>
                  <a:srgbClr val="FF0000"/>
                </a:solidFill>
                <a:latin typeface="Calibri" pitchFamily="34" charset="0"/>
                <a:cs typeface="Calibri" pitchFamily="34" charset="0"/>
              </a:rPr>
              <a:t>,</a:t>
            </a:r>
            <a:r>
              <a:rPr lang="pl-PL" sz="1800" dirty="0">
                <a:solidFill>
                  <a:schemeClr val="accent4">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liczonych od dnia następnego po dniu wysłania wezwania. </a:t>
            </a:r>
          </a:p>
          <a:p>
            <a:pPr lvl="0" algn="just"/>
            <a:endParaRPr lang="pl-PL" sz="18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Uzupełnieniu/poprawie/wyjaśnieniu mogą podlegać wyłącznie elementy wskazane w wezwaniu. Jeżeli zmiany wprowadzane zgodnie z treścią wezwania, czynią koniecznymi dokonanie kolejnych zmian we wniosku – wówczas Wnioskodawca wprowadza dodatkowe zmiany we wniosku o dofinansowanie i w odpowiednich załącznikach, informując o tym fakcie IOK i uzasadniając konieczność wprowadzenia dodatkowych zmian. </a:t>
            </a:r>
          </a:p>
          <a:p>
            <a:pPr lvl="0" algn="just"/>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91264" cy="5616624"/>
          </a:xfrm>
        </p:spPr>
        <p:txBody>
          <a:bodyPr>
            <a:normAutofit/>
          </a:bodyPr>
          <a:lstStyle/>
          <a:p>
            <a:pPr lvl="0" algn="just"/>
            <a:r>
              <a:rPr lang="pl-PL" sz="1800" dirty="0">
                <a:solidFill>
                  <a:schemeClr val="accent5">
                    <a:lumMod val="75000"/>
                  </a:schemeClr>
                </a:solidFill>
                <a:latin typeface="Calibri" pitchFamily="34" charset="0"/>
                <a:cs typeface="Calibri" pitchFamily="34" charset="0"/>
              </a:rPr>
              <a:t>W przypadku, gdy w projekcie wprowadzone zostaną zmiany inne niż te, wskazane w wezwaniu, projekt w zakresie kryteriów specyficznych i kryterium poprawności, objętych wezwaniem uzyskuje ocenę negatywną i nie podlega dalszej ocenie.</a:t>
            </a:r>
          </a:p>
          <a:p>
            <a:pPr lvl="0" algn="just"/>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Niedokonanie przez Wnioskodawcę wszystkich uzupełnień/poprawek wskazanych w wezwaniu, dokonanie nieprawidłowych uzupełnień/poprawek, niezłożenie wyjaśnień lub złożenie wyjaśnień niedostatecznych (tj. takich, których treść nie pozwala uznać kryteriów za spełnione)lub niezłożenie uzupełnień/poprawek w terminie wskazanym w wezwaniu stanowi podstawę </a:t>
            </a:r>
            <a:r>
              <a:rPr lang="pl-PL" sz="1800" b="1" dirty="0">
                <a:solidFill>
                  <a:schemeClr val="accent5">
                    <a:lumMod val="75000"/>
                  </a:schemeClr>
                </a:solidFill>
                <a:latin typeface="Calibri" pitchFamily="34" charset="0"/>
                <a:cs typeface="Calibri" pitchFamily="34" charset="0"/>
              </a:rPr>
              <a:t>negatywnej oceny projektu</a:t>
            </a:r>
            <a:r>
              <a:rPr lang="pl-PL" sz="1800" dirty="0">
                <a:solidFill>
                  <a:schemeClr val="accent5">
                    <a:lumMod val="75000"/>
                  </a:schemeClr>
                </a:solidFill>
                <a:latin typeface="Calibri" pitchFamily="34" charset="0"/>
                <a:cs typeface="Calibri" pitchFamily="34" charset="0"/>
              </a:rPr>
              <a:t>.</a:t>
            </a:r>
          </a:p>
          <a:p>
            <a:pPr lvl="2" algn="just">
              <a:buNone/>
            </a:pPr>
            <a:endParaRPr lang="pl-PL" sz="1800" dirty="0">
              <a:solidFill>
                <a:schemeClr val="accent4">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Po dokonaniu oceny formalnej wniosków, IOK informuje Wnioskodawców o wynikach oceny poprzez:</a:t>
            </a:r>
          </a:p>
          <a:p>
            <a:pPr lvl="1" algn="just"/>
            <a:r>
              <a:rPr lang="pl-PL" sz="1800" dirty="0">
                <a:solidFill>
                  <a:srgbClr val="FF0000"/>
                </a:solidFill>
                <a:latin typeface="Calibri" pitchFamily="34" charset="0"/>
                <a:cs typeface="Calibri" pitchFamily="34" charset="0"/>
              </a:rPr>
              <a:t>publikację na stronie </a:t>
            </a:r>
            <a:r>
              <a:rPr lang="pl-PL" sz="1800" dirty="0" err="1">
                <a:solidFill>
                  <a:srgbClr val="FF0000"/>
                </a:solidFill>
                <a:latin typeface="Calibri" pitchFamily="34" charset="0"/>
                <a:cs typeface="Calibri" pitchFamily="34" charset="0"/>
                <a:hlinkClick r:id="rId2"/>
              </a:rPr>
              <a:t>www.rpo.lubelskie.pl</a:t>
            </a:r>
            <a:r>
              <a:rPr lang="pl-PL" sz="1800" dirty="0">
                <a:solidFill>
                  <a:srgbClr val="FF0000"/>
                </a:solidFill>
                <a:latin typeface="Calibri" pitchFamily="34" charset="0"/>
                <a:cs typeface="Calibri" pitchFamily="34" charset="0"/>
              </a:rPr>
              <a:t> listy projektów spełniających kryteria formalne, które zostały zakwalifikowane do oceny merytorycznej,</a:t>
            </a:r>
          </a:p>
          <a:p>
            <a:pPr lvl="1" algn="just"/>
            <a:r>
              <a:rPr lang="pl-PL" sz="1800" dirty="0">
                <a:solidFill>
                  <a:srgbClr val="FF0000"/>
                </a:solidFill>
                <a:latin typeface="Calibri" pitchFamily="34" charset="0"/>
                <a:cs typeface="Calibri" pitchFamily="34" charset="0"/>
              </a:rPr>
              <a:t>pisemne powiadomienie tych Wnioskodawców, których projekty zostały ocenione negatywnie wraz z podaniem przyczyny negatywnej oceny. </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147248" cy="5328592"/>
          </a:xfrm>
        </p:spPr>
        <p:txBody>
          <a:bodyPr>
            <a:normAutofit/>
          </a:bodyPr>
          <a:lstStyle/>
          <a:p>
            <a:pPr lvl="0" algn="ctr">
              <a:buNone/>
            </a:pPr>
            <a:r>
              <a:rPr lang="pl-PL" sz="2000" b="1" i="1" u="sng" dirty="0">
                <a:solidFill>
                  <a:schemeClr val="accent5">
                    <a:lumMod val="75000"/>
                  </a:schemeClr>
                </a:solidFill>
                <a:latin typeface="Calibri" pitchFamily="34" charset="0"/>
                <a:cs typeface="Calibri" pitchFamily="34" charset="0"/>
              </a:rPr>
              <a:t>Termin, czas trwania naboru oraz forma i miejsce składania wniosków </a:t>
            </a:r>
          </a:p>
          <a:p>
            <a:pPr lvl="0" algn="ctr">
              <a:buNone/>
            </a:pPr>
            <a:endParaRPr lang="pl-PL" sz="2400" b="1" i="1" u="sng" dirty="0">
              <a:solidFill>
                <a:schemeClr val="bg2">
                  <a:lumMod val="50000"/>
                </a:schemeClr>
              </a:solidFill>
              <a:latin typeface="Calibri" pitchFamily="34" charset="0"/>
              <a:cs typeface="Calibri" pitchFamily="34" charset="0"/>
            </a:endParaRPr>
          </a:p>
          <a:p>
            <a:pPr lvl="0" algn="ctr">
              <a:buNone/>
            </a:pPr>
            <a:endParaRPr lang="pl-PL" sz="2400" b="1" i="1" u="sng" dirty="0">
              <a:solidFill>
                <a:schemeClr val="bg2">
                  <a:lumMod val="50000"/>
                </a:schemeClr>
              </a:solidFill>
              <a:latin typeface="Calibri" pitchFamily="34" charset="0"/>
              <a:cs typeface="Calibri" pitchFamily="34" charset="0"/>
            </a:endParaRPr>
          </a:p>
          <a:p>
            <a:pPr lvl="0" algn="just">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Wszelkie czynności w ramach oceny i wyboru projektu do dofinansowania, zarówno po stronie Wnioskodawcy, jak i IOK, dokonywane są wyłącznie w formie elektronicznej, za pośrednictwem LSI2014 chyba że Regulamin stanowi inaczej. </a:t>
            </a:r>
            <a:r>
              <a:rPr lang="pl-PL" sz="1800" u="sng" dirty="0">
                <a:solidFill>
                  <a:schemeClr val="accent5">
                    <a:lumMod val="75000"/>
                  </a:schemeClr>
                </a:solidFill>
                <a:latin typeface="Calibri" pitchFamily="34" charset="0"/>
                <a:cs typeface="Calibri" pitchFamily="34" charset="0"/>
              </a:rPr>
              <a:t>Wnioskodawca zobowiązany jest złożyć wraz z wnioskiem o dofinansowanie oświadczenie o świadomości skutków niezachowania wskazanej w Regulaminie formy komunikacji</a:t>
            </a:r>
            <a:r>
              <a:rPr lang="pl-PL" sz="1800" dirty="0">
                <a:solidFill>
                  <a:schemeClr val="accent5">
                    <a:lumMod val="75000"/>
                  </a:schemeClr>
                </a:solidFill>
                <a:latin typeface="Calibri" pitchFamily="34" charset="0"/>
                <a:cs typeface="Calibri" pitchFamily="34" charset="0"/>
              </a:rPr>
              <a:t>. </a:t>
            </a:r>
          </a:p>
          <a:p>
            <a:pPr lvl="0" algn="just">
              <a:buFont typeface="Wingdings" pitchFamily="2" charset="2"/>
              <a:buChar char="ü"/>
            </a:pPr>
            <a:endParaRPr lang="pl-PL" sz="1800" dirty="0">
              <a:solidFill>
                <a:schemeClr val="accent5">
                  <a:lumMod val="75000"/>
                </a:schemeClr>
              </a:solidFill>
              <a:latin typeface="Calibri" pitchFamily="34" charset="0"/>
              <a:cs typeface="Calibri" pitchFamily="34" charset="0"/>
            </a:endParaRPr>
          </a:p>
          <a:p>
            <a:pPr lvl="0" algn="just">
              <a:buNone/>
            </a:pPr>
            <a:r>
              <a:rPr lang="pl-PL" sz="1800" dirty="0">
                <a:solidFill>
                  <a:schemeClr val="accent5">
                    <a:lumMod val="75000"/>
                  </a:schemeClr>
                </a:solidFill>
                <a:latin typeface="Calibri" pitchFamily="34" charset="0"/>
                <a:cs typeface="Calibri" pitchFamily="34" charset="0"/>
              </a:rPr>
              <a:t>	Wnioskodawca dokonuje czynności, stosując wyłącznie formę komunikacji ustaloną w Regulaminie. Niezachowanie przez Wnioskodawcę wymaganej formy komunikacji skutkuje uznaniem czynności za niedokonaną. </a:t>
            </a:r>
          </a:p>
          <a:p>
            <a:pPr lvl="0" algn="just">
              <a:buFont typeface="Wingdings" pitchFamily="2" charset="2"/>
              <a:buChar char="ü"/>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Ilekroć w niniejszym Regulaminie mówi się o „dniu roboczym” lub „dniach roboczych”, rozumie się przez to dni od poniedziałku do piątku, z wyłączeniem dni ustawowo wolnych od pracy. </a:t>
            </a:r>
          </a:p>
          <a:p>
            <a:pPr lvl="0"/>
            <a:endParaRPr lang="pl-PL" sz="1600" dirty="0"/>
          </a:p>
          <a:p>
            <a:pPr lvl="0"/>
            <a:endParaRPr lang="pl-PL" sz="1600" dirty="0">
              <a:solidFill>
                <a:schemeClr val="accent1">
                  <a:lumMod val="75000"/>
                </a:schemeClr>
              </a:solidFill>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976664"/>
          </a:xfrm>
        </p:spPr>
        <p:txBody>
          <a:bodyPr>
            <a:normAutofit/>
          </a:bodyPr>
          <a:lstStyle/>
          <a:p>
            <a:pPr algn="ctr">
              <a:buNone/>
            </a:pPr>
            <a:r>
              <a:rPr lang="pl-PL" sz="2400" b="1" i="1" u="sng" dirty="0">
                <a:solidFill>
                  <a:schemeClr val="accent5">
                    <a:lumMod val="75000"/>
                  </a:schemeClr>
                </a:solidFill>
                <a:latin typeface="Calibri" pitchFamily="34" charset="0"/>
                <a:cs typeface="Calibri" pitchFamily="34" charset="0"/>
              </a:rPr>
              <a:t>Ocena merytoryczna</a:t>
            </a:r>
          </a:p>
          <a:p>
            <a:pPr algn="ctr">
              <a:buNone/>
            </a:pPr>
            <a:endParaRPr lang="pl-PL" sz="1800" b="1" i="1" u="sng" dirty="0">
              <a:solidFill>
                <a:schemeClr val="accent5">
                  <a:lumMod val="75000"/>
                </a:schemeClr>
              </a:solidFill>
              <a:latin typeface="Calibri" pitchFamily="34" charset="0"/>
              <a:cs typeface="Calibri" pitchFamily="34" charset="0"/>
            </a:endParaRPr>
          </a:p>
          <a:p>
            <a:pPr lvl="0" algn="just">
              <a:buNone/>
            </a:pPr>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Ocena merytoryczna projektów przeprowadzana jest w terminie nie dłuższym niż </a:t>
            </a:r>
            <a:r>
              <a:rPr lang="pl-PL" sz="1800" b="1" dirty="0">
                <a:solidFill>
                  <a:schemeClr val="accent5">
                    <a:lumMod val="75000"/>
                  </a:schemeClr>
                </a:solidFill>
                <a:latin typeface="Calibri" pitchFamily="34" charset="0"/>
                <a:cs typeface="Calibri" pitchFamily="34" charset="0"/>
              </a:rPr>
              <a:t>60 dni roboczych </a:t>
            </a:r>
            <a:r>
              <a:rPr lang="pl-PL" sz="1800" dirty="0">
                <a:solidFill>
                  <a:schemeClr val="accent5">
                    <a:lumMod val="75000"/>
                  </a:schemeClr>
                </a:solidFill>
                <a:latin typeface="Calibri" pitchFamily="34" charset="0"/>
                <a:cs typeface="Calibri" pitchFamily="34" charset="0"/>
              </a:rPr>
              <a:t>od dnia zakończenia oceny formalnej wszystkich projektów złożonych w konkursie, podlegających ocenie formalnej. W uzasadnionych przypadkach termin oceny merytorycznej może zostać przedłużony. Informacja o przedłużeniu oceny merytorycznej zamieszczana jest na stronie internetowej </a:t>
            </a:r>
            <a:r>
              <a:rPr lang="pl-PL" sz="1800" dirty="0" err="1">
                <a:solidFill>
                  <a:schemeClr val="accent5">
                    <a:lumMod val="75000"/>
                  </a:schemeClr>
                </a:solidFill>
                <a:latin typeface="Calibri" pitchFamily="34" charset="0"/>
                <a:cs typeface="Calibri" pitchFamily="34" charset="0"/>
                <a:hlinkClick r:id="rId2"/>
              </a:rPr>
              <a:t>www.rpo.lubelskie.pl</a:t>
            </a:r>
            <a:r>
              <a:rPr lang="pl-PL" sz="1800" dirty="0">
                <a:solidFill>
                  <a:schemeClr val="accent5">
                    <a:lumMod val="75000"/>
                  </a:schemeClr>
                </a:solidFill>
                <a:latin typeface="Calibri" pitchFamily="34" charset="0"/>
                <a:cs typeface="Calibri" pitchFamily="34" charset="0"/>
              </a:rPr>
              <a:t>.</a:t>
            </a:r>
          </a:p>
          <a:p>
            <a:pPr lvl="0" algn="just"/>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Ocena merytoryczna każdego projektu dokonywana jest przez członków KOP, w skład której wchodzi</a:t>
            </a:r>
            <a:r>
              <a:rPr lang="pl-PL" sz="1800" b="1" dirty="0">
                <a:solidFill>
                  <a:schemeClr val="accent5">
                    <a:lumMod val="75000"/>
                  </a:schemeClr>
                </a:solidFill>
                <a:latin typeface="Calibri" pitchFamily="34" charset="0"/>
                <a:cs typeface="Calibri" pitchFamily="34" charset="0"/>
              </a:rPr>
              <a:t> 3 ekspertów zewnętrznych/pracowników IOK: </a:t>
            </a:r>
            <a:r>
              <a:rPr lang="pl-PL" sz="1800" dirty="0">
                <a:solidFill>
                  <a:schemeClr val="accent5">
                    <a:lumMod val="75000"/>
                  </a:schemeClr>
                </a:solidFill>
                <a:latin typeface="Calibri" pitchFamily="34" charset="0"/>
                <a:cs typeface="Calibri" pitchFamily="34" charset="0"/>
              </a:rPr>
              <a:t>ds. </a:t>
            </a:r>
            <a:r>
              <a:rPr lang="pl-PL" sz="1800" i="1" dirty="0">
                <a:solidFill>
                  <a:schemeClr val="accent5">
                    <a:lumMod val="75000"/>
                  </a:schemeClr>
                </a:solidFill>
                <a:latin typeface="Calibri" pitchFamily="34" charset="0"/>
                <a:cs typeface="Calibri" pitchFamily="34" charset="0"/>
              </a:rPr>
              <a:t>oceny technicznej, finansowo-ekonomicznej i trafności merytorycznej</a:t>
            </a:r>
            <a:r>
              <a:rPr lang="pl-PL" sz="1800" dirty="0">
                <a:solidFill>
                  <a:schemeClr val="accent5">
                    <a:lumMod val="75000"/>
                  </a:schemeClr>
                </a:solidFill>
                <a:latin typeface="Calibri" pitchFamily="34" charset="0"/>
                <a:cs typeface="Calibri" pitchFamily="34" charset="0"/>
              </a:rPr>
              <a:t>, powołanych do oceny spełnienia kryteriów merytorycznych.</a:t>
            </a:r>
          </a:p>
          <a:p>
            <a:pPr lvl="0" algn="just"/>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Projekty oceniane merytorycznie poddawane są kolejno ocenie pod kątem spełnienia kryteriów technicznych, </a:t>
            </a:r>
            <a:r>
              <a:rPr lang="pl-PL" sz="1800" dirty="0" err="1">
                <a:solidFill>
                  <a:schemeClr val="accent5">
                    <a:lumMod val="75000"/>
                  </a:schemeClr>
                </a:solidFill>
                <a:latin typeface="Calibri" pitchFamily="34" charset="0"/>
                <a:cs typeface="Calibri" pitchFamily="34" charset="0"/>
              </a:rPr>
              <a:t>technicznych</a:t>
            </a:r>
            <a:r>
              <a:rPr lang="pl-PL" sz="1800" dirty="0">
                <a:solidFill>
                  <a:schemeClr val="accent5">
                    <a:lumMod val="75000"/>
                  </a:schemeClr>
                </a:solidFill>
                <a:latin typeface="Calibri" pitchFamily="34" charset="0"/>
                <a:cs typeface="Calibri" pitchFamily="34" charset="0"/>
              </a:rPr>
              <a:t> specyficznych, finansowo-ekonomicznych, </a:t>
            </a:r>
            <a:r>
              <a:rPr lang="pl-PL" sz="1800" dirty="0" err="1">
                <a:solidFill>
                  <a:schemeClr val="accent5">
                    <a:lumMod val="75000"/>
                  </a:schemeClr>
                </a:solidFill>
                <a:latin typeface="Calibri" pitchFamily="34" charset="0"/>
                <a:cs typeface="Calibri" pitchFamily="34" charset="0"/>
              </a:rPr>
              <a:t>finansowo-ekonomicznych</a:t>
            </a:r>
            <a:r>
              <a:rPr lang="pl-PL" sz="1800" dirty="0">
                <a:solidFill>
                  <a:schemeClr val="accent5">
                    <a:lumMod val="75000"/>
                  </a:schemeClr>
                </a:solidFill>
                <a:latin typeface="Calibri" pitchFamily="34" charset="0"/>
                <a:cs typeface="Calibri" pitchFamily="34" charset="0"/>
              </a:rPr>
              <a:t> specyficznych, kryteriów trafności merytorycznej oraz kryteriów rozstrzygających określonych w załączniku nr 6 do Regulaminu.</a:t>
            </a:r>
          </a:p>
          <a:p>
            <a:pPr lvl="0" algn="just"/>
            <a:endParaRPr lang="pl-PL" sz="1600" dirty="0">
              <a:solidFill>
                <a:schemeClr val="accent5">
                  <a:lumMod val="75000"/>
                </a:schemeClr>
              </a:solidFill>
              <a:latin typeface="Calibri" pitchFamily="34" charset="0"/>
              <a:cs typeface="Calibri" pitchFamily="34" charset="0"/>
            </a:endParaRPr>
          </a:p>
          <a:p>
            <a:pPr lvl="0"/>
            <a:endParaRPr lang="pl-PL" sz="1600" dirty="0">
              <a:solidFill>
                <a:schemeClr val="bg2">
                  <a:lumMod val="50000"/>
                </a:schemeClr>
              </a:solidFill>
              <a:latin typeface="Calibri" pitchFamily="34" charset="0"/>
              <a:cs typeface="Calibri" pitchFamily="34" charset="0"/>
            </a:endParaRP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8640"/>
            <a:ext cx="8568952" cy="6120680"/>
          </a:xfrm>
        </p:spPr>
        <p:txBody>
          <a:bodyPr>
            <a:normAutofit fontScale="25000" lnSpcReduction="20000"/>
          </a:bodyPr>
          <a:lstStyle/>
          <a:p>
            <a:pPr algn="just">
              <a:lnSpc>
                <a:spcPct val="110000"/>
              </a:lnSpc>
              <a:spcBef>
                <a:spcPts val="0"/>
              </a:spcBef>
            </a:pPr>
            <a:r>
              <a:rPr lang="pl-PL" sz="6600" dirty="0">
                <a:solidFill>
                  <a:schemeClr val="accent5">
                    <a:lumMod val="75000"/>
                  </a:schemeClr>
                </a:solidFill>
                <a:latin typeface="Calibri" pitchFamily="34" charset="0"/>
                <a:cs typeface="Calibri" pitchFamily="34" charset="0"/>
              </a:rPr>
              <a:t>Pierwszy etap oceny merytorycznej dotyczy oceny projektu pod kątem spełnienia kryteriów technicznych, </a:t>
            </a:r>
            <a:r>
              <a:rPr lang="pl-PL" sz="6600" dirty="0" err="1">
                <a:solidFill>
                  <a:schemeClr val="accent5">
                    <a:lumMod val="75000"/>
                  </a:schemeClr>
                </a:solidFill>
                <a:latin typeface="Calibri" pitchFamily="34" charset="0"/>
                <a:cs typeface="Calibri" pitchFamily="34" charset="0"/>
              </a:rPr>
              <a:t>technicznych</a:t>
            </a:r>
            <a:r>
              <a:rPr lang="pl-PL" sz="6600" dirty="0">
                <a:solidFill>
                  <a:schemeClr val="accent5">
                    <a:lumMod val="75000"/>
                  </a:schemeClr>
                </a:solidFill>
                <a:latin typeface="Calibri" pitchFamily="34" charset="0"/>
                <a:cs typeface="Calibri" pitchFamily="34" charset="0"/>
              </a:rPr>
              <a:t> specyficznych,  finansowo-ekonomicznych oraz finansowo-ekonomicznych specyficznych które są kryteriami obligatoryjnymi. Kryteria muszą być spełnione bezwarunkowo, a niespełnienie przynajmniej jednego z nich skutkuje negatywną oceną projektu.</a:t>
            </a:r>
          </a:p>
          <a:p>
            <a:pPr lvl="0" algn="just">
              <a:lnSpc>
                <a:spcPct val="110000"/>
              </a:lnSpc>
              <a:spcBef>
                <a:spcPts val="0"/>
              </a:spcBef>
              <a:buNone/>
            </a:pPr>
            <a:endParaRPr lang="pl-PL" sz="6400" dirty="0">
              <a:solidFill>
                <a:schemeClr val="accent5">
                  <a:lumMod val="75000"/>
                </a:schemeClr>
              </a:solidFill>
              <a:latin typeface="Calibri" pitchFamily="34" charset="0"/>
              <a:cs typeface="Calibri" pitchFamily="34" charset="0"/>
            </a:endParaRPr>
          </a:p>
          <a:p>
            <a:pPr lvl="0" algn="just">
              <a:lnSpc>
                <a:spcPct val="110000"/>
              </a:lnSpc>
              <a:spcBef>
                <a:spcPts val="0"/>
              </a:spcBef>
            </a:pPr>
            <a:r>
              <a:rPr lang="pl-PL" sz="6400" dirty="0">
                <a:solidFill>
                  <a:schemeClr val="accent5">
                    <a:lumMod val="75000"/>
                  </a:schemeClr>
                </a:solidFill>
                <a:latin typeface="Calibri" pitchFamily="34" charset="0"/>
                <a:cs typeface="Calibri" pitchFamily="34" charset="0"/>
              </a:rPr>
              <a:t>Ocena spełniania przez projekt każdego z kryteriów technicznych, </a:t>
            </a:r>
            <a:r>
              <a:rPr lang="pl-PL" sz="6400" dirty="0" err="1">
                <a:solidFill>
                  <a:schemeClr val="accent5">
                    <a:lumMod val="75000"/>
                  </a:schemeClr>
                </a:solidFill>
                <a:latin typeface="Calibri" pitchFamily="34" charset="0"/>
                <a:cs typeface="Calibri" pitchFamily="34" charset="0"/>
              </a:rPr>
              <a:t>technicznych</a:t>
            </a:r>
            <a:r>
              <a:rPr lang="pl-PL" sz="6400" dirty="0">
                <a:solidFill>
                  <a:schemeClr val="accent5">
                    <a:lumMod val="75000"/>
                  </a:schemeClr>
                </a:solidFill>
                <a:latin typeface="Calibri" pitchFamily="34" charset="0"/>
                <a:cs typeface="Calibri" pitchFamily="34" charset="0"/>
              </a:rPr>
              <a:t> specyficznych, finansowo-ekonomicznych, </a:t>
            </a:r>
            <a:r>
              <a:rPr lang="pl-PL" sz="6400" dirty="0" err="1">
                <a:solidFill>
                  <a:schemeClr val="accent5">
                    <a:lumMod val="75000"/>
                  </a:schemeClr>
                </a:solidFill>
                <a:latin typeface="Calibri" pitchFamily="34" charset="0"/>
                <a:cs typeface="Calibri" pitchFamily="34" charset="0"/>
              </a:rPr>
              <a:t>finansowo-ekonomicznych</a:t>
            </a:r>
            <a:r>
              <a:rPr lang="pl-PL" sz="6400" dirty="0">
                <a:solidFill>
                  <a:schemeClr val="accent5">
                    <a:lumMod val="75000"/>
                  </a:schemeClr>
                </a:solidFill>
                <a:latin typeface="Calibri" pitchFamily="34" charset="0"/>
                <a:cs typeface="Calibri" pitchFamily="34" charset="0"/>
              </a:rPr>
              <a:t> specyficznych weryfikowana jest wartościami: </a:t>
            </a:r>
            <a:r>
              <a:rPr lang="pl-PL" sz="6400" cap="small" dirty="0">
                <a:solidFill>
                  <a:schemeClr val="accent5">
                    <a:lumMod val="75000"/>
                  </a:schemeClr>
                </a:solidFill>
                <a:latin typeface="Calibri" pitchFamily="34" charset="0"/>
                <a:cs typeface="Calibri" pitchFamily="34" charset="0"/>
              </a:rPr>
              <a:t>Tak | Nie | </a:t>
            </a:r>
            <a:r>
              <a:rPr lang="pl-PL" sz="6400" cap="small" dirty="0" err="1">
                <a:solidFill>
                  <a:schemeClr val="accent5">
                    <a:lumMod val="75000"/>
                  </a:schemeClr>
                </a:solidFill>
                <a:latin typeface="Calibri" pitchFamily="34" charset="0"/>
                <a:cs typeface="Calibri" pitchFamily="34" charset="0"/>
              </a:rPr>
              <a:t>Nie</a:t>
            </a:r>
            <a:r>
              <a:rPr lang="pl-PL" sz="6400" cap="small" dirty="0">
                <a:solidFill>
                  <a:schemeClr val="accent5">
                    <a:lumMod val="75000"/>
                  </a:schemeClr>
                </a:solidFill>
                <a:latin typeface="Calibri" pitchFamily="34" charset="0"/>
                <a:cs typeface="Calibri" pitchFamily="34" charset="0"/>
              </a:rPr>
              <a:t> Dotyczy</a:t>
            </a:r>
            <a:endParaRPr lang="pl-PL" sz="6400" dirty="0">
              <a:solidFill>
                <a:schemeClr val="accent5">
                  <a:lumMod val="75000"/>
                </a:schemeClr>
              </a:solidFill>
              <a:latin typeface="Calibri" pitchFamily="34" charset="0"/>
              <a:cs typeface="Calibri" pitchFamily="34" charset="0"/>
            </a:endParaRPr>
          </a:p>
          <a:p>
            <a:pPr lvl="1" algn="just">
              <a:lnSpc>
                <a:spcPct val="110000"/>
              </a:lnSpc>
              <a:spcBef>
                <a:spcPts val="0"/>
              </a:spcBef>
            </a:pPr>
            <a:r>
              <a:rPr lang="pl-PL" sz="6400" dirty="0">
                <a:solidFill>
                  <a:srgbClr val="FF0000"/>
                </a:solidFill>
                <a:latin typeface="Calibri" pitchFamily="34" charset="0"/>
                <a:cs typeface="Calibri" pitchFamily="34" charset="0"/>
              </a:rPr>
              <a:t>ocena projektu na poziomie TAK we wszystkich kryteriach technicznych, </a:t>
            </a:r>
            <a:r>
              <a:rPr lang="pl-PL" sz="6400" dirty="0" err="1">
                <a:solidFill>
                  <a:srgbClr val="FF0000"/>
                </a:solidFill>
                <a:latin typeface="Calibri" pitchFamily="34" charset="0"/>
                <a:cs typeface="Calibri" pitchFamily="34" charset="0"/>
              </a:rPr>
              <a:t>technicznych</a:t>
            </a:r>
            <a:r>
              <a:rPr lang="pl-PL" sz="6400" dirty="0">
                <a:solidFill>
                  <a:srgbClr val="FF0000"/>
                </a:solidFill>
                <a:latin typeface="Calibri" pitchFamily="34" charset="0"/>
                <a:cs typeface="Calibri" pitchFamily="34" charset="0"/>
              </a:rPr>
              <a:t> specyficznych, finansowo-ekonomicznych, </a:t>
            </a:r>
            <a:r>
              <a:rPr lang="pl-PL" sz="6400" dirty="0" err="1">
                <a:solidFill>
                  <a:srgbClr val="FF0000"/>
                </a:solidFill>
                <a:latin typeface="Calibri" pitchFamily="34" charset="0"/>
                <a:cs typeface="Calibri" pitchFamily="34" charset="0"/>
              </a:rPr>
              <a:t>finansowo-ekonomicznych</a:t>
            </a:r>
            <a:r>
              <a:rPr lang="pl-PL" sz="6400" dirty="0">
                <a:solidFill>
                  <a:srgbClr val="FF0000"/>
                </a:solidFill>
                <a:latin typeface="Calibri" pitchFamily="34" charset="0"/>
                <a:cs typeface="Calibri" pitchFamily="34" charset="0"/>
              </a:rPr>
              <a:t> specyficznych oznacza, że projekt jest wykonalny, </a:t>
            </a:r>
          </a:p>
          <a:p>
            <a:pPr lvl="1" algn="just">
              <a:lnSpc>
                <a:spcPct val="110000"/>
              </a:lnSpc>
              <a:spcBef>
                <a:spcPts val="0"/>
              </a:spcBef>
            </a:pPr>
            <a:r>
              <a:rPr lang="pl-PL" sz="6400" dirty="0">
                <a:solidFill>
                  <a:srgbClr val="FF0000"/>
                </a:solidFill>
                <a:latin typeface="Calibri" pitchFamily="34" charset="0"/>
                <a:cs typeface="Calibri" pitchFamily="34" charset="0"/>
              </a:rPr>
              <a:t>ocena projektu na poziomie NIE co najmniej w jednym kryterium oznacza, że projekt jest niewykonalny i skutkuje negatywną oceną projektu. </a:t>
            </a:r>
          </a:p>
          <a:p>
            <a:pPr lvl="1" algn="just">
              <a:lnSpc>
                <a:spcPct val="110000"/>
              </a:lnSpc>
              <a:spcBef>
                <a:spcPts val="0"/>
              </a:spcBef>
            </a:pPr>
            <a:endParaRPr lang="pl-PL" sz="6400" dirty="0">
              <a:solidFill>
                <a:schemeClr val="accent6"/>
              </a:solidFill>
              <a:latin typeface="Calibri" pitchFamily="34" charset="0"/>
              <a:cs typeface="Calibri" pitchFamily="34" charset="0"/>
            </a:endParaRPr>
          </a:p>
          <a:p>
            <a:pPr lvl="0" algn="just">
              <a:lnSpc>
                <a:spcPct val="110000"/>
              </a:lnSpc>
              <a:spcBef>
                <a:spcPts val="0"/>
              </a:spcBef>
            </a:pPr>
            <a:r>
              <a:rPr lang="pl-PL" sz="6400" dirty="0">
                <a:solidFill>
                  <a:schemeClr val="accent5">
                    <a:lumMod val="75000"/>
                  </a:schemeClr>
                </a:solidFill>
                <a:latin typeface="Calibri" pitchFamily="34" charset="0"/>
                <a:cs typeface="Calibri" pitchFamily="34" charset="0"/>
              </a:rPr>
              <a:t>Na etapie oceny kryteriów technicznych, </a:t>
            </a:r>
            <a:r>
              <a:rPr lang="pl-PL" sz="6400" dirty="0" err="1">
                <a:solidFill>
                  <a:schemeClr val="accent5">
                    <a:lumMod val="75000"/>
                  </a:schemeClr>
                </a:solidFill>
                <a:latin typeface="Calibri" pitchFamily="34" charset="0"/>
                <a:cs typeface="Calibri" pitchFamily="34" charset="0"/>
              </a:rPr>
              <a:t>technicznych</a:t>
            </a:r>
            <a:r>
              <a:rPr lang="pl-PL" sz="6400" dirty="0">
                <a:solidFill>
                  <a:schemeClr val="accent5">
                    <a:lumMod val="75000"/>
                  </a:schemeClr>
                </a:solidFill>
                <a:latin typeface="Calibri" pitchFamily="34" charset="0"/>
                <a:cs typeface="Calibri" pitchFamily="34" charset="0"/>
              </a:rPr>
              <a:t> specyficznych finansowo-ekonomicznych oraz finansowo-ekonomicznych specyficznych IOK może wezwać Wnioskodawcę za pośrednictwem LSI2014 do uzupełnienia lub poprawy wniosku lub złożenia wyjaśnień. Wnioskodawca składa je w terminie</a:t>
            </a:r>
            <a:r>
              <a:rPr lang="pl-PL" sz="6400" b="1" u="sng" dirty="0">
                <a:solidFill>
                  <a:schemeClr val="accent5">
                    <a:lumMod val="75000"/>
                  </a:schemeClr>
                </a:solidFill>
                <a:latin typeface="Calibri" pitchFamily="34" charset="0"/>
                <a:cs typeface="Calibri" pitchFamily="34" charset="0"/>
              </a:rPr>
              <a:t> </a:t>
            </a:r>
            <a:r>
              <a:rPr lang="pl-PL" sz="6400" b="1" u="sng" dirty="0">
                <a:solidFill>
                  <a:srgbClr val="FF0000"/>
                </a:solidFill>
                <a:latin typeface="Calibri" pitchFamily="34" charset="0"/>
                <a:cs typeface="Calibri" pitchFamily="34" charset="0"/>
              </a:rPr>
              <a:t>7 dni roboczych</a:t>
            </a:r>
            <a:r>
              <a:rPr lang="pl-PL" sz="6400" dirty="0">
                <a:solidFill>
                  <a:schemeClr val="accent4">
                    <a:lumMod val="75000"/>
                  </a:schemeClr>
                </a:solidFill>
                <a:latin typeface="Calibri" pitchFamily="34" charset="0"/>
                <a:cs typeface="Calibri" pitchFamily="34" charset="0"/>
              </a:rPr>
              <a:t>, </a:t>
            </a:r>
            <a:r>
              <a:rPr lang="pl-PL" sz="6400" dirty="0">
                <a:solidFill>
                  <a:schemeClr val="accent5">
                    <a:lumMod val="75000"/>
                  </a:schemeClr>
                </a:solidFill>
                <a:latin typeface="Calibri" pitchFamily="34" charset="0"/>
                <a:cs typeface="Calibri" pitchFamily="34" charset="0"/>
              </a:rPr>
              <a:t>liczonych od dnia następnego po dniu wysłania wezwania, o którym mowa w zdaniu poprzedzającym przy czym zakres uzupełnienia/poprawy wniosku w odniesieniu do danego kryterium, wskazywany jest przez IOK w wezwaniu i może dotyczyć: </a:t>
            </a:r>
          </a:p>
          <a:p>
            <a:pPr lvl="2" algn="just">
              <a:lnSpc>
                <a:spcPct val="110000"/>
              </a:lnSpc>
              <a:spcBef>
                <a:spcPts val="0"/>
              </a:spcBef>
            </a:pPr>
            <a:r>
              <a:rPr lang="pl-PL" sz="6400" dirty="0">
                <a:solidFill>
                  <a:srgbClr val="FF0000"/>
                </a:solidFill>
                <a:latin typeface="Calibri" pitchFamily="34" charset="0"/>
                <a:cs typeface="Calibri" pitchFamily="34" charset="0"/>
              </a:rPr>
              <a:t>uzasadnienia spełnienia kryterium we wniosku  o dofinansowanie projektu,</a:t>
            </a:r>
          </a:p>
          <a:p>
            <a:pPr lvl="2" algn="just">
              <a:lnSpc>
                <a:spcPct val="110000"/>
              </a:lnSpc>
              <a:spcBef>
                <a:spcPts val="0"/>
              </a:spcBef>
            </a:pPr>
            <a:r>
              <a:rPr lang="pl-PL" sz="6400" dirty="0">
                <a:solidFill>
                  <a:srgbClr val="FF0000"/>
                </a:solidFill>
                <a:latin typeface="Calibri" pitchFamily="34" charset="0"/>
                <a:cs typeface="Calibri" pitchFamily="34" charset="0"/>
              </a:rPr>
              <a:t>informacji we wniosku odnoszących się do definicji danego kryterium,</a:t>
            </a:r>
          </a:p>
          <a:p>
            <a:pPr lvl="2" algn="just">
              <a:lnSpc>
                <a:spcPct val="110000"/>
              </a:lnSpc>
              <a:spcBef>
                <a:spcPts val="0"/>
              </a:spcBef>
            </a:pPr>
            <a:r>
              <a:rPr lang="pl-PL" sz="6400" dirty="0">
                <a:solidFill>
                  <a:srgbClr val="FF0000"/>
                </a:solidFill>
                <a:latin typeface="Calibri" pitchFamily="34" charset="0"/>
                <a:cs typeface="Calibri" pitchFamily="34" charset="0"/>
              </a:rPr>
              <a:t>informacji we wniosku odnoszących się do uzasadnienia kryteriów,</a:t>
            </a:r>
          </a:p>
          <a:p>
            <a:pPr lvl="2" algn="just">
              <a:lnSpc>
                <a:spcPct val="110000"/>
              </a:lnSpc>
              <a:spcBef>
                <a:spcPts val="0"/>
              </a:spcBef>
            </a:pPr>
            <a:r>
              <a:rPr lang="pl-PL" sz="6400" dirty="0">
                <a:solidFill>
                  <a:srgbClr val="FF0000"/>
                </a:solidFill>
                <a:latin typeface="Calibri" pitchFamily="34" charset="0"/>
                <a:cs typeface="Calibri" pitchFamily="34" charset="0"/>
              </a:rPr>
              <a:t>informacji dotyczącej typów projektów, do których zastosowanie ma dane kryterium.</a:t>
            </a:r>
          </a:p>
          <a:p>
            <a:pPr lvl="2" algn="just">
              <a:lnSpc>
                <a:spcPct val="110000"/>
              </a:lnSpc>
              <a:spcBef>
                <a:spcPts val="0"/>
              </a:spcBef>
              <a:buNone/>
            </a:pPr>
            <a:endParaRPr lang="pl-PL" sz="6400" dirty="0">
              <a:solidFill>
                <a:schemeClr val="bg2">
                  <a:lumMod val="50000"/>
                </a:schemeClr>
              </a:solidFill>
              <a:latin typeface="Calibri" pitchFamily="34" charset="0"/>
              <a:cs typeface="Calibri" pitchFamily="34" charset="0"/>
            </a:endParaRPr>
          </a:p>
          <a:p>
            <a:pPr lvl="0" algn="just">
              <a:lnSpc>
                <a:spcPct val="110000"/>
              </a:lnSpc>
              <a:spcBef>
                <a:spcPts val="0"/>
              </a:spcBef>
              <a:buNone/>
            </a:pPr>
            <a:endParaRPr lang="pl-PL" sz="64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147248" cy="5328592"/>
          </a:xfrm>
        </p:spPr>
        <p:txBody>
          <a:bodyPr>
            <a:normAutofit/>
          </a:bodyPr>
          <a:lstStyle/>
          <a:p>
            <a:pPr lvl="0" algn="just"/>
            <a:r>
              <a:rPr lang="pl-PL" sz="1800" dirty="0">
                <a:solidFill>
                  <a:schemeClr val="accent5">
                    <a:lumMod val="75000"/>
                  </a:schemeClr>
                </a:solidFill>
                <a:latin typeface="Calibri" pitchFamily="34" charset="0"/>
                <a:cs typeface="Calibri" pitchFamily="34" charset="0"/>
              </a:rPr>
              <a:t>Uzupełnieniu/poprawie/wyjaśnieniu mogą podlegać wyłącznie elementy wskazane w wezwaniu. Jeżeli zmiany wprowadzane zgodnie z treścią wezwania, czynią koniecznymi dokonanie kolejnych zmian we wniosku – wówczas Wnioskodawca wprowadza dodatkowe zmiany we wniosku o dofinansowanie i w odpowiednich załącznikach, informując o tym fakcie IOK i uzasadniając konieczność wprowadzenia dodatkowych zmian</a:t>
            </a:r>
          </a:p>
          <a:p>
            <a:pPr lvl="0" algn="just"/>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W przypadku, gdy w projekcie wprowadzone zostaną zmiany inne niż te, o których mowa w wezwaniu, projekt w zakresie kryteriów technicznych, </a:t>
            </a:r>
            <a:r>
              <a:rPr lang="pl-PL" sz="1800" dirty="0" err="1">
                <a:solidFill>
                  <a:schemeClr val="accent5">
                    <a:lumMod val="75000"/>
                  </a:schemeClr>
                </a:solidFill>
                <a:latin typeface="Calibri" pitchFamily="34" charset="0"/>
                <a:cs typeface="Calibri" pitchFamily="34" charset="0"/>
              </a:rPr>
              <a:t>technicznych</a:t>
            </a:r>
            <a:r>
              <a:rPr lang="pl-PL" sz="1800" dirty="0">
                <a:solidFill>
                  <a:schemeClr val="accent5">
                    <a:lumMod val="75000"/>
                  </a:schemeClr>
                </a:solidFill>
                <a:latin typeface="Calibri" pitchFamily="34" charset="0"/>
                <a:cs typeface="Calibri" pitchFamily="34" charset="0"/>
              </a:rPr>
              <a:t> specyficznych, finansowo-ekonomicznych, </a:t>
            </a:r>
            <a:r>
              <a:rPr lang="pl-PL" sz="1800" dirty="0" err="1">
                <a:solidFill>
                  <a:schemeClr val="accent5">
                    <a:lumMod val="75000"/>
                  </a:schemeClr>
                </a:solidFill>
                <a:latin typeface="Calibri" pitchFamily="34" charset="0"/>
                <a:cs typeface="Calibri" pitchFamily="34" charset="0"/>
              </a:rPr>
              <a:t>finansowo-ekonomicznych</a:t>
            </a:r>
            <a:r>
              <a:rPr lang="pl-PL" sz="1800" dirty="0">
                <a:solidFill>
                  <a:schemeClr val="accent5">
                    <a:lumMod val="75000"/>
                  </a:schemeClr>
                </a:solidFill>
                <a:latin typeface="Calibri" pitchFamily="34" charset="0"/>
                <a:cs typeface="Calibri" pitchFamily="34" charset="0"/>
              </a:rPr>
              <a:t> specyficznych objętych wezwaniem uzyskuje ocenę negatywną i nie podlega dalszej ocenie.</a:t>
            </a:r>
          </a:p>
          <a:p>
            <a:pPr lvl="0" algn="just"/>
            <a:endParaRPr lang="pl-PL" sz="1800" dirty="0">
              <a:solidFill>
                <a:schemeClr val="accent5">
                  <a:lumMod val="75000"/>
                </a:schemeClr>
              </a:solidFill>
              <a:latin typeface="Calibri" pitchFamily="34" charset="0"/>
              <a:cs typeface="Calibri" pitchFamily="34" charset="0"/>
            </a:endParaRPr>
          </a:p>
          <a:p>
            <a:pPr lvl="0" algn="just"/>
            <a:r>
              <a:rPr lang="pl-PL" sz="1800" dirty="0">
                <a:solidFill>
                  <a:schemeClr val="accent5">
                    <a:lumMod val="75000"/>
                  </a:schemeClr>
                </a:solidFill>
                <a:latin typeface="Calibri" pitchFamily="34" charset="0"/>
                <a:cs typeface="Calibri" pitchFamily="34" charset="0"/>
              </a:rPr>
              <a:t>Niedokonanie przez Wnioskodawcę wszystkich uzupełnień/poprawek wskazanych </a:t>
            </a:r>
            <a:br>
              <a:rPr lang="pl-PL" sz="1800" dirty="0">
                <a:solidFill>
                  <a:schemeClr val="accent5">
                    <a:lumMod val="75000"/>
                  </a:schemeClr>
                </a:solidFill>
                <a:latin typeface="Calibri" pitchFamily="34" charset="0"/>
                <a:cs typeface="Calibri" pitchFamily="34" charset="0"/>
              </a:rPr>
            </a:br>
            <a:r>
              <a:rPr lang="pl-PL" sz="1800" dirty="0">
                <a:solidFill>
                  <a:schemeClr val="accent5">
                    <a:lumMod val="75000"/>
                  </a:schemeClr>
                </a:solidFill>
                <a:latin typeface="Calibri" pitchFamily="34" charset="0"/>
                <a:cs typeface="Calibri" pitchFamily="34" charset="0"/>
              </a:rPr>
              <a:t>w wezwaniu, dokonanie nieprawidłowych uzupełnień/poprawek, niezłożenie wyjaśnień lub złożenie wyjaśnień niedostatecznych (tj. takich, których treść nie pozwala uznać danego kryterium  za spełnione) lub niezłożenie poprawek/uzupełnień w terminie wskazanym w wezwaniu stanowi podstawę negatywnej oceny projektu. W przypadku negatywnej oceny projektu IOK informuje Wnioskodawcę pisemnie o zakończeniu oceny projektu wraz z informacją o niespełnieniu kryteriów i uzasadnieniem negatywnej oceny. </a:t>
            </a:r>
          </a:p>
          <a:p>
            <a:pPr lvl="0" algn="just"/>
            <a:endParaRPr lang="pl-PL" sz="1600" dirty="0">
              <a:solidFill>
                <a:schemeClr val="accent5">
                  <a:lumMod val="75000"/>
                </a:schemeClr>
              </a:solidFill>
              <a:latin typeface="Calibri" pitchFamily="34" charset="0"/>
              <a:cs typeface="Calibri" pitchFamily="34" charset="0"/>
            </a:endParaRPr>
          </a:p>
          <a:p>
            <a:pPr lvl="0"/>
            <a:endParaRPr lang="pl-PL" sz="1600" dirty="0">
              <a:latin typeface="Calibri" pitchFamily="34" charset="0"/>
              <a:cs typeface="Calibri" pitchFamily="34" charset="0"/>
            </a:endParaRPr>
          </a:p>
          <a:p>
            <a:endParaRPr lang="pl-P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147248" cy="5112568"/>
          </a:xfrm>
        </p:spPr>
        <p:txBody>
          <a:bodyPr>
            <a:normAutofit lnSpcReduction="10000"/>
          </a:bodyPr>
          <a:lstStyle/>
          <a:p>
            <a:pPr lvl="0"/>
            <a:endParaRPr lang="pl-PL" sz="16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Po ocenie wniosku pod kątem kryteriów technicznych, </a:t>
            </a:r>
            <a:r>
              <a:rPr lang="pl-PL" sz="1800" dirty="0" err="1">
                <a:solidFill>
                  <a:schemeClr val="accent5">
                    <a:lumMod val="75000"/>
                  </a:schemeClr>
                </a:solidFill>
                <a:latin typeface="Calibri" pitchFamily="34" charset="0"/>
                <a:cs typeface="Calibri" pitchFamily="34" charset="0"/>
              </a:rPr>
              <a:t>technicznych</a:t>
            </a:r>
            <a:r>
              <a:rPr lang="pl-PL" sz="1800" dirty="0">
                <a:solidFill>
                  <a:schemeClr val="accent5">
                    <a:lumMod val="75000"/>
                  </a:schemeClr>
                </a:solidFill>
                <a:latin typeface="Calibri" pitchFamily="34" charset="0"/>
                <a:cs typeface="Calibri" pitchFamily="34" charset="0"/>
              </a:rPr>
              <a:t> specyficznych, finansowo-ekonomicznych, </a:t>
            </a:r>
            <a:r>
              <a:rPr lang="pl-PL" sz="1800" dirty="0" err="1">
                <a:solidFill>
                  <a:schemeClr val="accent5">
                    <a:lumMod val="75000"/>
                  </a:schemeClr>
                </a:solidFill>
                <a:latin typeface="Calibri" pitchFamily="34" charset="0"/>
                <a:cs typeface="Calibri" pitchFamily="34" charset="0"/>
              </a:rPr>
              <a:t>finansowo-ekonomicznych</a:t>
            </a:r>
            <a:r>
              <a:rPr lang="pl-PL" sz="1800" dirty="0">
                <a:solidFill>
                  <a:schemeClr val="accent5">
                    <a:lumMod val="75000"/>
                  </a:schemeClr>
                </a:solidFill>
                <a:latin typeface="Calibri" pitchFamily="34" charset="0"/>
                <a:cs typeface="Calibri" pitchFamily="34" charset="0"/>
              </a:rPr>
              <a:t> specyficznych KOP dokonuje oceny projektu pod kątem spełnienia kryteriów trafności merytorycznej. Kryteria trafności merytorycznej są kryteriami fakultatywnymi, punktowymi i mają na celu przypisanie projektom określonej liczby punktów i wybranie projektów najbardziej wartościowych w kontekście realizacji celów RPO WL. Na etapie oceny spełniania kryteriów trafności merytorycznej Wnioskodawca nie może zostać wezwany do poprawy/ uzupełnienia wniosku lub złożenia wyjaśnień.</a:t>
            </a:r>
          </a:p>
          <a:p>
            <a:pPr lvl="0" algn="just">
              <a:spcBef>
                <a:spcPts val="600"/>
              </a:spcBef>
            </a:pPr>
            <a:r>
              <a:rPr lang="pl-PL" sz="1800" dirty="0">
                <a:solidFill>
                  <a:schemeClr val="accent5">
                    <a:lumMod val="75000"/>
                  </a:schemeClr>
                </a:solidFill>
                <a:latin typeface="Calibri" pitchFamily="34" charset="0"/>
                <a:cs typeface="Calibri" pitchFamily="34" charset="0"/>
              </a:rPr>
              <a:t>Projekt otrzymuje po ocenie trafności merytorycznej:</a:t>
            </a:r>
          </a:p>
          <a:p>
            <a:pPr lvl="3" algn="just">
              <a:spcBef>
                <a:spcPts val="600"/>
              </a:spcBef>
            </a:pPr>
            <a:r>
              <a:rPr lang="pl-PL" sz="1800" dirty="0">
                <a:solidFill>
                  <a:srgbClr val="FF0000"/>
                </a:solidFill>
                <a:latin typeface="Calibri" pitchFamily="34" charset="0"/>
                <a:cs typeface="Calibri" pitchFamily="34" charset="0"/>
              </a:rPr>
              <a:t>ocenę pozytywną w przypadku uzyskania co najmniej 60% maksymalnej liczby punktów możliwej do uzyskania na etapie oceny trafności merytorycznej. Maksymalna liczba punktów w ocenie merytorycznej wynosi 100 </a:t>
            </a:r>
            <a:r>
              <a:rPr lang="pl-PL" sz="1800" dirty="0" err="1">
                <a:solidFill>
                  <a:srgbClr val="FF0000"/>
                </a:solidFill>
                <a:latin typeface="Calibri" pitchFamily="34" charset="0"/>
                <a:cs typeface="Calibri" pitchFamily="34" charset="0"/>
              </a:rPr>
              <a:t>pkt</a:t>
            </a:r>
            <a:r>
              <a:rPr lang="pl-PL" sz="1800" dirty="0">
                <a:solidFill>
                  <a:srgbClr val="FF0000"/>
                </a:solidFill>
                <a:latin typeface="Calibri" pitchFamily="34" charset="0"/>
                <a:cs typeface="Calibri" pitchFamily="34" charset="0"/>
              </a:rPr>
              <a:t>,</a:t>
            </a:r>
          </a:p>
          <a:p>
            <a:pPr lvl="3" algn="just">
              <a:spcBef>
                <a:spcPts val="600"/>
              </a:spcBef>
            </a:pPr>
            <a:r>
              <a:rPr lang="pl-PL" sz="1800" dirty="0">
                <a:solidFill>
                  <a:srgbClr val="FF0000"/>
                </a:solidFill>
                <a:latin typeface="Calibri" pitchFamily="34" charset="0"/>
                <a:cs typeface="Calibri" pitchFamily="34" charset="0"/>
              </a:rPr>
              <a:t>ocenę negatywną w przypadku uzyskania mniej niż 60% maksymalnej liczby punktów możliwej do uzyskania na etapie oceny trafności merytorycznej.</a:t>
            </a:r>
          </a:p>
          <a:p>
            <a:pPr lvl="3" algn="just">
              <a:spcBef>
                <a:spcPts val="600"/>
              </a:spcBef>
              <a:buNone/>
            </a:pPr>
            <a:endParaRPr lang="pl-PL" sz="1800" dirty="0">
              <a:solidFill>
                <a:schemeClr val="accent5">
                  <a:lumMod val="75000"/>
                </a:schemeClr>
              </a:solidFill>
              <a:latin typeface="Calibri" pitchFamily="34" charset="0"/>
              <a:cs typeface="Calibri" pitchFamily="34" charset="0"/>
            </a:endParaRPr>
          </a:p>
          <a:p>
            <a:pPr algn="just">
              <a:spcBef>
                <a:spcPts val="600"/>
              </a:spcBef>
            </a:pPr>
            <a:r>
              <a:rPr lang="pl-PL" sz="1800" dirty="0">
                <a:solidFill>
                  <a:schemeClr val="accent5">
                    <a:lumMod val="75000"/>
                  </a:schemeClr>
                </a:solidFill>
                <a:latin typeface="Calibri" pitchFamily="34" charset="0"/>
                <a:cs typeface="Calibri" pitchFamily="34" charset="0"/>
              </a:rPr>
              <a:t>W sytuacji, w której projekt nie uzyskał minimalnej wymaganej liczby punków, otrzymał ocenę negatywną, IOK informuje pisemnie Wnioskodawcę o negatywnej ocenie projektu wraz z uzasadnieniem oceny podając punktację uzyskaną przez projekt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72816"/>
            <a:ext cx="7769696" cy="1728192"/>
          </a:xfrm>
        </p:spPr>
        <p:txBody>
          <a:bodyPr>
            <a:normAutofit/>
          </a:bodyPr>
          <a:lstStyle/>
          <a:p>
            <a:r>
              <a:rPr lang="pl-PL" sz="4800" b="1" i="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t>Pomoc publiczna w Działaniu 5.2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b="1" dirty="0">
                <a:solidFill>
                  <a:prstClr val="black"/>
                </a:solidFill>
                <a:latin typeface="Calibri" panose="020F0502020204030204" pitchFamily="34" charset="0"/>
                <a:cs typeface="Calibri" panose="020F0502020204030204" pitchFamily="34" charset="0"/>
              </a:rPr>
              <a:t>POMOC PUBLICZNA</a:t>
            </a:r>
            <a:endParaRPr lang="pl-PL" dirty="0"/>
          </a:p>
        </p:txBody>
      </p:sp>
      <p:sp>
        <p:nvSpPr>
          <p:cNvPr id="3" name="Symbol zastępczy zawartości 2"/>
          <p:cNvSpPr>
            <a:spLocks noGrp="1"/>
          </p:cNvSpPr>
          <p:nvPr>
            <p:ph idx="1"/>
          </p:nvPr>
        </p:nvSpPr>
        <p:spPr>
          <a:xfrm>
            <a:off x="628650" y="1412776"/>
            <a:ext cx="7886700" cy="4764187"/>
          </a:xfrm>
        </p:spPr>
        <p:txBody>
          <a:bodyPr>
            <a:normAutofit/>
          </a:bodyPr>
          <a:lstStyle/>
          <a:p>
            <a:pPr marL="0" lvl="0" indent="0" algn="just" defTabSz="914400">
              <a:lnSpc>
                <a:spcPct val="100000"/>
              </a:lnSpc>
              <a:spcBef>
                <a:spcPts val="600"/>
              </a:spcBef>
              <a:buClr>
                <a:srgbClr val="646B86"/>
              </a:buClr>
              <a:buSzPct val="73000"/>
              <a:buNone/>
            </a:pPr>
            <a:r>
              <a:rPr lang="pl-PL" sz="2400" dirty="0">
                <a:solidFill>
                  <a:prstClr val="black"/>
                </a:solidFill>
                <a:latin typeface="Calibri" panose="020F0502020204030204" pitchFamily="34" charset="0"/>
                <a:cs typeface="Calibri" panose="020F0502020204030204" pitchFamily="34" charset="0"/>
              </a:rPr>
              <a:t>Art. 107 ust. 1 Traktatu o funkcjonowaniu Unii Europejskiej: </a:t>
            </a:r>
          </a:p>
          <a:p>
            <a:pPr marL="0" lvl="0" indent="0" algn="just" defTabSz="914400">
              <a:lnSpc>
                <a:spcPct val="100000"/>
              </a:lnSpc>
              <a:spcBef>
                <a:spcPts val="600"/>
              </a:spcBef>
              <a:buClr>
                <a:srgbClr val="646B86"/>
              </a:buClr>
              <a:buSzPct val="73000"/>
              <a:buNone/>
            </a:pPr>
            <a:r>
              <a:rPr lang="pl-PL" sz="2400" dirty="0">
                <a:solidFill>
                  <a:prstClr val="black"/>
                </a:solidFill>
                <a:latin typeface="Calibri" panose="020F0502020204030204" pitchFamily="34" charset="0"/>
                <a:cs typeface="Calibri" panose="020F0502020204030204" pitchFamily="34" charset="0"/>
              </a:rPr>
              <a:t>„wszelka </a:t>
            </a:r>
            <a:r>
              <a:rPr lang="pl-PL" sz="2400" dirty="0">
                <a:solidFill>
                  <a:srgbClr val="FF0000"/>
                </a:solidFill>
                <a:latin typeface="Calibri" panose="020F0502020204030204" pitchFamily="34" charset="0"/>
                <a:cs typeface="Calibri" panose="020F0502020204030204" pitchFamily="34" charset="0"/>
              </a:rPr>
              <a:t>pomoc</a:t>
            </a:r>
            <a:r>
              <a:rPr lang="pl-PL" sz="2400" dirty="0">
                <a:solidFill>
                  <a:prstClr val="black"/>
                </a:solidFill>
                <a:latin typeface="Calibri" panose="020F0502020204030204" pitchFamily="34" charset="0"/>
                <a:cs typeface="Calibri" panose="020F0502020204030204" pitchFamily="34" charset="0"/>
              </a:rPr>
              <a:t> przyznawana przez Państwo Członkowskie lub przy użyciu </a:t>
            </a:r>
            <a:r>
              <a:rPr lang="pl-PL" sz="2400" dirty="0">
                <a:solidFill>
                  <a:srgbClr val="FF0000"/>
                </a:solidFill>
                <a:latin typeface="Calibri" panose="020F0502020204030204" pitchFamily="34" charset="0"/>
                <a:cs typeface="Calibri" panose="020F0502020204030204" pitchFamily="34" charset="0"/>
              </a:rPr>
              <a:t>zasobów państwowych </a:t>
            </a:r>
            <a:r>
              <a:rPr lang="pl-PL" sz="2400" dirty="0">
                <a:solidFill>
                  <a:prstClr val="black"/>
                </a:solidFill>
                <a:latin typeface="Calibri" panose="020F0502020204030204" pitchFamily="34" charset="0"/>
                <a:cs typeface="Calibri" panose="020F0502020204030204" pitchFamily="34" charset="0"/>
              </a:rPr>
              <a:t>w jakiejkolwiek formie, która </a:t>
            </a:r>
            <a:r>
              <a:rPr lang="pl-PL" sz="2400" dirty="0">
                <a:solidFill>
                  <a:srgbClr val="FF0000"/>
                </a:solidFill>
                <a:latin typeface="Calibri" panose="020F0502020204030204" pitchFamily="34" charset="0"/>
                <a:cs typeface="Calibri" panose="020F0502020204030204" pitchFamily="34" charset="0"/>
              </a:rPr>
              <a:t>zakłóca lub grozi zakłóceniem konkurencji</a:t>
            </a:r>
            <a:r>
              <a:rPr lang="pl-PL" sz="2400" dirty="0">
                <a:solidFill>
                  <a:prstClr val="black"/>
                </a:solidFill>
                <a:latin typeface="Calibri" panose="020F0502020204030204" pitchFamily="34" charset="0"/>
                <a:cs typeface="Calibri" panose="020F0502020204030204" pitchFamily="34" charset="0"/>
              </a:rPr>
              <a:t> poprzez sprzyjanie niektórym </a:t>
            </a:r>
            <a:r>
              <a:rPr lang="pl-PL" sz="2400" dirty="0">
                <a:solidFill>
                  <a:srgbClr val="FF0000"/>
                </a:solidFill>
                <a:latin typeface="Calibri" panose="020F0502020204030204" pitchFamily="34" charset="0"/>
                <a:cs typeface="Calibri" panose="020F0502020204030204" pitchFamily="34" charset="0"/>
              </a:rPr>
              <a:t>przedsiębiorstwom</a:t>
            </a:r>
            <a:r>
              <a:rPr lang="pl-PL" sz="2400" dirty="0">
                <a:solidFill>
                  <a:prstClr val="black"/>
                </a:solidFill>
                <a:latin typeface="Calibri" panose="020F0502020204030204" pitchFamily="34" charset="0"/>
                <a:cs typeface="Calibri" panose="020F0502020204030204" pitchFamily="34" charset="0"/>
              </a:rPr>
              <a:t> lub produkcji niektórych towarów, […] w zakresie, w jakim </a:t>
            </a:r>
            <a:r>
              <a:rPr lang="pl-PL" sz="2400" dirty="0">
                <a:solidFill>
                  <a:srgbClr val="FF0000"/>
                </a:solidFill>
                <a:latin typeface="Calibri" panose="020F0502020204030204" pitchFamily="34" charset="0"/>
                <a:cs typeface="Calibri" panose="020F0502020204030204" pitchFamily="34" charset="0"/>
              </a:rPr>
              <a:t>wpływa na wymianę handlową między Państwami Członkowskimi”.</a:t>
            </a:r>
            <a:endParaRPr lang="pl-PL" sz="2400" dirty="0">
              <a:solidFill>
                <a:prstClr val="black"/>
              </a:solidFill>
              <a:latin typeface="Calibri" panose="020F0502020204030204" pitchFamily="34" charset="0"/>
              <a:cs typeface="Calibri" panose="020F0502020204030204" pitchFamily="34" charset="0"/>
            </a:endParaRPr>
          </a:p>
          <a:p>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C5D49D-F622-4A23-B686-CCDD66E3CB0E}"/>
              </a:ext>
            </a:extLst>
          </p:cNvPr>
          <p:cNvSpPr>
            <a:spLocks noGrp="1"/>
          </p:cNvSpPr>
          <p:nvPr>
            <p:ph type="title"/>
          </p:nvPr>
        </p:nvSpPr>
        <p:spPr/>
        <p:txBody>
          <a:bodyPr/>
          <a:lstStyle/>
          <a:p>
            <a:r>
              <a:rPr lang="pl-PL" sz="2600" cap="all" dirty="0">
                <a:ln w="500">
                  <a:solidFill>
                    <a:srgbClr val="646B86">
                      <a:shade val="20000"/>
                      <a:satMod val="120000"/>
                    </a:srgbClr>
                  </a:solidFill>
                </a:ln>
                <a:solidFill>
                  <a:prstClr val="black"/>
                </a:solidFill>
                <a:latin typeface="Trebuchet MS"/>
                <a:cs typeface="Arial" panose="020B0604020202020204" pitchFamily="34" charset="0"/>
              </a:rPr>
              <a:t>Przesłanki występowania pomocy publicznej:</a:t>
            </a:r>
            <a:endParaRPr lang="pl-PL" dirty="0"/>
          </a:p>
        </p:txBody>
      </p:sp>
      <p:sp>
        <p:nvSpPr>
          <p:cNvPr id="3" name="Symbol zastępczy zawartości 2">
            <a:extLst>
              <a:ext uri="{FF2B5EF4-FFF2-40B4-BE49-F238E27FC236}">
                <a16:creationId xmlns:a16="http://schemas.microsoft.com/office/drawing/2014/main" id="{BA66E8A9-C2FD-4B34-BD90-DFE38894501C}"/>
              </a:ext>
            </a:extLst>
          </p:cNvPr>
          <p:cNvSpPr>
            <a:spLocks noGrp="1"/>
          </p:cNvSpPr>
          <p:nvPr>
            <p:ph idx="1"/>
          </p:nvPr>
        </p:nvSpPr>
        <p:spPr/>
        <p:txBody>
          <a:bodyPr/>
          <a:lstStyle/>
          <a:p>
            <a:pPr marL="274320" lvl="0" indent="-274320" defTabSz="914400">
              <a:lnSpc>
                <a:spcPct val="100000"/>
              </a:lnSpc>
              <a:spcBef>
                <a:spcPts val="600"/>
              </a:spcBef>
              <a:buClr>
                <a:srgbClr val="646B86"/>
              </a:buClr>
              <a:buSzPct val="73000"/>
              <a:buFont typeface="Wingdings 2"/>
              <a:buChar char=""/>
            </a:pPr>
            <a:r>
              <a:rPr lang="pl-PL" sz="2400" dirty="0">
                <a:solidFill>
                  <a:prstClr val="black"/>
                </a:solidFill>
                <a:latin typeface="Trebuchet MS"/>
              </a:rPr>
              <a:t>Pomoc przyznawana </a:t>
            </a:r>
            <a:r>
              <a:rPr lang="pl-PL" sz="2400" b="1" u="sng" dirty="0">
                <a:solidFill>
                  <a:prstClr val="black"/>
                </a:solidFill>
                <a:latin typeface="Trebuchet MS"/>
              </a:rPr>
              <a:t>przedsiębiorcy </a:t>
            </a:r>
          </a:p>
          <a:p>
            <a:pPr marL="0" lvl="0" indent="0" defTabSz="914400">
              <a:lnSpc>
                <a:spcPct val="100000"/>
              </a:lnSpc>
              <a:spcBef>
                <a:spcPts val="600"/>
              </a:spcBef>
              <a:buClr>
                <a:srgbClr val="646B86"/>
              </a:buClr>
              <a:buSzPct val="73000"/>
              <a:buNone/>
            </a:pPr>
            <a:endParaRPr lang="pl-PL" sz="2400" b="1" u="sng" dirty="0">
              <a:solidFill>
                <a:prstClr val="black"/>
              </a:solidFill>
              <a:latin typeface="Trebuchet MS"/>
            </a:endParaRPr>
          </a:p>
          <a:p>
            <a:pPr marL="0" lvl="0" indent="0" algn="just" defTabSz="914400">
              <a:lnSpc>
                <a:spcPct val="100000"/>
              </a:lnSpc>
              <a:spcBef>
                <a:spcPts val="600"/>
              </a:spcBef>
              <a:buClr>
                <a:srgbClr val="646B86"/>
              </a:buClr>
              <a:buSzPct val="73000"/>
              <a:buNone/>
            </a:pPr>
            <a:r>
              <a:rPr lang="pl-PL" sz="1800" dirty="0">
                <a:solidFill>
                  <a:prstClr val="black"/>
                </a:solidFill>
                <a:highlight>
                  <a:srgbClr val="FFFF00"/>
                </a:highlight>
                <a:latin typeface="Trebuchet MS"/>
              </a:rPr>
              <a:t>Przedsiębiorca</a:t>
            </a:r>
            <a:r>
              <a:rPr lang="pl-PL" sz="1800" dirty="0">
                <a:solidFill>
                  <a:prstClr val="black"/>
                </a:solidFill>
                <a:latin typeface="Trebuchet MS"/>
              </a:rPr>
              <a:t>- każdy podmiot prowadzący działalność gospodarczą, bez względu na status prawny i sposób funkcjonowania oraz czy działa dla zysku. Przedsiębiorcą może być m.in. stowarzyszenie, jednostka samorządu terytorialnego, fundacja.</a:t>
            </a:r>
          </a:p>
          <a:p>
            <a:pPr marL="0" lvl="0" indent="0" algn="just" defTabSz="914400">
              <a:lnSpc>
                <a:spcPct val="100000"/>
              </a:lnSpc>
              <a:spcBef>
                <a:spcPts val="600"/>
              </a:spcBef>
              <a:buClr>
                <a:srgbClr val="646B86"/>
              </a:buClr>
              <a:buSzPct val="73000"/>
              <a:buNone/>
            </a:pPr>
            <a:endParaRPr lang="pl-PL" sz="2400" dirty="0">
              <a:solidFill>
                <a:prstClr val="black"/>
              </a:solidFill>
              <a:latin typeface="Trebuchet MS"/>
            </a:endParaRPr>
          </a:p>
          <a:p>
            <a:pPr marL="0" lvl="0" indent="0" algn="just" defTabSz="914400">
              <a:lnSpc>
                <a:spcPct val="100000"/>
              </a:lnSpc>
              <a:spcBef>
                <a:spcPts val="600"/>
              </a:spcBef>
              <a:buClr>
                <a:srgbClr val="646B86"/>
              </a:buClr>
              <a:buSzPct val="73000"/>
              <a:buNone/>
            </a:pPr>
            <a:r>
              <a:rPr lang="pl-PL" sz="1800" dirty="0">
                <a:solidFill>
                  <a:prstClr val="black"/>
                </a:solidFill>
                <a:highlight>
                  <a:srgbClr val="FFFF00"/>
                </a:highlight>
                <a:latin typeface="Trebuchet MS"/>
              </a:rPr>
              <a:t>Działalność gospodarcza</a:t>
            </a:r>
            <a:r>
              <a:rPr lang="pl-PL" sz="1800" dirty="0">
                <a:solidFill>
                  <a:prstClr val="black"/>
                </a:solidFill>
                <a:latin typeface="Trebuchet MS"/>
              </a:rPr>
              <a:t>- wszelka działalność polegająca na oferowaniu na rynku towarów i usług.</a:t>
            </a:r>
          </a:p>
          <a:p>
            <a:endParaRPr lang="pl-PL" dirty="0"/>
          </a:p>
        </p:txBody>
      </p:sp>
    </p:spTree>
    <p:extLst>
      <p:ext uri="{BB962C8B-B14F-4D97-AF65-F5344CB8AC3E}">
        <p14:creationId xmlns:p14="http://schemas.microsoft.com/office/powerpoint/2010/main" val="2259997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4A010B-2E8A-4774-93E6-D115B438ABA8}"/>
              </a:ext>
            </a:extLst>
          </p:cNvPr>
          <p:cNvSpPr>
            <a:spLocks noGrp="1"/>
          </p:cNvSpPr>
          <p:nvPr>
            <p:ph idx="1"/>
          </p:nvPr>
        </p:nvSpPr>
        <p:spPr>
          <a:xfrm>
            <a:off x="628650" y="548680"/>
            <a:ext cx="7886700" cy="5628283"/>
          </a:xfrm>
        </p:spPr>
        <p:txBody>
          <a:bodyPr>
            <a:normAutofit/>
          </a:bodyPr>
          <a:lstStyle/>
          <a:p>
            <a:pPr marL="0" indent="0">
              <a:buNone/>
            </a:pPr>
            <a:r>
              <a:rPr lang="pl-PL" sz="2000" dirty="0">
                <a:highlight>
                  <a:srgbClr val="FFFF00"/>
                </a:highlight>
              </a:rPr>
              <a:t>-ZASOBY PAŃSTWOWE</a:t>
            </a:r>
          </a:p>
          <a:p>
            <a:pPr marL="0" indent="0" algn="just">
              <a:buNone/>
            </a:pPr>
            <a:r>
              <a:rPr lang="pl-PL" sz="1600" dirty="0"/>
              <a:t>Środki pochodzące z funduszy europejskich stanowią środki przyznawane z zasobów państwowych. Tym samym środki, które beneficjent uzyska z RPO WL 2014-2020, będą pochodziły z zasobów państwowych. Co oznacza, że każdorazowo będzie spełniona pierwsza przesłanka występowania pomocy publicznej.</a:t>
            </a:r>
          </a:p>
          <a:p>
            <a:pPr marL="0" indent="0" algn="just">
              <a:buNone/>
            </a:pPr>
            <a:endParaRPr lang="pl-PL" sz="1800" dirty="0"/>
          </a:p>
          <a:p>
            <a:pPr algn="just">
              <a:buFontTx/>
              <a:buChar char="-"/>
            </a:pPr>
            <a:r>
              <a:rPr lang="pl-PL" sz="2000" dirty="0">
                <a:highlight>
                  <a:srgbClr val="FFFF00"/>
                </a:highlight>
              </a:rPr>
              <a:t>UDZIELANE JEST NA WARUNKACH KORZYSTNIEJSZYCH NIŻ OFEROWANE NA RYNKU</a:t>
            </a:r>
          </a:p>
          <a:p>
            <a:pPr marL="0" indent="0" algn="just">
              <a:buNone/>
            </a:pPr>
            <a:r>
              <a:rPr lang="pl-PL" sz="1600" dirty="0"/>
              <a:t>Dotacja bezzwrotna stanowi korzyść ekonomiczną, której przedsiębiorca nie uzyskałby w normalnych warunkach rynkowych.</a:t>
            </a:r>
          </a:p>
          <a:p>
            <a:pPr marL="0" indent="0" algn="just">
              <a:buNone/>
            </a:pPr>
            <a:endParaRPr lang="pl-PL" sz="1800" dirty="0"/>
          </a:p>
          <a:p>
            <a:pPr marL="0" indent="0" algn="just">
              <a:buNone/>
            </a:pPr>
            <a:r>
              <a:rPr lang="pl-PL" sz="2000" dirty="0"/>
              <a:t>-</a:t>
            </a:r>
            <a:r>
              <a:rPr lang="pl-PL" sz="2000" dirty="0">
                <a:highlight>
                  <a:srgbClr val="FFFF00"/>
                </a:highlight>
              </a:rPr>
              <a:t>MA CHARAKTER SELEKTYWNY </a:t>
            </a:r>
          </a:p>
          <a:p>
            <a:pPr marL="0" indent="0" algn="just">
              <a:buNone/>
            </a:pPr>
            <a:r>
              <a:rPr lang="pl-PL" sz="1600" dirty="0"/>
              <a:t>(uprzywilejowuje określone przedsiębiorstwo lub przedsiębiorstwa albo produkcję określonych towarów), Dofinansowanie w ramach RPO WL 2014-2020 ma charakter selektywny, gdyż przyznawane jest dla konkretnego podmiotu. </a:t>
            </a:r>
          </a:p>
          <a:p>
            <a:pPr marL="0" indent="0" algn="just">
              <a:buNone/>
            </a:pPr>
            <a:endParaRPr lang="pl-PL" sz="1800" dirty="0"/>
          </a:p>
          <a:p>
            <a:pPr marL="0" indent="0" algn="just">
              <a:buNone/>
            </a:pPr>
            <a:endParaRPr lang="pl-PL" sz="1800" dirty="0"/>
          </a:p>
        </p:txBody>
      </p:sp>
    </p:spTree>
    <p:extLst>
      <p:ext uri="{BB962C8B-B14F-4D97-AF65-F5344CB8AC3E}">
        <p14:creationId xmlns:p14="http://schemas.microsoft.com/office/powerpoint/2010/main" val="3367438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F9E462C-ACEB-4DF0-AC68-EAD5FAE5D7F5}"/>
              </a:ext>
            </a:extLst>
          </p:cNvPr>
          <p:cNvSpPr>
            <a:spLocks noGrp="1"/>
          </p:cNvSpPr>
          <p:nvPr>
            <p:ph idx="1"/>
          </p:nvPr>
        </p:nvSpPr>
        <p:spPr>
          <a:xfrm>
            <a:off x="628650" y="764704"/>
            <a:ext cx="7886700" cy="5412259"/>
          </a:xfrm>
        </p:spPr>
        <p:txBody>
          <a:bodyPr/>
          <a:lstStyle/>
          <a:p>
            <a:pPr marL="0" lvl="0" indent="0" algn="just">
              <a:buNone/>
            </a:pPr>
            <a:r>
              <a:rPr lang="pl-PL" sz="2000" dirty="0">
                <a:solidFill>
                  <a:prstClr val="black"/>
                </a:solidFill>
              </a:rPr>
              <a:t>-</a:t>
            </a:r>
            <a:r>
              <a:rPr lang="pl-PL" sz="2000" dirty="0">
                <a:solidFill>
                  <a:prstClr val="black"/>
                </a:solidFill>
                <a:highlight>
                  <a:srgbClr val="FFFF00"/>
                </a:highlight>
              </a:rPr>
              <a:t>GROZI ZAKŁÓCENIEM LUB ZAKŁÓCA KONKURENCJĘ ORAZ WPŁYWA NA WYMIANĘ HANDLOWĄ MIĘDZY PAŃSTWAMI CZŁONKOWSKIMI UE</a:t>
            </a:r>
          </a:p>
          <a:p>
            <a:pPr marL="0" lvl="0" indent="0" algn="just">
              <a:buNone/>
            </a:pPr>
            <a:endParaRPr lang="pl-PL" sz="2000" dirty="0">
              <a:solidFill>
                <a:prstClr val="black"/>
              </a:solidFill>
              <a:highlight>
                <a:srgbClr val="FFFF00"/>
              </a:highlight>
            </a:endParaRPr>
          </a:p>
          <a:p>
            <a:pPr marL="0" indent="0" algn="just">
              <a:buNone/>
            </a:pPr>
            <a:r>
              <a:rPr lang="pl-PL" sz="1600" dirty="0"/>
              <a:t>Uznaje się, że środek przyznany przez państwo zakłóca lub grozi zakłóceniem konkurencji, jeżeli może on powodować poprawę pozycji konkurencyjnej beneficjenta w porównaniu z pozycją innych przedsiębiorstw, z którymi beneficjent konkuruje. Za wpływ na wymianę handlową pomiędzy państwami członkowskimi uznaje się co najmniej prawdopodobieństwo wpływu na taką wymianę. </a:t>
            </a:r>
          </a:p>
          <a:p>
            <a:pPr marL="0" indent="0" algn="just">
              <a:buNone/>
            </a:pPr>
            <a:endParaRPr lang="pl-PL" sz="1600" dirty="0"/>
          </a:p>
          <a:p>
            <a:pPr marL="0" indent="0" algn="just">
              <a:buNone/>
            </a:pPr>
            <a:r>
              <a:rPr lang="pl-PL" sz="1600" dirty="0"/>
              <a:t>Pkt 192 </a:t>
            </a:r>
            <a:r>
              <a:rPr lang="pl-PL" sz="1600" u="sng" dirty="0"/>
              <a:t>Zawiadomienia Komisji w sprawie pojęcia pomocy państwa w rozumieniu art. 107 ust.1 Traktatu o funkcjonowaniu Unii Europejskiej</a:t>
            </a:r>
            <a:r>
              <a:rPr lang="pl-PL" sz="1600" dirty="0"/>
              <a:t>: </a:t>
            </a:r>
          </a:p>
          <a:p>
            <a:pPr marL="0" indent="0" algn="just">
              <a:buNone/>
            </a:pPr>
            <a:endParaRPr lang="pl-PL" sz="1600" dirty="0"/>
          </a:p>
          <a:p>
            <a:pPr marL="0" indent="0" algn="just">
              <a:buNone/>
            </a:pPr>
            <a:r>
              <a:rPr lang="pl-PL" sz="1600" dirty="0"/>
              <a:t>„</a:t>
            </a:r>
            <a:r>
              <a:rPr lang="pl-PL" sz="1600" i="1" dirty="0"/>
              <a:t>Dotacja publiczna przyznana przedsiębiorstwu, które świadczy jedynie usługi lokalne lub regionalne, a nie świadczy żadnych usług poza państwem pochodzenia, może mieć jednak wpływ na wymianę handlową między państwami członkowskimi, jeżeli przedsiębiorstwa z innych państw członkowskich mogłyby świadczyć takie usługi [..] i możliwość ta nie jest wyłącznie hipotetyczna</a:t>
            </a:r>
            <a:r>
              <a:rPr lang="pl-PL" sz="1600" dirty="0"/>
              <a:t>.”   </a:t>
            </a:r>
          </a:p>
        </p:txBody>
      </p:sp>
    </p:spTree>
    <p:extLst>
      <p:ext uri="{BB962C8B-B14F-4D97-AF65-F5344CB8AC3E}">
        <p14:creationId xmlns:p14="http://schemas.microsoft.com/office/powerpoint/2010/main" val="3811604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CF1DAA-CFB6-4C14-B98A-4ADDD751721C}"/>
              </a:ext>
            </a:extLst>
          </p:cNvPr>
          <p:cNvSpPr>
            <a:spLocks noGrp="1"/>
          </p:cNvSpPr>
          <p:nvPr>
            <p:ph type="title"/>
          </p:nvPr>
        </p:nvSpPr>
        <p:spPr>
          <a:xfrm>
            <a:off x="628650" y="365129"/>
            <a:ext cx="7759774" cy="1335679"/>
          </a:xfrm>
        </p:spPr>
        <p:txBody>
          <a:bodyPr>
            <a:normAutofit fontScale="90000"/>
          </a:bodyPr>
          <a:lstStyle/>
          <a:p>
            <a:pPr algn="just"/>
            <a:r>
              <a:rPr lang="pl-PL" dirty="0">
                <a:latin typeface="+mn-lt"/>
              </a:rPr>
              <a:t>Każdy Wnioskodawca przeprowadza analizę, czy wsparcie, o które się ubiega stanowi pomoc publiczną. Wynik analizy przedstawiany jest w tab. 3.1.5 Studium wykonalności- część opisowa.</a:t>
            </a:r>
            <a:br>
              <a:rPr lang="pl-PL" dirty="0">
                <a:latin typeface="+mn-lt"/>
              </a:rPr>
            </a:br>
            <a:r>
              <a:rPr lang="pl-PL" dirty="0">
                <a:latin typeface="+mn-lt"/>
              </a:rPr>
              <a:t> </a:t>
            </a:r>
            <a:r>
              <a:rPr lang="pl-PL" dirty="0">
                <a:solidFill>
                  <a:prstClr val="black"/>
                </a:solidFill>
                <a:latin typeface="Calibri"/>
              </a:rPr>
              <a:t>Punktem wyjścia jest określenie, </a:t>
            </a:r>
            <a:r>
              <a:rPr lang="pl-PL" dirty="0">
                <a:solidFill>
                  <a:srgbClr val="FF0000"/>
                </a:solidFill>
                <a:latin typeface="Calibri"/>
              </a:rPr>
              <a:t>czy Wnioskodawca działa w ramach przedmiotowego projektu jako przedsiębiorca</a:t>
            </a:r>
            <a:r>
              <a:rPr lang="pl-PL" dirty="0">
                <a:solidFill>
                  <a:prstClr val="black"/>
                </a:solidFill>
                <a:latin typeface="Calibri"/>
              </a:rPr>
              <a:t>- czy oferuje na rynku towary i usługi, tj. czy  infrastruktura służyć będzie do prowadzenia działalności gospodarczej. </a:t>
            </a:r>
            <a:br>
              <a:rPr lang="pl-PL" dirty="0">
                <a:solidFill>
                  <a:prstClr val="black"/>
                </a:solidFill>
                <a:latin typeface="Calibri"/>
              </a:rPr>
            </a:br>
            <a:endParaRPr lang="pl-PL" dirty="0">
              <a:latin typeface="+mn-lt"/>
            </a:endParaRPr>
          </a:p>
        </p:txBody>
      </p:sp>
      <p:pic>
        <p:nvPicPr>
          <p:cNvPr id="6" name="Symbol zastępczy zawartości 5">
            <a:extLst>
              <a:ext uri="{FF2B5EF4-FFF2-40B4-BE49-F238E27FC236}">
                <a16:creationId xmlns:a16="http://schemas.microsoft.com/office/drawing/2014/main" id="{5A3ACC3C-284F-420E-BEA6-E3A8E5E1CC1A}"/>
              </a:ext>
            </a:extLst>
          </p:cNvPr>
          <p:cNvPicPr>
            <a:picLocks noGrp="1" noChangeAspect="1"/>
          </p:cNvPicPr>
          <p:nvPr>
            <p:ph idx="1"/>
          </p:nvPr>
        </p:nvPicPr>
        <p:blipFill>
          <a:blip r:embed="rId2" cstate="print"/>
          <a:stretch>
            <a:fillRect/>
          </a:stretch>
        </p:blipFill>
        <p:spPr>
          <a:xfrm>
            <a:off x="628650" y="1865313"/>
            <a:ext cx="7886700" cy="4271962"/>
          </a:xfrm>
          <a:prstGeom prst="rect">
            <a:avLst/>
          </a:prstGeom>
        </p:spPr>
      </p:pic>
    </p:spTree>
    <p:extLst>
      <p:ext uri="{BB962C8B-B14F-4D97-AF65-F5344CB8AC3E}">
        <p14:creationId xmlns:p14="http://schemas.microsoft.com/office/powerpoint/2010/main" val="410322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136904" cy="5400600"/>
          </a:xfrm>
        </p:spPr>
        <p:txBody>
          <a:bodyPr>
            <a:normAutofit lnSpcReduction="10000"/>
          </a:bodyPr>
          <a:lstStyle/>
          <a:p>
            <a:pPr algn="just">
              <a:buNone/>
            </a:pPr>
            <a:r>
              <a:rPr lang="pl-PL" sz="1800" dirty="0">
                <a:solidFill>
                  <a:schemeClr val="accent5">
                    <a:lumMod val="75000"/>
                  </a:schemeClr>
                </a:solidFill>
                <a:latin typeface="Calibri" pitchFamily="34" charset="0"/>
                <a:cs typeface="Calibri" pitchFamily="34" charset="0"/>
              </a:rPr>
              <a:t>	Nabór wniosków o dofinansowanie projektu prowadzony jest w LSI2014, udostępnianym pod adresem https://lsi2014.lubelskie.pl. Wniosek składany jest wyłącznie w formie elektronicznej. Wnioskodawcy planujący złożenie wniosku o dofinansowanie projektu w ramach ogłoszonego konkursu zobowiązani są założyć konto w LSI2014. </a:t>
            </a:r>
          </a:p>
          <a:p>
            <a:pPr algn="just">
              <a:buFont typeface="Wingdings" pitchFamily="2" charset="2"/>
              <a:buChar char="ü"/>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Wnioski o dofinansowanie projektu należy przesyłać za pośrednictwem LSI2014 w terminie od dnia </a:t>
            </a:r>
            <a:r>
              <a:rPr lang="pl-PL" sz="1800" b="1" u="sng" dirty="0">
                <a:solidFill>
                  <a:srgbClr val="FF0000"/>
                </a:solidFill>
                <a:latin typeface="Calibri" pitchFamily="34" charset="0"/>
                <a:cs typeface="Calibri" pitchFamily="34" charset="0"/>
              </a:rPr>
              <a:t>04.01.2019 r. do 04.02.2019 r.</a:t>
            </a:r>
            <a:r>
              <a:rPr lang="pl-PL" sz="1800" u="sng" dirty="0">
                <a:solidFill>
                  <a:srgbClr val="FF0000"/>
                </a:solidFill>
                <a:latin typeface="Calibri" pitchFamily="34" charset="0"/>
                <a:cs typeface="Calibri" pitchFamily="34" charset="0"/>
              </a:rPr>
              <a:t> </a:t>
            </a:r>
          </a:p>
          <a:p>
            <a:pPr algn="just">
              <a:buFont typeface="Wingdings" pitchFamily="2" charset="2"/>
              <a:buChar char="ü"/>
            </a:pPr>
            <a:endParaRPr lang="pl-PL" sz="1800" u="sng" dirty="0">
              <a:solidFill>
                <a:schemeClr val="accent2"/>
              </a:solidFill>
              <a:latin typeface="Calibri" pitchFamily="34" charset="0"/>
              <a:cs typeface="Calibri" pitchFamily="34" charset="0"/>
            </a:endParaRPr>
          </a:p>
          <a:p>
            <a:pPr lvl="0" algn="just">
              <a:buNone/>
            </a:pPr>
            <a:r>
              <a:rPr lang="pl-PL" sz="1800" b="1" dirty="0">
                <a:solidFill>
                  <a:schemeClr val="bg2">
                    <a:lumMod val="50000"/>
                  </a:schemeClr>
                </a:solidFill>
                <a:latin typeface="Calibri" pitchFamily="34" charset="0"/>
                <a:cs typeface="Calibri" pitchFamily="34" charset="0"/>
              </a:rPr>
              <a:t>	</a:t>
            </a:r>
            <a:r>
              <a:rPr lang="pl-PL" sz="1800" b="1" dirty="0">
                <a:solidFill>
                  <a:schemeClr val="accent5">
                    <a:lumMod val="75000"/>
                  </a:schemeClr>
                </a:solidFill>
                <a:latin typeface="Calibri" pitchFamily="34" charset="0"/>
                <a:cs typeface="Calibri" pitchFamily="34" charset="0"/>
              </a:rPr>
              <a:t>IOK nie przewiduje możliwości skrócenia terminu składania wniosków o dofinansowanie projektu.</a:t>
            </a:r>
          </a:p>
          <a:p>
            <a:pPr lvl="0" algn="just">
              <a:buFont typeface="Wingdings" pitchFamily="2" charset="2"/>
              <a:buChar char="ü"/>
            </a:pPr>
            <a:endParaRPr lang="pl-PL" sz="1800" dirty="0">
              <a:solidFill>
                <a:schemeClr val="accent5">
                  <a:lumMod val="75000"/>
                </a:schemeClr>
              </a:solidFill>
              <a:latin typeface="Calibri" pitchFamily="34" charset="0"/>
              <a:cs typeface="Calibri" pitchFamily="34" charset="0"/>
            </a:endParaRPr>
          </a:p>
          <a:p>
            <a:pPr algn="just">
              <a:buNone/>
            </a:pPr>
            <a:r>
              <a:rPr lang="pl-PL" sz="1800" b="1" dirty="0">
                <a:solidFill>
                  <a:schemeClr val="accent5">
                    <a:lumMod val="75000"/>
                  </a:schemeClr>
                </a:solidFill>
                <a:latin typeface="Calibri" pitchFamily="34" charset="0"/>
                <a:cs typeface="Calibri" pitchFamily="34" charset="0"/>
              </a:rPr>
              <a:t>	W razie złożenia wniosku o dofinansowanie projektu po terminie wskazanym w ogłoszeniu o konkursie wniosek pozostawia się bez rozpatrzenia.</a:t>
            </a:r>
          </a:p>
          <a:p>
            <a:pPr lvl="0" algn="just">
              <a:buFont typeface="Wingdings" pitchFamily="2" charset="2"/>
              <a:buChar char="ü"/>
            </a:pPr>
            <a:endParaRPr lang="pl-PL" sz="1800" b="1" dirty="0">
              <a:solidFill>
                <a:schemeClr val="accent1">
                  <a:lumMod val="75000"/>
                </a:schemeClr>
              </a:solidFill>
              <a:latin typeface="Calibri" pitchFamily="34" charset="0"/>
              <a:cs typeface="Calibri" pitchFamily="34" charset="0"/>
            </a:endParaRPr>
          </a:p>
          <a:p>
            <a:pPr lvl="0" algn="just">
              <a:buNone/>
            </a:pPr>
            <a:r>
              <a:rPr lang="pl-PL" sz="1800" dirty="0">
                <a:solidFill>
                  <a:schemeClr val="accent5">
                    <a:lumMod val="75000"/>
                  </a:schemeClr>
                </a:solidFill>
                <a:latin typeface="Calibri" pitchFamily="34" charset="0"/>
                <a:cs typeface="Calibri" pitchFamily="34" charset="0"/>
              </a:rPr>
              <a:t>	Wnioskodawcy wypełniają formularz wniosku o dofinansowanie przy użyciu Generatora Wniosków udostępnianego w LSI2014. Wnioskodawca samodzielnie dokonuje wyboru formularza wniosku przypisanego do danego konkursu. Za pośrednictwem LSI2014 wnioskodawca przygotowuje również załącznik – studium wykonalności. Pozostałe załączniki określone w Regulaminie konkursu wgrywane są do LSI2014 w formie plików </a:t>
            </a:r>
            <a:r>
              <a:rPr lang="pl-PL" sz="1800" dirty="0" err="1">
                <a:solidFill>
                  <a:schemeClr val="accent5">
                    <a:lumMod val="75000"/>
                  </a:schemeClr>
                </a:solidFill>
                <a:latin typeface="Calibri" pitchFamily="34" charset="0"/>
                <a:cs typeface="Calibri" pitchFamily="34" charset="0"/>
              </a:rPr>
              <a:t>pdf</a:t>
            </a:r>
            <a:r>
              <a:rPr lang="pl-PL" sz="1800" dirty="0">
                <a:solidFill>
                  <a:schemeClr val="accent5">
                    <a:lumMod val="75000"/>
                  </a:schemeClr>
                </a:solidFill>
                <a:latin typeface="Calibri" pitchFamily="34" charset="0"/>
                <a:cs typeface="Calibri" pitchFamily="34" charset="0"/>
              </a:rPr>
              <a:t> oraz arkuszy kalkulacyjnych (</a:t>
            </a:r>
            <a:r>
              <a:rPr lang="pl-PL" sz="1800" dirty="0" err="1">
                <a:solidFill>
                  <a:schemeClr val="accent5">
                    <a:lumMod val="75000"/>
                  </a:schemeClr>
                </a:solidFill>
                <a:latin typeface="Calibri" pitchFamily="34" charset="0"/>
                <a:cs typeface="Calibri" pitchFamily="34" charset="0"/>
              </a:rPr>
              <a:t>xls</a:t>
            </a:r>
            <a:r>
              <a:rPr lang="pl-PL" sz="1800" dirty="0">
                <a:solidFill>
                  <a:schemeClr val="accent5">
                    <a:lumMod val="75000"/>
                  </a:schemeClr>
                </a:solidFill>
                <a:latin typeface="Calibri" pitchFamily="34" charset="0"/>
                <a:cs typeface="Calibri" pitchFamily="34" charset="0"/>
              </a:rPr>
              <a:t>, </a:t>
            </a:r>
            <a:r>
              <a:rPr lang="pl-PL" sz="1800" dirty="0" err="1">
                <a:solidFill>
                  <a:schemeClr val="accent5">
                    <a:lumMod val="75000"/>
                  </a:schemeClr>
                </a:solidFill>
                <a:latin typeface="Calibri" pitchFamily="34" charset="0"/>
                <a:cs typeface="Calibri" pitchFamily="34" charset="0"/>
              </a:rPr>
              <a:t>xlsx</a:t>
            </a:r>
            <a:r>
              <a:rPr lang="pl-PL" sz="1800" dirty="0">
                <a:solidFill>
                  <a:schemeClr val="accent5">
                    <a:lumMod val="75000"/>
                  </a:schemeClr>
                </a:solidFill>
                <a:latin typeface="Calibri" pitchFamily="34" charset="0"/>
                <a:cs typeface="Calibri" pitchFamily="34" charset="0"/>
              </a:rPr>
              <a:t>, </a:t>
            </a:r>
            <a:r>
              <a:rPr lang="pl-PL" sz="1800" dirty="0" err="1">
                <a:solidFill>
                  <a:schemeClr val="accent5">
                    <a:lumMod val="75000"/>
                  </a:schemeClr>
                </a:solidFill>
                <a:latin typeface="Calibri" pitchFamily="34" charset="0"/>
                <a:cs typeface="Calibri" pitchFamily="34" charset="0"/>
              </a:rPr>
              <a:t>ods</a:t>
            </a:r>
            <a:r>
              <a:rPr lang="pl-PL" sz="1800" dirty="0">
                <a:solidFill>
                  <a:schemeClr val="accent5">
                    <a:lumMod val="75000"/>
                  </a:schemeClr>
                </a:solidFill>
                <a:latin typeface="Calibri" pitchFamily="34" charset="0"/>
                <a:cs typeface="Calibri" pitchFamily="34" charset="0"/>
              </a:rPr>
              <a:t>). </a:t>
            </a:r>
          </a:p>
          <a:p>
            <a:endParaRPr lang="pl-PL"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CF1DAA-CFB6-4C14-B98A-4ADDD751721C}"/>
              </a:ext>
            </a:extLst>
          </p:cNvPr>
          <p:cNvSpPr>
            <a:spLocks noGrp="1"/>
          </p:cNvSpPr>
          <p:nvPr>
            <p:ph type="title"/>
          </p:nvPr>
        </p:nvSpPr>
        <p:spPr/>
        <p:txBody>
          <a:bodyPr>
            <a:normAutofit/>
          </a:bodyPr>
          <a:lstStyle/>
          <a:p>
            <a:pPr algn="just"/>
            <a:r>
              <a:rPr lang="pl-PL" sz="2400" dirty="0">
                <a:solidFill>
                  <a:prstClr val="black"/>
                </a:solidFill>
                <a:latin typeface="Calibri"/>
                <a:ea typeface="+mn-ea"/>
                <a:cs typeface="+mn-cs"/>
              </a:rPr>
              <a:t>Zawiadomienie Komisji w sprawie pojęcia pomocy państwa w rozumieniu art. 107 ust.1 Traktatu o funkcjonowaniu Unii Europejskiej</a:t>
            </a:r>
            <a:endParaRPr lang="pl-PL" sz="2400" dirty="0">
              <a:latin typeface="+mn-lt"/>
            </a:endParaRPr>
          </a:p>
        </p:txBody>
      </p:sp>
      <p:sp>
        <p:nvSpPr>
          <p:cNvPr id="4" name="Symbol zastępczy zawartości 3">
            <a:extLst>
              <a:ext uri="{FF2B5EF4-FFF2-40B4-BE49-F238E27FC236}">
                <a16:creationId xmlns:a16="http://schemas.microsoft.com/office/drawing/2014/main" id="{36B2B75F-B821-4B55-9AED-C01EDDF4821D}"/>
              </a:ext>
            </a:extLst>
          </p:cNvPr>
          <p:cNvSpPr>
            <a:spLocks noGrp="1"/>
          </p:cNvSpPr>
          <p:nvPr>
            <p:ph idx="1"/>
          </p:nvPr>
        </p:nvSpPr>
        <p:spPr/>
        <p:txBody>
          <a:bodyPr/>
          <a:lstStyle/>
          <a:p>
            <a:pPr marL="0" indent="0" algn="ctr">
              <a:buNone/>
            </a:pPr>
            <a:r>
              <a:rPr lang="pl-PL" sz="2000" dirty="0">
                <a:solidFill>
                  <a:srgbClr val="FF0000"/>
                </a:solidFill>
              </a:rPr>
              <a:t>CZY DZIAŁALNOŚĆ GOSPODARCZA?</a:t>
            </a:r>
          </a:p>
          <a:p>
            <a:pPr marL="0" indent="0" algn="just">
              <a:buNone/>
            </a:pPr>
            <a:r>
              <a:rPr lang="pl-PL" sz="1400" dirty="0"/>
              <a:t>Pkt 2.5 Zawiadomienia: </a:t>
            </a:r>
          </a:p>
          <a:p>
            <a:pPr marL="0" indent="0" algn="just">
              <a:buNone/>
            </a:pPr>
            <a:r>
              <a:rPr lang="pl-PL" sz="1400" b="1" dirty="0"/>
              <a:t>KSZTAŁCENIE: </a:t>
            </a:r>
          </a:p>
          <a:p>
            <a:pPr marL="0" indent="0" algn="just">
              <a:buNone/>
            </a:pPr>
            <a:r>
              <a:rPr lang="pl-PL" sz="1400" dirty="0"/>
              <a:t>Kształcenie publiczne organizowane w ramach krajowego systemu kształcenia finansowanego i nadzorowanego przez państwo może być uznane za działalność niegospodarczą. Trybunał Sprawiedliwości stwierdził, że państwo: „ustanawiając i utrzymując taki system szkolnictwa publicznego – finansowany co do zasady z budżetu publicznego, a nie przez uczniów lub ich rodziców – […] nie angażuje się w działalność prowadzoną za wynagrodzeniem, lecz wykonuje zadania z dziedziny społecznej, kulturalnej i edukacyjnej na rzecz swych mieszkańców</a:t>
            </a:r>
          </a:p>
          <a:p>
            <a:pPr marL="0" indent="0" algn="just">
              <a:buNone/>
            </a:pPr>
            <a:r>
              <a:rPr lang="pl-PL" sz="1400" dirty="0"/>
              <a:t>Pkt 2.6. Zawiadomienia:</a:t>
            </a:r>
          </a:p>
          <a:p>
            <a:pPr marL="0" indent="0" algn="just">
              <a:buNone/>
            </a:pPr>
            <a:r>
              <a:rPr lang="pl-PL" sz="1400" b="1" dirty="0"/>
              <a:t>KULTURA I ZACHOWANIE DZIEDZICTWA KULTUROWEGO, W TYM OCHRONA PRZYRODY</a:t>
            </a:r>
          </a:p>
          <a:p>
            <a:pPr marL="0" indent="0" algn="just">
              <a:buNone/>
            </a:pPr>
            <a:r>
              <a:rPr lang="pl-PL" sz="1400" dirty="0"/>
              <a:t>Komisja uważa, że finansowanie publiczne kultury lub działań służących zachowaniu dziedzictwa kulturowego, których wyniki są dostępne dla ogółu społeczeństwa nieodpłatnie, spełnia czysto społeczny i kulturowy cel o charakterze niegospodarczym. Podobnie fakt, że odwiedzający instytucje kultury lub uczestnicy wydarzeń kulturalnych lub działań służących zachowaniu dziedzictwa kulturowego, w tym ochronie przyrody, otwartych dla ogółu społeczeństwa są zobowiązani do wniesienia świadczenia pieniężnego, które pokrywa jedynie ułamek kosztów rzeczywistych, nie zmienia niegospodarczego charakteru tej działalności, ponieważ takiego świadczenia nie można uznać za rzeczywiste wynagrodzenie za świadczoną usługę.</a:t>
            </a:r>
          </a:p>
          <a:p>
            <a:pPr marL="0" indent="0" algn="just">
              <a:buNone/>
            </a:pPr>
            <a:endParaRPr lang="pl-PL" sz="1400"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977240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AC08C6D-5E35-401D-8279-9B532238FC28}"/>
              </a:ext>
            </a:extLst>
          </p:cNvPr>
          <p:cNvSpPr>
            <a:spLocks noGrp="1"/>
          </p:cNvSpPr>
          <p:nvPr>
            <p:ph idx="1"/>
          </p:nvPr>
        </p:nvSpPr>
        <p:spPr>
          <a:xfrm>
            <a:off x="628650" y="476672"/>
            <a:ext cx="7886700" cy="5700291"/>
          </a:xfrm>
        </p:spPr>
        <p:txBody>
          <a:bodyPr>
            <a:normAutofit/>
          </a:bodyPr>
          <a:lstStyle/>
          <a:p>
            <a:pPr marL="0" indent="0">
              <a:buNone/>
            </a:pPr>
            <a:r>
              <a:rPr lang="pl-PL" sz="1400" b="1" dirty="0"/>
              <a:t>Pkt 2.4.   SŁUŻBA ZDROWIA</a:t>
            </a:r>
          </a:p>
          <a:p>
            <a:pPr marL="0" indent="0" algn="just">
              <a:buNone/>
            </a:pPr>
            <a:r>
              <a:rPr lang="pl-PL" sz="1400" dirty="0"/>
              <a:t> W niektórych państwach członkowskich szpitale publiczne są nieodłączną częścią krajowej służby zdrowia i są prawie w całości oparte na zasadzie solidarności. Szpitale takie są bezpośrednio finansowane ze składek na ubezpieczenie społeczne i z innych zasobów państwowych oraz świadczą usługi nieodpłatnie na zasadzie powszechnego objęcia ubezpieczeniem. Sądy unijne potwierdziły, że w przypadku istnienia takiej struktury, </a:t>
            </a:r>
            <a:r>
              <a:rPr lang="pl-PL" sz="1400" u="sng" dirty="0"/>
              <a:t>odnośne podmioty nie działają jako przedsiębiorstwa.</a:t>
            </a:r>
          </a:p>
          <a:p>
            <a:pPr marL="0" indent="0" algn="just">
              <a:buNone/>
            </a:pPr>
            <a:endParaRPr lang="pl-PL" sz="1400" u="sng" dirty="0"/>
          </a:p>
          <a:p>
            <a:pPr marL="0" indent="0" algn="just">
              <a:buNone/>
            </a:pPr>
            <a:r>
              <a:rPr lang="pl-PL" sz="1400" b="1" dirty="0"/>
              <a:t>Pkt 2.2 SPRAWOWANIE WŁADZY PUBLICZNEJ</a:t>
            </a:r>
          </a:p>
          <a:p>
            <a:pPr marL="0" indent="0" algn="just">
              <a:buNone/>
            </a:pPr>
            <a:r>
              <a:rPr lang="pl-PL" sz="1400" dirty="0"/>
              <a:t>W zakresie, w jakim jednostka publiczna prowadzi działalność gospodarczą, która może zostać oddzielona od wykonywania prerogatyw władzy publicznej, jednostka ta działa jako przedsiębiorstwo w odniesieniu do tej działalności. Jeżeli natomiast tej działalności gospodarczej nie można oddzielić od wykonywania prerogatyw władzy publicznej, całość działalności wykonywanej przez daną jednostkę pozostaje działalnością związaną z wykonywaniem tych prerogatyw i w związku z tym nie jest objęta pojęciem przedsiębiorstwa.</a:t>
            </a:r>
          </a:p>
          <a:p>
            <a:pPr marL="0" indent="0" algn="just">
              <a:buNone/>
            </a:pPr>
            <a:endParaRPr lang="pl-PL" sz="1400" dirty="0"/>
          </a:p>
          <a:p>
            <a:pPr marL="0" indent="0" algn="just">
              <a:buNone/>
            </a:pPr>
            <a:r>
              <a:rPr lang="pl-PL" sz="1400" b="1" dirty="0"/>
              <a:t>Finansowanie infrastruktury sportowej a pomoc publiczna, baseny pływackie a pomoc publiczna</a:t>
            </a:r>
          </a:p>
          <a:p>
            <a:pPr marL="0" indent="0" algn="just">
              <a:buNone/>
            </a:pPr>
            <a:r>
              <a:rPr lang="pl-PL" sz="1400" b="1" dirty="0"/>
              <a:t>występowanie pomocy publicznej przy finansowaniu podmiotów leczniczych, </a:t>
            </a:r>
          </a:p>
          <a:p>
            <a:pPr marL="0" indent="0" algn="just">
              <a:buNone/>
            </a:pPr>
            <a:r>
              <a:rPr lang="pl-PL" sz="1400" b="1" dirty="0"/>
              <a:t>pomoc publiczna dla instytucji kultury- </a:t>
            </a:r>
            <a:r>
              <a:rPr lang="pl-PL" sz="1400" dirty="0"/>
              <a:t>wyjaśnienia UOKiK dostępne na stronie:</a:t>
            </a:r>
            <a:r>
              <a:rPr lang="pl-PL" sz="1400" b="1" dirty="0"/>
              <a:t> </a:t>
            </a:r>
            <a:r>
              <a:rPr lang="pl-PL" sz="1400" dirty="0">
                <a:hlinkClick r:id="rId2"/>
              </a:rPr>
              <a:t>https://www.uokik.gov.pl/wyjasnienia2.php#faq766</a:t>
            </a:r>
            <a:endParaRPr lang="pl-PL" sz="1400" dirty="0"/>
          </a:p>
          <a:p>
            <a:pPr marL="0" indent="0" algn="just">
              <a:buNone/>
            </a:pPr>
            <a:endParaRPr lang="pl-PL" sz="1400" dirty="0"/>
          </a:p>
          <a:p>
            <a:pPr marL="0" indent="0" algn="just">
              <a:buNone/>
            </a:pPr>
            <a:r>
              <a:rPr lang="pl-PL" sz="1400" dirty="0"/>
              <a:t>Zakładka: POMOC PUBLICZNA</a:t>
            </a:r>
            <a:r>
              <a:rPr lang="pl-PL" sz="1400" dirty="0">
                <a:sym typeface="Wingdings" panose="05000000000000000000" pitchFamily="2" charset="2"/>
              </a:rPr>
              <a:t>  WYJAŚNIENIA UOKiK</a:t>
            </a:r>
            <a:endParaRPr lang="pl-PL" sz="1400" dirty="0"/>
          </a:p>
          <a:p>
            <a:pPr marL="0" indent="0">
              <a:buNone/>
            </a:pPr>
            <a:endParaRPr lang="pl-PL" sz="1400" dirty="0"/>
          </a:p>
        </p:txBody>
      </p:sp>
    </p:spTree>
    <p:extLst>
      <p:ext uri="{BB962C8B-B14F-4D97-AF65-F5344CB8AC3E}">
        <p14:creationId xmlns:p14="http://schemas.microsoft.com/office/powerpoint/2010/main" val="564946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7377CE-27A1-4ACA-9F7A-29C3532C2868}"/>
              </a:ext>
            </a:extLst>
          </p:cNvPr>
          <p:cNvSpPr>
            <a:spLocks noGrp="1"/>
          </p:cNvSpPr>
          <p:nvPr>
            <p:ph type="title"/>
          </p:nvPr>
        </p:nvSpPr>
        <p:spPr>
          <a:xfrm>
            <a:off x="628650" y="116633"/>
            <a:ext cx="7886700" cy="936103"/>
          </a:xfrm>
        </p:spPr>
        <p:txBody>
          <a:bodyPr>
            <a:normAutofit/>
          </a:bodyPr>
          <a:lstStyle/>
          <a:p>
            <a:pPr algn="ctr"/>
            <a:r>
              <a:rPr lang="pl-PL" sz="2400" dirty="0">
                <a:latin typeface="+mn-lt"/>
              </a:rPr>
              <a:t>INFRASTRUKTURA PODWÓJNEGO WYKORZYSTANIA</a:t>
            </a:r>
          </a:p>
        </p:txBody>
      </p:sp>
      <p:sp>
        <p:nvSpPr>
          <p:cNvPr id="3" name="Symbol zastępczy zawartości 2">
            <a:extLst>
              <a:ext uri="{FF2B5EF4-FFF2-40B4-BE49-F238E27FC236}">
                <a16:creationId xmlns:a16="http://schemas.microsoft.com/office/drawing/2014/main" id="{396E0F59-D467-4C57-8E78-A9DCE91B0260}"/>
              </a:ext>
            </a:extLst>
          </p:cNvPr>
          <p:cNvSpPr>
            <a:spLocks noGrp="1"/>
          </p:cNvSpPr>
          <p:nvPr>
            <p:ph idx="1"/>
          </p:nvPr>
        </p:nvSpPr>
        <p:spPr>
          <a:xfrm>
            <a:off x="628650" y="1340768"/>
            <a:ext cx="7886700" cy="4836195"/>
          </a:xfrm>
        </p:spPr>
        <p:txBody>
          <a:bodyPr/>
          <a:lstStyle/>
          <a:p>
            <a:pPr marL="0" lvl="0" indent="0" algn="just">
              <a:spcAft>
                <a:spcPts val="0"/>
              </a:spcAft>
              <a:buNone/>
            </a:pPr>
            <a:r>
              <a:rPr lang="pl-PL" sz="1400" dirty="0">
                <a:latin typeface="Calibri" panose="020F0502020204030204" pitchFamily="34" charset="0"/>
                <a:ea typeface="Times New Roman" panose="02020603050405020304" pitchFamily="18" charset="0"/>
              </a:rPr>
              <a:t>W przypadku, gdy jeden i ten sam obiekt jest </a:t>
            </a:r>
            <a:r>
              <a:rPr lang="pl-PL" sz="1400" b="1" u="sng" dirty="0">
                <a:latin typeface="Calibri" panose="020F0502020204030204" pitchFamily="34" charset="0"/>
                <a:ea typeface="Times New Roman" panose="02020603050405020304" pitchFamily="18" charset="0"/>
              </a:rPr>
              <a:t>wykorzystywany zarówno na działalność gospodarczą </a:t>
            </a:r>
            <a:r>
              <a:rPr lang="pl-PL" sz="1400" dirty="0">
                <a:latin typeface="Calibri" panose="020F0502020204030204" pitchFamily="34" charset="0"/>
                <a:ea typeface="Times New Roman" panose="02020603050405020304" pitchFamily="18" charset="0"/>
              </a:rPr>
              <a:t>i </a:t>
            </a:r>
            <a:r>
              <a:rPr lang="pl-PL" sz="1400" b="1" u="sng" dirty="0">
                <a:latin typeface="Calibri" panose="020F0502020204030204" pitchFamily="34" charset="0"/>
                <a:ea typeface="Times New Roman" panose="02020603050405020304" pitchFamily="18" charset="0"/>
              </a:rPr>
              <a:t>niegospodarczą</a:t>
            </a:r>
            <a:r>
              <a:rPr lang="pl-PL" sz="1400" dirty="0">
                <a:latin typeface="Calibri" panose="020F0502020204030204" pitchFamily="34" charset="0"/>
                <a:ea typeface="Times New Roman" panose="02020603050405020304" pitchFamily="18" charset="0"/>
              </a:rPr>
              <a:t> (np.: basen w szkole publicznej, czy też hala sportowa po zakończeniu zajęć lekcyjnych jest udostępniany wieczorem odpłatnie innym użytkownikom) wówczas w ocenie projektu pod kątem pomocy publicznej należy wziąć pod </a:t>
            </a:r>
            <a:r>
              <a:rPr lang="pl-PL" sz="1400" b="1" dirty="0">
                <a:latin typeface="Calibri" panose="020F0502020204030204" pitchFamily="34" charset="0"/>
                <a:ea typeface="Times New Roman" panose="02020603050405020304" pitchFamily="18" charset="0"/>
              </a:rPr>
              <a:t>uwagę pkt 207 ww. Zawiadomienia</a:t>
            </a:r>
            <a:r>
              <a:rPr lang="pl-PL" sz="1400" dirty="0">
                <a:latin typeface="Calibri" panose="020F0502020204030204" pitchFamily="34" charset="0"/>
                <a:ea typeface="Times New Roman" panose="02020603050405020304" pitchFamily="18" charset="0"/>
              </a:rPr>
              <a:t>, zgodnie z którym w przypadkach infrastruktury podwójnego wykorzystania, jeżeli, jest ona prawie wyłącznie wykorzystywana do celów działalności niegospodarczej, Komisja uważa, że finansowanie takiej infrastruktury może w całości wykraczać poza zakres zasad pomocy państwa, pod warunkiem </a:t>
            </a:r>
            <a:r>
              <a:rPr lang="pl-PL" sz="1400" dirty="0">
                <a:highlight>
                  <a:srgbClr val="FFFF00"/>
                </a:highlight>
                <a:latin typeface="Calibri" panose="020F0502020204030204" pitchFamily="34" charset="0"/>
                <a:ea typeface="Times New Roman" panose="02020603050405020304" pitchFamily="18" charset="0"/>
              </a:rPr>
              <a:t>że użytkowanie do celów działalności gospodarczej ma charakter czysto pomocniczy,</a:t>
            </a:r>
            <a:r>
              <a:rPr lang="pl-PL" sz="1400" dirty="0">
                <a:latin typeface="Calibri" panose="020F0502020204030204" pitchFamily="34" charset="0"/>
                <a:ea typeface="Times New Roman" panose="02020603050405020304" pitchFamily="18" charset="0"/>
              </a:rPr>
              <a:t> tj. działalności bezpośrednio powiązanej z eksploatacją infrastruktury, koniecznej do eksploatacji infrastruktury lub nieodłącznie związanej z podstawowym wykorzystaniem o charakterze niegospodarczym. Uznaje się, że taka sytuacja ma miejsce, gdy działalność gospodarcza pochłania takie same nakłady jak podstawowa działalność o charakterze niegospodarczym, takie jak materiały, sprzęt, siła robocza lub aktywa trwałe. Działalność gospodarcza o charakterze pomocniczym musi mieć ograniczony zakres, w odniesieniu do wydajności infrastruktury. Komisja w przypisie 207 wyjaśniła przy tym, że użytkowanie infrastruktury do celów gospodarczych można uznać za działalność pomocniczą, jeżeli wydajność przydzielana co roku na taką działalność nie przekracza 20 % całkowitej rocznej wydajności infrastruktury. Proporcję w zakresie wykorzystania infrastruktury można ustalić np. odnosząc się do czasu (liczby godzin w skali roku), w jakim dana infrastruktura jest wykorzystywana na cele gospodarcze i niegospodarcze. </a:t>
            </a:r>
          </a:p>
          <a:p>
            <a:pPr marL="0" lvl="0" indent="0" algn="just">
              <a:spcAft>
                <a:spcPts val="0"/>
              </a:spcAft>
              <a:buNone/>
            </a:pPr>
            <a:endParaRPr lang="pl-PL" sz="1400" dirty="0">
              <a:latin typeface="Calibri" panose="020F0502020204030204" pitchFamily="34" charset="0"/>
            </a:endParaRPr>
          </a:p>
          <a:p>
            <a:pPr marL="0" lvl="0" indent="0" algn="just">
              <a:spcAft>
                <a:spcPts val="0"/>
              </a:spcAft>
              <a:buNone/>
            </a:pPr>
            <a:r>
              <a:rPr lang="pl-PL" sz="1400" dirty="0">
                <a:solidFill>
                  <a:srgbClr val="FF0000"/>
                </a:solidFill>
                <a:latin typeface="Calibri" panose="020F0502020204030204" pitchFamily="34" charset="0"/>
              </a:rPr>
              <a:t>SZCZEGÓŁOWE ZASADY W ZAKRESIE OBOWIĄZKU MONITOROWANIA POZIOMU WYKORZYSTANIA NA DZIAŁALNOŚĆ GOSPODARCZĄ OKREŚLA UMOWA O DOFINANSOWANIE W § 15d.  </a:t>
            </a:r>
            <a:endParaRPr lang="pl-PL" dirty="0">
              <a:solidFill>
                <a:srgbClr val="FF0000"/>
              </a:solidFill>
            </a:endParaRPr>
          </a:p>
        </p:txBody>
      </p:sp>
    </p:spTree>
    <p:extLst>
      <p:ext uri="{BB962C8B-B14F-4D97-AF65-F5344CB8AC3E}">
        <p14:creationId xmlns:p14="http://schemas.microsoft.com/office/powerpoint/2010/main" val="1147229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4867E-D65C-451E-8DC7-182AD9A3BE40}"/>
              </a:ext>
            </a:extLst>
          </p:cNvPr>
          <p:cNvSpPr>
            <a:spLocks noGrp="1"/>
          </p:cNvSpPr>
          <p:nvPr>
            <p:ph type="title"/>
          </p:nvPr>
        </p:nvSpPr>
        <p:spPr>
          <a:xfrm>
            <a:off x="628650" y="116633"/>
            <a:ext cx="7886700" cy="564404"/>
          </a:xfrm>
        </p:spPr>
        <p:txBody>
          <a:bodyPr>
            <a:normAutofit/>
          </a:bodyPr>
          <a:lstStyle/>
          <a:p>
            <a:pPr algn="ctr"/>
            <a:r>
              <a:rPr lang="pl-PL" sz="2400" dirty="0">
                <a:latin typeface="+mn-lt"/>
              </a:rPr>
              <a:t>ZWYKŁA INFRASTRUKTURA</a:t>
            </a:r>
          </a:p>
        </p:txBody>
      </p:sp>
      <p:sp>
        <p:nvSpPr>
          <p:cNvPr id="3" name="Symbol zastępczy zawartości 2">
            <a:extLst>
              <a:ext uri="{FF2B5EF4-FFF2-40B4-BE49-F238E27FC236}">
                <a16:creationId xmlns:a16="http://schemas.microsoft.com/office/drawing/2014/main" id="{496D6CB3-FCE1-43F4-BFEF-FAAFEEEE5F69}"/>
              </a:ext>
            </a:extLst>
          </p:cNvPr>
          <p:cNvSpPr>
            <a:spLocks noGrp="1"/>
          </p:cNvSpPr>
          <p:nvPr>
            <p:ph idx="1"/>
          </p:nvPr>
        </p:nvSpPr>
        <p:spPr/>
        <p:txBody>
          <a:bodyPr/>
          <a:lstStyle/>
          <a:p>
            <a:pPr marL="0" indent="0" algn="just">
              <a:buNone/>
            </a:pPr>
            <a:br>
              <a:rPr lang="pl-PL" dirty="0"/>
            </a:br>
            <a:endParaRPr lang="pl-PL" dirty="0"/>
          </a:p>
        </p:txBody>
      </p:sp>
      <p:sp>
        <p:nvSpPr>
          <p:cNvPr id="4" name="Prostokąt 3">
            <a:extLst>
              <a:ext uri="{FF2B5EF4-FFF2-40B4-BE49-F238E27FC236}">
                <a16:creationId xmlns:a16="http://schemas.microsoft.com/office/drawing/2014/main" id="{869196DE-8369-4804-89BD-8180E5B5EBC9}"/>
              </a:ext>
            </a:extLst>
          </p:cNvPr>
          <p:cNvSpPr/>
          <p:nvPr/>
        </p:nvSpPr>
        <p:spPr>
          <a:xfrm>
            <a:off x="467544" y="704356"/>
            <a:ext cx="8047806" cy="51429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 przypadkach, gdy wewnątrz danego obiektu kubaturowego zaledwie część odrębnych pomieszczeń przeznaczona jest do działalności gospodarczej, a jednocześnie działalność taka ma charakter poboczny i stanowi typowe udogodnienie towarzyszące działalności o charakterze niegospodarczym (NP. SKLEPIK W SZKOLE), wówczas według zapatrywań KE również można przyjąć, iż takie udogodnienia nie przesadzają same z siebie o objęciu projektu pomocą publiczną. Jak wskazano w pkt 207 ww. Zawiadomienia, finansowanie publiczne zwykłej infrastruktury (takiej jak restauracje, sklepy lub płatne parkingi), znajdującej się w otoczeniu obiektów wykorzystywanych niemal wyłącznie do prowadzenia działalności niegospodarczej, zazwyczaj nie wywiera żadnego wpływu na wymianę handlową między państwami członkowskimi, ponieważ ta zwykła infrastruktura raczej nie będzie przyciągać klientów z innych państw członkowskich i jest mało prawdopodobne, aby wpływ jej finansowania na inwestycje transgraniczne lub przedsiębiorczość transgraniczną był większy niż marginalny.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Light"/>
                <a:ea typeface="+mn-ea"/>
                <a:cs typeface="+mn-cs"/>
              </a:rPr>
              <a:t>INSTALACJA OZE </a:t>
            </a: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just" defTabSz="385753" rtl="0" eaLnBrk="1" fontAlgn="auto" latinLnBrk="0" hangingPunct="1">
              <a:lnSpc>
                <a:spcPct val="90000"/>
              </a:lnSpc>
              <a:spcBef>
                <a:spcPts val="422"/>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a:ea typeface="+mn-ea"/>
                <a:cs typeface="+mn-cs"/>
              </a:rPr>
              <a:t>Wytwarzanie energii z OZE z możliwością jej sprzedaży stanowi działalność gospodarczą w rozumieniu unijnych przepisów, ponieważ stanowi oferowanie na rynku towaru (energii). </a:t>
            </a:r>
          </a:p>
          <a:p>
            <a:pPr marL="0" marR="0" lvl="0" indent="0" algn="just" defTabSz="385753" rtl="0" eaLnBrk="1" fontAlgn="auto" latinLnBrk="0" hangingPunct="1">
              <a:lnSpc>
                <a:spcPct val="90000"/>
              </a:lnSpc>
              <a:spcBef>
                <a:spcPts val="422"/>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385753" rtl="0" eaLnBrk="1" fontAlgn="auto" latinLnBrk="0" hangingPunct="1">
              <a:lnSpc>
                <a:spcPct val="90000"/>
              </a:lnSpc>
              <a:spcBef>
                <a:spcPts val="422"/>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highlight>
                  <a:srgbClr val="FFFF00"/>
                </a:highlight>
                <a:uLnTx/>
                <a:uFillTx/>
                <a:latin typeface="Calibri"/>
                <a:ea typeface="+mn-ea"/>
                <a:cs typeface="+mn-cs"/>
              </a:rPr>
              <a:t>Dofinansowanie takiej instalacji nie stanowi pomocy publicznej jeśli:</a:t>
            </a:r>
          </a:p>
          <a:p>
            <a:pPr marL="96439" marR="0" lvl="0" indent="-96439" algn="just" defTabSz="385753" rtl="0" eaLnBrk="1" fontAlgn="auto" latinLnBrk="0" hangingPunct="1">
              <a:lnSpc>
                <a:spcPct val="90000"/>
              </a:lnSpc>
              <a:spcBef>
                <a:spcPts val="422"/>
              </a:spcBef>
              <a:spcAft>
                <a:spcPts val="0"/>
              </a:spcAft>
              <a:buClrTx/>
              <a:buSzTx/>
              <a:buFontTx/>
              <a:buChar char="-"/>
              <a:tabLst/>
              <a:defRPr/>
            </a:pPr>
            <a:r>
              <a:rPr kumimoji="0" lang="pl-PL" sz="1400" b="0" i="0" u="none" strike="noStrike" kern="1200" cap="none" spc="0" normalizeH="0" baseline="0" noProof="0" dirty="0">
                <a:ln>
                  <a:noFill/>
                </a:ln>
                <a:solidFill>
                  <a:prstClr val="black"/>
                </a:solidFill>
                <a:effectLst/>
                <a:uLnTx/>
                <a:uFillTx/>
                <a:latin typeface="Calibri"/>
                <a:ea typeface="+mn-ea"/>
                <a:cs typeface="+mn-cs"/>
              </a:rPr>
              <a:t>Beneficjent nie prowadzi innej działalności gospodarczej,</a:t>
            </a:r>
          </a:p>
          <a:p>
            <a:pPr marL="96439" marR="0" lvl="0" indent="-96439" algn="just" defTabSz="385753" rtl="0" eaLnBrk="1" fontAlgn="auto" latinLnBrk="0" hangingPunct="1">
              <a:lnSpc>
                <a:spcPct val="90000"/>
              </a:lnSpc>
              <a:spcBef>
                <a:spcPts val="422"/>
              </a:spcBef>
              <a:spcAft>
                <a:spcPts val="0"/>
              </a:spcAft>
              <a:buClrTx/>
              <a:buSzTx/>
              <a:buFontTx/>
              <a:buChar char="-"/>
              <a:tabLst/>
              <a:defRPr/>
            </a:pPr>
            <a:r>
              <a:rPr kumimoji="0" lang="pl-PL" sz="1400" b="0" i="0" u="none" strike="noStrike" kern="1200" cap="none" spc="0" normalizeH="0" baseline="0" noProof="0" dirty="0" err="1">
                <a:ln>
                  <a:noFill/>
                </a:ln>
                <a:solidFill>
                  <a:prstClr val="black"/>
                </a:solidFill>
                <a:effectLst/>
                <a:uLnTx/>
                <a:uFillTx/>
                <a:latin typeface="Calibri"/>
                <a:ea typeface="+mn-ea"/>
                <a:cs typeface="+mn-cs"/>
              </a:rPr>
              <a:t>mikroinstalacja</a:t>
            </a:r>
            <a:r>
              <a:rPr kumimoji="0" lang="pl-PL" sz="1400" b="0" i="0" u="none" strike="noStrike" kern="1200" cap="none" spc="0" normalizeH="0" baseline="0" noProof="0" dirty="0">
                <a:ln>
                  <a:noFill/>
                </a:ln>
                <a:solidFill>
                  <a:prstClr val="black"/>
                </a:solidFill>
                <a:effectLst/>
                <a:uLnTx/>
                <a:uFillTx/>
                <a:latin typeface="Calibri"/>
                <a:ea typeface="+mn-ea"/>
                <a:cs typeface="+mn-cs"/>
              </a:rPr>
              <a:t> jest używana na własne potrzeby,</a:t>
            </a:r>
          </a:p>
          <a:p>
            <a:pPr marL="96439" marR="0" lvl="0" indent="-96439" algn="just" defTabSz="385753" rtl="0" eaLnBrk="1" fontAlgn="auto" latinLnBrk="0" hangingPunct="1">
              <a:lnSpc>
                <a:spcPct val="90000"/>
              </a:lnSpc>
              <a:spcBef>
                <a:spcPts val="422"/>
              </a:spcBef>
              <a:spcAft>
                <a:spcPts val="0"/>
              </a:spcAft>
              <a:buClrTx/>
              <a:buSzTx/>
              <a:buFontTx/>
              <a:buChar char="-"/>
              <a:tabLst/>
              <a:defRPr/>
            </a:pPr>
            <a:r>
              <a:rPr kumimoji="0" lang="pl-PL" sz="1400" b="0" i="0" u="none" strike="noStrike" kern="1200" cap="none" spc="0" normalizeH="0" baseline="0" noProof="0" dirty="0">
                <a:ln>
                  <a:noFill/>
                </a:ln>
                <a:solidFill>
                  <a:prstClr val="black"/>
                </a:solidFill>
                <a:effectLst/>
                <a:uLnTx/>
                <a:uFillTx/>
                <a:latin typeface="Calibri"/>
                <a:ea typeface="+mn-ea"/>
                <a:cs typeface="+mn-cs"/>
              </a:rPr>
              <a:t>wielkość instalacji została dobrana do potrzeb energetycznych budynku (nie może być przewymiarowana).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061598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5A3ACC3C-284F-420E-BEA6-E3A8E5E1CC1A}"/>
              </a:ext>
            </a:extLst>
          </p:cNvPr>
          <p:cNvPicPr>
            <a:picLocks noGrp="1" noChangeAspect="1"/>
          </p:cNvPicPr>
          <p:nvPr>
            <p:ph idx="1"/>
          </p:nvPr>
        </p:nvPicPr>
        <p:blipFill>
          <a:blip r:embed="rId2" cstate="print"/>
          <a:stretch>
            <a:fillRect/>
          </a:stretch>
        </p:blipFill>
        <p:spPr>
          <a:xfrm>
            <a:off x="648934" y="1844824"/>
            <a:ext cx="7886700" cy="4271962"/>
          </a:xfrm>
          <a:prstGeom prst="rect">
            <a:avLst/>
          </a:prstGeom>
        </p:spPr>
      </p:pic>
      <p:cxnSp>
        <p:nvCxnSpPr>
          <p:cNvPr id="7" name="Łącznik prosty ze strzałką 6">
            <a:extLst>
              <a:ext uri="{FF2B5EF4-FFF2-40B4-BE49-F238E27FC236}">
                <a16:creationId xmlns:a16="http://schemas.microsoft.com/office/drawing/2014/main" id="{B403A0D2-F0C9-4D1D-9CFD-25C32EAF2F37}"/>
              </a:ext>
            </a:extLst>
          </p:cNvPr>
          <p:cNvCxnSpPr>
            <a:cxnSpLocks/>
          </p:cNvCxnSpPr>
          <p:nvPr/>
        </p:nvCxnSpPr>
        <p:spPr>
          <a:xfrm>
            <a:off x="3491880" y="1772816"/>
            <a:ext cx="1152128" cy="20162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Łącznik prosty ze strzałką 8">
            <a:extLst>
              <a:ext uri="{FF2B5EF4-FFF2-40B4-BE49-F238E27FC236}">
                <a16:creationId xmlns:a16="http://schemas.microsoft.com/office/drawing/2014/main" id="{6716733E-536E-4D88-98D8-6238A16151BA}"/>
              </a:ext>
            </a:extLst>
          </p:cNvPr>
          <p:cNvCxnSpPr>
            <a:cxnSpLocks/>
          </p:cNvCxnSpPr>
          <p:nvPr/>
        </p:nvCxnSpPr>
        <p:spPr>
          <a:xfrm>
            <a:off x="3491880" y="1765488"/>
            <a:ext cx="1152128" cy="23835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Łącznik prosty ze strzałką 10">
            <a:extLst>
              <a:ext uri="{FF2B5EF4-FFF2-40B4-BE49-F238E27FC236}">
                <a16:creationId xmlns:a16="http://schemas.microsoft.com/office/drawing/2014/main" id="{11A9A400-DE89-4929-B5ED-CFC68012A868}"/>
              </a:ext>
            </a:extLst>
          </p:cNvPr>
          <p:cNvCxnSpPr>
            <a:cxnSpLocks/>
          </p:cNvCxnSpPr>
          <p:nvPr/>
        </p:nvCxnSpPr>
        <p:spPr>
          <a:xfrm>
            <a:off x="3491880" y="1765488"/>
            <a:ext cx="1152128" cy="2880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Łącznik prosty ze strzałką 12">
            <a:extLst>
              <a:ext uri="{FF2B5EF4-FFF2-40B4-BE49-F238E27FC236}">
                <a16:creationId xmlns:a16="http://schemas.microsoft.com/office/drawing/2014/main" id="{AB1CC307-FF8A-4EC1-8825-877B03326033}"/>
              </a:ext>
            </a:extLst>
          </p:cNvPr>
          <p:cNvCxnSpPr>
            <a:cxnSpLocks/>
          </p:cNvCxnSpPr>
          <p:nvPr/>
        </p:nvCxnSpPr>
        <p:spPr>
          <a:xfrm>
            <a:off x="3491880" y="1772816"/>
            <a:ext cx="1080120" cy="34563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pole tekstowe 15">
            <a:extLst>
              <a:ext uri="{FF2B5EF4-FFF2-40B4-BE49-F238E27FC236}">
                <a16:creationId xmlns:a16="http://schemas.microsoft.com/office/drawing/2014/main" id="{E8A56ABC-A5F9-43F0-ABB3-BB564C1C0902}"/>
              </a:ext>
            </a:extLst>
          </p:cNvPr>
          <p:cNvSpPr txBox="1"/>
          <p:nvPr/>
        </p:nvSpPr>
        <p:spPr>
          <a:xfrm>
            <a:off x="656074" y="443432"/>
            <a:ext cx="758112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Przedstawione uzasadnienie powinno dotyczyć całego zakresu projektu, a nie przykładowo tylko kwestii wytwarzania energii z OZE.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Jeżeli w ramach projektu Wnioskodawca nie działa jako przedsiębiorca, wówczas w zakresie wskazanych pytań należy wybrać opcję „nie dotyczy” uzasadniając powyższe.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06472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608011-EE2F-4DB7-8A10-2068A3585A1D}"/>
              </a:ext>
            </a:extLst>
          </p:cNvPr>
          <p:cNvSpPr>
            <a:spLocks noGrp="1"/>
          </p:cNvSpPr>
          <p:nvPr>
            <p:ph type="title"/>
          </p:nvPr>
        </p:nvSpPr>
        <p:spPr>
          <a:xfrm>
            <a:off x="628650" y="365129"/>
            <a:ext cx="7886700" cy="615599"/>
          </a:xfrm>
        </p:spPr>
        <p:txBody>
          <a:bodyPr>
            <a:normAutofit/>
          </a:bodyPr>
          <a:lstStyle/>
          <a:p>
            <a:pPr algn="ctr"/>
            <a:r>
              <a:rPr lang="pl-PL" sz="2400" dirty="0">
                <a:latin typeface="+mn-lt"/>
              </a:rPr>
              <a:t>NAJCZĘSTSZE BŁĘDY: </a:t>
            </a:r>
          </a:p>
        </p:txBody>
      </p:sp>
      <p:pic>
        <p:nvPicPr>
          <p:cNvPr id="5" name="Symbol zastępczy zawartości 4">
            <a:extLst>
              <a:ext uri="{FF2B5EF4-FFF2-40B4-BE49-F238E27FC236}">
                <a16:creationId xmlns:a16="http://schemas.microsoft.com/office/drawing/2014/main" id="{60B06674-D8AB-4569-9C6B-AC2F055866F4}"/>
              </a:ext>
            </a:extLst>
          </p:cNvPr>
          <p:cNvPicPr>
            <a:picLocks noGrp="1" noChangeAspect="1"/>
          </p:cNvPicPr>
          <p:nvPr>
            <p:ph idx="1"/>
          </p:nvPr>
        </p:nvPicPr>
        <p:blipFill>
          <a:blip r:embed="rId2" cstate="print"/>
          <a:stretch>
            <a:fillRect/>
          </a:stretch>
        </p:blipFill>
        <p:spPr>
          <a:xfrm>
            <a:off x="628650" y="1002026"/>
            <a:ext cx="7886700" cy="5235286"/>
          </a:xfrm>
          <a:prstGeom prst="rect">
            <a:avLst/>
          </a:prstGeom>
        </p:spPr>
      </p:pic>
    </p:spTree>
    <p:extLst>
      <p:ext uri="{BB962C8B-B14F-4D97-AF65-F5344CB8AC3E}">
        <p14:creationId xmlns:p14="http://schemas.microsoft.com/office/powerpoint/2010/main" val="2857932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565C9-23EB-40C3-945A-0D0EB670B2D5}"/>
              </a:ext>
            </a:extLst>
          </p:cNvPr>
          <p:cNvSpPr>
            <a:spLocks noGrp="1"/>
          </p:cNvSpPr>
          <p:nvPr>
            <p:ph type="title"/>
          </p:nvPr>
        </p:nvSpPr>
        <p:spPr>
          <a:xfrm>
            <a:off x="628650" y="188641"/>
            <a:ext cx="7886700" cy="735555"/>
          </a:xfrm>
        </p:spPr>
        <p:txBody>
          <a:bodyPr/>
          <a:lstStyle/>
          <a:p>
            <a:pPr algn="ctr"/>
            <a:r>
              <a:rPr lang="pl-PL" sz="2400" dirty="0">
                <a:solidFill>
                  <a:prstClr val="black"/>
                </a:solidFill>
                <a:latin typeface="Calibri"/>
              </a:rPr>
              <a:t>NAJCZĘSTSZE BŁĘDY: </a:t>
            </a:r>
            <a:endParaRPr lang="pl-PL" dirty="0"/>
          </a:p>
        </p:txBody>
      </p:sp>
      <p:pic>
        <p:nvPicPr>
          <p:cNvPr id="5" name="Symbol zastępczy zawartości 4">
            <a:extLst>
              <a:ext uri="{FF2B5EF4-FFF2-40B4-BE49-F238E27FC236}">
                <a16:creationId xmlns:a16="http://schemas.microsoft.com/office/drawing/2014/main" id="{1FE582E6-3FFA-44F9-9C3E-0D2D476B6CB8}"/>
              </a:ext>
            </a:extLst>
          </p:cNvPr>
          <p:cNvPicPr>
            <a:picLocks noGrp="1" noChangeAspect="1"/>
          </p:cNvPicPr>
          <p:nvPr>
            <p:ph idx="1"/>
          </p:nvPr>
        </p:nvPicPr>
        <p:blipFill>
          <a:blip r:embed="rId2" cstate="print"/>
          <a:stretch>
            <a:fillRect/>
          </a:stretch>
        </p:blipFill>
        <p:spPr>
          <a:xfrm>
            <a:off x="628650" y="836712"/>
            <a:ext cx="7886700" cy="5097092"/>
          </a:xfrm>
          <a:prstGeom prst="rect">
            <a:avLst/>
          </a:prstGeom>
        </p:spPr>
      </p:pic>
    </p:spTree>
    <p:extLst>
      <p:ext uri="{BB962C8B-B14F-4D97-AF65-F5344CB8AC3E}">
        <p14:creationId xmlns:p14="http://schemas.microsoft.com/office/powerpoint/2010/main" val="855971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19C3FA-2633-44B4-85C4-CB36D870A203}"/>
              </a:ext>
            </a:extLst>
          </p:cNvPr>
          <p:cNvSpPr>
            <a:spLocks noGrp="1"/>
          </p:cNvSpPr>
          <p:nvPr>
            <p:ph type="title"/>
          </p:nvPr>
        </p:nvSpPr>
        <p:spPr>
          <a:xfrm>
            <a:off x="628650" y="365129"/>
            <a:ext cx="7886700" cy="615599"/>
          </a:xfrm>
        </p:spPr>
        <p:txBody>
          <a:bodyPr/>
          <a:lstStyle/>
          <a:p>
            <a:pPr algn="ctr"/>
            <a:r>
              <a:rPr lang="pl-PL" sz="2400" dirty="0">
                <a:solidFill>
                  <a:prstClr val="black"/>
                </a:solidFill>
                <a:latin typeface="Calibri"/>
              </a:rPr>
              <a:t>NAJCZĘSTSZE BŁĘDY: </a:t>
            </a:r>
            <a:endParaRPr lang="pl-PL" dirty="0"/>
          </a:p>
        </p:txBody>
      </p:sp>
      <p:pic>
        <p:nvPicPr>
          <p:cNvPr id="5" name="Symbol zastępczy zawartości 4">
            <a:extLst>
              <a:ext uri="{FF2B5EF4-FFF2-40B4-BE49-F238E27FC236}">
                <a16:creationId xmlns:a16="http://schemas.microsoft.com/office/drawing/2014/main" id="{28920B0B-CE88-4FD6-8DA4-63A9D67B9DB5}"/>
              </a:ext>
            </a:extLst>
          </p:cNvPr>
          <p:cNvPicPr>
            <a:picLocks noGrp="1" noChangeAspect="1"/>
          </p:cNvPicPr>
          <p:nvPr>
            <p:ph idx="1"/>
          </p:nvPr>
        </p:nvPicPr>
        <p:blipFill>
          <a:blip r:embed="rId2" cstate="print"/>
          <a:stretch>
            <a:fillRect/>
          </a:stretch>
        </p:blipFill>
        <p:spPr>
          <a:xfrm>
            <a:off x="628650" y="980728"/>
            <a:ext cx="7886700" cy="5142122"/>
          </a:xfrm>
          <a:prstGeom prst="rect">
            <a:avLst/>
          </a:prstGeom>
        </p:spPr>
      </p:pic>
    </p:spTree>
    <p:extLst>
      <p:ext uri="{BB962C8B-B14F-4D97-AF65-F5344CB8AC3E}">
        <p14:creationId xmlns:p14="http://schemas.microsoft.com/office/powerpoint/2010/main" val="4123483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64A398E-BE17-4C96-8D42-B50F9B62091A}"/>
              </a:ext>
            </a:extLst>
          </p:cNvPr>
          <p:cNvSpPr>
            <a:spLocks noGrp="1"/>
          </p:cNvSpPr>
          <p:nvPr>
            <p:ph idx="1"/>
          </p:nvPr>
        </p:nvSpPr>
        <p:spPr>
          <a:xfrm>
            <a:off x="628650" y="692696"/>
            <a:ext cx="7886700" cy="5484267"/>
          </a:xfrm>
        </p:spPr>
        <p:txBody>
          <a:bodyPr/>
          <a:lstStyle/>
          <a:p>
            <a:endParaRPr lang="pl-PL" dirty="0"/>
          </a:p>
        </p:txBody>
      </p:sp>
      <p:sp>
        <p:nvSpPr>
          <p:cNvPr id="4" name="Owal 3">
            <a:extLst>
              <a:ext uri="{FF2B5EF4-FFF2-40B4-BE49-F238E27FC236}">
                <a16:creationId xmlns:a16="http://schemas.microsoft.com/office/drawing/2014/main" id="{D6B0ED98-00A3-41B9-853F-26C2A6555E88}"/>
              </a:ext>
            </a:extLst>
          </p:cNvPr>
          <p:cNvSpPr/>
          <p:nvPr/>
        </p:nvSpPr>
        <p:spPr>
          <a:xfrm>
            <a:off x="2807804" y="1155705"/>
            <a:ext cx="3528392" cy="1728192"/>
          </a:xfrm>
          <a:prstGeom prst="ellipse">
            <a:avLst/>
          </a:prstGeom>
          <a:solidFill>
            <a:srgbClr val="00B0F0"/>
          </a:solidFill>
          <a:ln w="400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5" name="pole tekstowe 4">
            <a:extLst>
              <a:ext uri="{FF2B5EF4-FFF2-40B4-BE49-F238E27FC236}">
                <a16:creationId xmlns:a16="http://schemas.microsoft.com/office/drawing/2014/main" id="{80855C65-1AA5-474F-B09E-F598109E4CD5}"/>
              </a:ext>
            </a:extLst>
          </p:cNvPr>
          <p:cNvSpPr txBox="1"/>
          <p:nvPr/>
        </p:nvSpPr>
        <p:spPr>
          <a:xfrm>
            <a:off x="3660247" y="1755541"/>
            <a:ext cx="2016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Trebuchet MS"/>
                <a:ea typeface="+mn-ea"/>
                <a:cs typeface="+mn-cs"/>
              </a:rPr>
              <a:t>DOFINANSOWANIE</a:t>
            </a:r>
          </a:p>
        </p:txBody>
      </p:sp>
      <p:cxnSp>
        <p:nvCxnSpPr>
          <p:cNvPr id="6" name="Łącznik prosty ze strzałką 5">
            <a:extLst>
              <a:ext uri="{FF2B5EF4-FFF2-40B4-BE49-F238E27FC236}">
                <a16:creationId xmlns:a16="http://schemas.microsoft.com/office/drawing/2014/main" id="{68C48EED-4D6C-42EC-8517-BFC860940E92}"/>
              </a:ext>
            </a:extLst>
          </p:cNvPr>
          <p:cNvCxnSpPr>
            <a:cxnSpLocks/>
          </p:cNvCxnSpPr>
          <p:nvPr/>
        </p:nvCxnSpPr>
        <p:spPr>
          <a:xfrm flipH="1">
            <a:off x="1917370" y="2705736"/>
            <a:ext cx="1424278" cy="945188"/>
          </a:xfrm>
          <a:prstGeom prst="straightConnector1">
            <a:avLst/>
          </a:prstGeom>
          <a:noFill/>
          <a:ln w="40000" cap="flat" cmpd="sng" algn="ctr">
            <a:solidFill>
              <a:sysClr val="windowText" lastClr="000000"/>
            </a:solidFill>
            <a:prstDash val="solid"/>
            <a:tailEnd type="triangle"/>
          </a:ln>
          <a:effectLst>
            <a:outerShdw blurRad="50800" dist="25000" dir="5400000" rotWithShape="0">
              <a:sysClr val="windowText" lastClr="000000">
                <a:shade val="30000"/>
                <a:satMod val="150000"/>
                <a:alpha val="38000"/>
              </a:sysClr>
            </a:outerShdw>
          </a:effectLst>
        </p:spPr>
      </p:cxnSp>
      <p:cxnSp>
        <p:nvCxnSpPr>
          <p:cNvPr id="7" name="Łącznik prosty ze strzałką 6">
            <a:extLst>
              <a:ext uri="{FF2B5EF4-FFF2-40B4-BE49-F238E27FC236}">
                <a16:creationId xmlns:a16="http://schemas.microsoft.com/office/drawing/2014/main" id="{50E91A22-00AA-46A2-825F-601086B3DF7D}"/>
              </a:ext>
            </a:extLst>
          </p:cNvPr>
          <p:cNvCxnSpPr>
            <a:cxnSpLocks/>
          </p:cNvCxnSpPr>
          <p:nvPr/>
        </p:nvCxnSpPr>
        <p:spPr>
          <a:xfrm>
            <a:off x="5670139" y="2728944"/>
            <a:ext cx="504056" cy="1059028"/>
          </a:xfrm>
          <a:prstGeom prst="straightConnector1">
            <a:avLst/>
          </a:prstGeom>
          <a:noFill/>
          <a:ln w="40000" cap="flat" cmpd="sng" algn="ctr">
            <a:solidFill>
              <a:sysClr val="windowText" lastClr="000000"/>
            </a:solidFill>
            <a:prstDash val="solid"/>
            <a:tailEnd type="triangle"/>
          </a:ln>
          <a:effectLst>
            <a:outerShdw blurRad="50800" dist="25000" dir="5400000" rotWithShape="0">
              <a:sysClr val="windowText" lastClr="000000">
                <a:shade val="30000"/>
                <a:satMod val="150000"/>
                <a:alpha val="38000"/>
              </a:sysClr>
            </a:outerShdw>
          </a:effectLst>
        </p:spPr>
      </p:cxnSp>
      <p:sp>
        <p:nvSpPr>
          <p:cNvPr id="10" name="pole tekstowe 9">
            <a:extLst>
              <a:ext uri="{FF2B5EF4-FFF2-40B4-BE49-F238E27FC236}">
                <a16:creationId xmlns:a16="http://schemas.microsoft.com/office/drawing/2014/main" id="{0ED90032-CA42-4FC1-8820-4E62D8112922}"/>
              </a:ext>
            </a:extLst>
          </p:cNvPr>
          <p:cNvSpPr txBox="1"/>
          <p:nvPr/>
        </p:nvSpPr>
        <p:spPr>
          <a:xfrm>
            <a:off x="5624209" y="3755217"/>
            <a:ext cx="23492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prstClr val="black"/>
                </a:solidFill>
                <a:effectLst/>
                <a:uLnTx/>
                <a:uFillTx/>
                <a:latin typeface="Calibri"/>
                <a:ea typeface="+mn-ea"/>
                <a:cs typeface="+mn-cs"/>
              </a:rPr>
              <a:t>nie stanowi pomocy publicznej </a:t>
            </a:r>
            <a:r>
              <a:rPr kumimoji="0" lang="pl-PL" sz="1800" b="0" i="0" u="none" strike="noStrike" kern="1200" cap="none" spc="0" normalizeH="0" baseline="0" noProof="0" dirty="0">
                <a:ln>
                  <a:noFill/>
                </a:ln>
                <a:solidFill>
                  <a:prstClr val="black"/>
                </a:solidFill>
                <a:effectLst/>
                <a:uLnTx/>
                <a:uFillTx/>
                <a:latin typeface="Calibri"/>
                <a:ea typeface="+mn-ea"/>
                <a:cs typeface="+mn-cs"/>
              </a:rPr>
              <a:t>– tzw. „zasady ogólne”</a:t>
            </a:r>
          </a:p>
        </p:txBody>
      </p:sp>
      <p:sp>
        <p:nvSpPr>
          <p:cNvPr id="11" name="pole tekstowe 10">
            <a:extLst>
              <a:ext uri="{FF2B5EF4-FFF2-40B4-BE49-F238E27FC236}">
                <a16:creationId xmlns:a16="http://schemas.microsoft.com/office/drawing/2014/main" id="{083389C3-96DD-4789-B093-F6BD92DF35CC}"/>
              </a:ext>
            </a:extLst>
          </p:cNvPr>
          <p:cNvSpPr txBox="1"/>
          <p:nvPr/>
        </p:nvSpPr>
        <p:spPr>
          <a:xfrm>
            <a:off x="1043608" y="3681523"/>
            <a:ext cx="2712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sng" strike="noStrike" kern="1200" cap="none" spc="0" normalizeH="0" baseline="0" noProof="0" dirty="0">
                <a:ln>
                  <a:noFill/>
                </a:ln>
                <a:solidFill>
                  <a:prstClr val="black"/>
                </a:solidFill>
                <a:effectLst/>
                <a:uLnTx/>
                <a:uFillTx/>
                <a:latin typeface="Calibri"/>
                <a:ea typeface="+mn-ea"/>
                <a:cs typeface="+mn-cs"/>
              </a:rPr>
              <a:t>stanowi pomoc publiczną</a:t>
            </a:r>
          </a:p>
        </p:txBody>
      </p:sp>
      <p:cxnSp>
        <p:nvCxnSpPr>
          <p:cNvPr id="14" name="Łącznik prosty ze strzałką 13">
            <a:extLst>
              <a:ext uri="{FF2B5EF4-FFF2-40B4-BE49-F238E27FC236}">
                <a16:creationId xmlns:a16="http://schemas.microsoft.com/office/drawing/2014/main" id="{F8C70D4B-8016-4540-8737-62D99518C9F1}"/>
              </a:ext>
            </a:extLst>
          </p:cNvPr>
          <p:cNvCxnSpPr/>
          <p:nvPr/>
        </p:nvCxnSpPr>
        <p:spPr>
          <a:xfrm>
            <a:off x="2658378" y="4050855"/>
            <a:ext cx="936104" cy="4751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Łącznik prosty ze strzałką 15">
            <a:extLst>
              <a:ext uri="{FF2B5EF4-FFF2-40B4-BE49-F238E27FC236}">
                <a16:creationId xmlns:a16="http://schemas.microsoft.com/office/drawing/2014/main" id="{E2D97BBB-3004-44A5-B866-375D4935538A}"/>
              </a:ext>
            </a:extLst>
          </p:cNvPr>
          <p:cNvCxnSpPr>
            <a:cxnSpLocks/>
          </p:cNvCxnSpPr>
          <p:nvPr/>
        </p:nvCxnSpPr>
        <p:spPr>
          <a:xfrm flipH="1">
            <a:off x="1331640" y="4050855"/>
            <a:ext cx="333756" cy="6110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pole tekstowe 16">
            <a:extLst>
              <a:ext uri="{FF2B5EF4-FFF2-40B4-BE49-F238E27FC236}">
                <a16:creationId xmlns:a16="http://schemas.microsoft.com/office/drawing/2014/main" id="{49250FA9-E74A-4D35-969E-C7B0A5031D62}"/>
              </a:ext>
            </a:extLst>
          </p:cNvPr>
          <p:cNvSpPr txBox="1"/>
          <p:nvPr/>
        </p:nvSpPr>
        <p:spPr>
          <a:xfrm>
            <a:off x="3479704" y="4529441"/>
            <a:ext cx="2184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pomoc de </a:t>
            </a:r>
            <a:r>
              <a:rPr kumimoji="0" lang="pl-PL" sz="1800" b="0" i="0" u="none" strike="noStrike" kern="1200" cap="none" spc="0" normalizeH="0" baseline="0" noProof="0" dirty="0" err="1">
                <a:ln>
                  <a:noFill/>
                </a:ln>
                <a:solidFill>
                  <a:prstClr val="black"/>
                </a:solidFill>
                <a:effectLst/>
                <a:uLnTx/>
                <a:uFillTx/>
                <a:latin typeface="Calibri"/>
                <a:ea typeface="+mn-ea"/>
                <a:cs typeface="+mn-cs"/>
              </a:rPr>
              <a:t>minimis</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pole tekstowe 17">
            <a:extLst>
              <a:ext uri="{FF2B5EF4-FFF2-40B4-BE49-F238E27FC236}">
                <a16:creationId xmlns:a16="http://schemas.microsoft.com/office/drawing/2014/main" id="{F343967A-C48D-4CC6-B6AE-926E76B1E92B}"/>
              </a:ext>
            </a:extLst>
          </p:cNvPr>
          <p:cNvSpPr txBox="1"/>
          <p:nvPr/>
        </p:nvSpPr>
        <p:spPr>
          <a:xfrm>
            <a:off x="790762" y="4727263"/>
            <a:ext cx="2712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program pomocowy</a:t>
            </a:r>
          </a:p>
        </p:txBody>
      </p:sp>
    </p:spTree>
    <p:extLst>
      <p:ext uri="{BB962C8B-B14F-4D97-AF65-F5344CB8AC3E}">
        <p14:creationId xmlns:p14="http://schemas.microsoft.com/office/powerpoint/2010/main" val="1107589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5673F6-E4A6-4EC8-9EC8-AAA3A1045864}"/>
              </a:ext>
            </a:extLst>
          </p:cNvPr>
          <p:cNvSpPr>
            <a:spLocks noGrp="1"/>
          </p:cNvSpPr>
          <p:nvPr>
            <p:ph type="title"/>
          </p:nvPr>
        </p:nvSpPr>
        <p:spPr>
          <a:xfrm>
            <a:off x="628650" y="365129"/>
            <a:ext cx="7886700" cy="615599"/>
          </a:xfrm>
        </p:spPr>
        <p:txBody>
          <a:bodyPr>
            <a:normAutofit/>
          </a:bodyPr>
          <a:lstStyle/>
          <a:p>
            <a:pPr algn="ctr"/>
            <a:r>
              <a:rPr lang="pl-PL" sz="2400" b="1" dirty="0"/>
              <a:t>PODSTAWY PRAWNE UDZIELANEJ POMOCY PUBLICZNEJ </a:t>
            </a:r>
          </a:p>
        </p:txBody>
      </p:sp>
      <p:sp>
        <p:nvSpPr>
          <p:cNvPr id="3" name="Symbol zastępczy zawartości 2">
            <a:extLst>
              <a:ext uri="{FF2B5EF4-FFF2-40B4-BE49-F238E27FC236}">
                <a16:creationId xmlns:a16="http://schemas.microsoft.com/office/drawing/2014/main" id="{E77315B8-7E5B-4B8D-B3D0-956AD4A604BC}"/>
              </a:ext>
            </a:extLst>
          </p:cNvPr>
          <p:cNvSpPr>
            <a:spLocks noGrp="1"/>
          </p:cNvSpPr>
          <p:nvPr>
            <p:ph idx="1"/>
          </p:nvPr>
        </p:nvSpPr>
        <p:spPr>
          <a:xfrm>
            <a:off x="628650" y="1052736"/>
            <a:ext cx="7886700" cy="4320481"/>
          </a:xfrm>
        </p:spPr>
        <p:txBody>
          <a:bodyPr>
            <a:normAutofit/>
          </a:bodyPr>
          <a:lstStyle/>
          <a:p>
            <a:pPr marL="0" indent="0" algn="ctr">
              <a:buNone/>
            </a:pPr>
            <a:r>
              <a:rPr lang="pl-PL" sz="1800" dirty="0">
                <a:highlight>
                  <a:srgbClr val="FFFF00"/>
                </a:highlight>
              </a:rPr>
              <a:t>PROGRAMY POMOCOWE:</a:t>
            </a:r>
            <a:endParaRPr lang="pl-PL" sz="1800" dirty="0"/>
          </a:p>
          <a:p>
            <a:pPr marL="0" lvl="0" indent="0" algn="just" defTabSz="914400">
              <a:lnSpc>
                <a:spcPct val="100000"/>
              </a:lnSpc>
              <a:spcBef>
                <a:spcPts val="0"/>
              </a:spcBef>
              <a:buNone/>
            </a:pPr>
            <a:r>
              <a:rPr lang="pl-PL" sz="1400" dirty="0">
                <a:solidFill>
                  <a:prstClr val="black"/>
                </a:solidFill>
              </a:rPr>
              <a:t>-Rozporządzenia Ministra Infrastruktury i Rozwoju z dnia 28 sierpnia 2015 r. w sprawie udzielania pomocy na inwestycje wspierające efektywność energetyczną w ramach regionalnych programów operacyjnych na lata 2014–2020 (w związku z art. 38 Pomoc inwestycyjna na środki wspierające efektywność energetyczną Rozporządzenia 651/2014*),</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r>
              <a:rPr lang="pl-PL" sz="1400" dirty="0">
                <a:solidFill>
                  <a:prstClr val="black"/>
                </a:solidFill>
              </a:rPr>
              <a:t> -Rozporządzenia Ministra Infrastruktury i Rozwoju z dnia 3 września 2015 r. w sprawie udzielania pomocy na inwestycje w układy wysokosprawnej kogeneracji oraz na propagowania energii ze źródeł odnawialnych w ramach regionalnych programów operacyjnych na lata 2014-2020 (w związku z art. 40 Pomoc na inwestycje w układy wysokosprawnej kogeneracji oraz art. 41 Pomoc inwestycyjna na propagowanie energii ze źródeł odnawialnych Rozporządzenia 651/2014*).</a:t>
            </a:r>
          </a:p>
          <a:p>
            <a:pPr marL="0" lvl="0" indent="0" algn="just" defTabSz="914400">
              <a:lnSpc>
                <a:spcPct val="100000"/>
              </a:lnSpc>
              <a:spcBef>
                <a:spcPts val="0"/>
              </a:spcBef>
              <a:buNone/>
            </a:pPr>
            <a:endParaRPr lang="pl-PL" sz="1400" dirty="0">
              <a:solidFill>
                <a:prstClr val="black"/>
              </a:solidFill>
            </a:endParaRPr>
          </a:p>
          <a:p>
            <a:pPr marL="0" indent="0" algn="just">
              <a:buNone/>
            </a:pPr>
            <a:r>
              <a:rPr lang="pl-PL" sz="1400" dirty="0">
                <a:solidFill>
                  <a:prstClr val="black"/>
                </a:solidFill>
              </a:rPr>
              <a:t>*</a:t>
            </a:r>
            <a:r>
              <a:rPr lang="pl-PL" sz="1400" dirty="0"/>
              <a:t>Rozporządzenie Komisji (UE) Nr 651/2014 z dnia 17 czerwca 2014 r. uznające niektóre rodzaje pomocy za zgodne z rynkiem wewnętrznym w zastosowaniu art. 107 i 108 Traktatu.</a:t>
            </a:r>
          </a:p>
          <a:p>
            <a:pPr marL="0" indent="0" algn="ctr">
              <a:buNone/>
            </a:pPr>
            <a:endParaRPr lang="pl-PL" sz="1800" dirty="0">
              <a:solidFill>
                <a:prstClr val="black"/>
              </a:solidFill>
              <a:highlight>
                <a:srgbClr val="FFFF00"/>
              </a:highlight>
              <a:ea typeface="+mj-ea"/>
              <a:cs typeface="+mj-cs"/>
            </a:endParaRPr>
          </a:p>
          <a:p>
            <a:pPr marL="0" indent="0" algn="ctr">
              <a:buNone/>
            </a:pPr>
            <a:r>
              <a:rPr lang="pl-PL" sz="1800" dirty="0">
                <a:solidFill>
                  <a:prstClr val="black"/>
                </a:solidFill>
                <a:highlight>
                  <a:srgbClr val="FFFF00"/>
                </a:highlight>
                <a:ea typeface="+mj-ea"/>
                <a:cs typeface="+mj-cs"/>
              </a:rPr>
              <a:t>POMOC DE MINIMIS:</a:t>
            </a:r>
          </a:p>
          <a:p>
            <a:pPr marL="0" lvl="0" indent="0" algn="just">
              <a:buNone/>
            </a:pPr>
            <a:r>
              <a:rPr lang="pl-PL" sz="1400" dirty="0">
                <a:solidFill>
                  <a:prstClr val="black"/>
                </a:solidFill>
              </a:rPr>
              <a:t>-Rozporządzenie Ministra Infrastruktury i Rozwoju z dnia 19 marca 2015 r. w sprawie udzielania pomocy de </a:t>
            </a:r>
            <a:r>
              <a:rPr lang="pl-PL" sz="1400" dirty="0" err="1">
                <a:solidFill>
                  <a:prstClr val="black"/>
                </a:solidFill>
              </a:rPr>
              <a:t>minimis</a:t>
            </a:r>
            <a:r>
              <a:rPr lang="pl-PL" sz="1400" dirty="0">
                <a:solidFill>
                  <a:prstClr val="black"/>
                </a:solidFill>
              </a:rPr>
              <a:t> w ramach regionalnych programów operacyjnych na lata 2014 – 2020.</a:t>
            </a:r>
          </a:p>
          <a:p>
            <a:pPr marL="0" indent="0" algn="ctr">
              <a:buNone/>
            </a:pPr>
            <a:endParaRPr lang="pl-PL" sz="1800" dirty="0">
              <a:highlight>
                <a:srgbClr val="FFFF00"/>
              </a:highlight>
            </a:endParaRPr>
          </a:p>
        </p:txBody>
      </p:sp>
    </p:spTree>
    <p:extLst>
      <p:ext uri="{BB962C8B-B14F-4D97-AF65-F5344CB8AC3E}">
        <p14:creationId xmlns:p14="http://schemas.microsoft.com/office/powerpoint/2010/main" val="394459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08912" cy="5472608"/>
          </a:xfrm>
        </p:spPr>
        <p:txBody>
          <a:bodyPr>
            <a:normAutofit/>
          </a:bodyPr>
          <a:lstStyle/>
          <a:p>
            <a:pPr lvl="0" algn="just">
              <a:buNone/>
            </a:pPr>
            <a:endParaRPr lang="pl-PL" sz="1600" dirty="0">
              <a:solidFill>
                <a:schemeClr val="bg2">
                  <a:lumMod val="50000"/>
                </a:schemeClr>
              </a:solidFill>
              <a:latin typeface="Calibri" pitchFamily="34" charset="0"/>
              <a:cs typeface="Calibri" pitchFamily="34" charset="0"/>
            </a:endParaRPr>
          </a:p>
          <a:p>
            <a:pPr lvl="0" algn="just"/>
            <a:endParaRPr lang="pl-PL" sz="1600" dirty="0">
              <a:solidFill>
                <a:schemeClr val="bg2">
                  <a:lumMod val="50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Kompletny wniosek o dofinansowanie jako pakiet dokumentów, zostaje uwierzytelniony (podpisany) przez osoby upoważnione do reprezentowania wnioskodawcy poprzez wykorzystanie podpisu PZ. </a:t>
            </a:r>
            <a:r>
              <a:rPr lang="pl-PL" sz="1800" b="1" dirty="0">
                <a:solidFill>
                  <a:srgbClr val="FF0000"/>
                </a:solidFill>
                <a:latin typeface="Calibri" pitchFamily="34" charset="0"/>
                <a:cs typeface="Calibri" pitchFamily="34" charset="0"/>
              </a:rPr>
              <a:t>Przesłany do IOK pakiet dokumentów stanowi wniosek o dofinansowanie wyłącznie wówczas, gdy zawiera właściwy (zgodny z wzorem) formularz wniosku, któremu nadano sumę kontrolną.</a:t>
            </a:r>
            <a:r>
              <a:rPr lang="pl-PL" sz="1800" dirty="0">
                <a:solidFill>
                  <a:srgbClr val="FF0000"/>
                </a:solidFill>
                <a:latin typeface="Calibri" pitchFamily="34" charset="0"/>
                <a:cs typeface="Calibri" pitchFamily="34" charset="0"/>
              </a:rPr>
              <a:t> </a:t>
            </a:r>
            <a:r>
              <a:rPr lang="pl-PL" sz="1800" b="1" dirty="0">
                <a:solidFill>
                  <a:srgbClr val="FF0000"/>
                </a:solidFill>
                <a:latin typeface="Calibri" pitchFamily="34" charset="0"/>
                <a:cs typeface="Calibri" pitchFamily="34" charset="0"/>
              </a:rPr>
              <a:t>Pakiet dokumentów nie zawierający właściwego formularza wniosku,  albo zawierający właściwy formularz wniosku, któremu nie nadano sumy kontrolnej, nie stanowi wniosku o dofinansowanie.</a:t>
            </a:r>
            <a:r>
              <a:rPr lang="pl-PL" sz="1800" dirty="0">
                <a:solidFill>
                  <a:srgbClr val="FF0000"/>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 przypadku przesłania pakietu dokumentów, o którym mowa w zdaniu poprzedzającym, uznaje się, że wniosek o dofinansowanie nie został złożony; pakiet taki nie podlega uzupełnieniu warunków formalnych, ani ocenie. </a:t>
            </a:r>
          </a:p>
          <a:p>
            <a:pPr lvl="0"/>
            <a:endParaRPr lang="pl-PL" sz="1600" dirty="0">
              <a:solidFill>
                <a:schemeClr val="accent1">
                  <a:lumMod val="75000"/>
                </a:schemeClr>
              </a:solidFill>
              <a:latin typeface="Calibri" pitchFamily="34" charset="0"/>
              <a:cs typeface="Calibri" pitchFamily="34" charset="0"/>
            </a:endParaRPr>
          </a:p>
          <a:p>
            <a:pPr lvl="0"/>
            <a:endParaRPr lang="pl-PL" sz="1600" dirty="0">
              <a:solidFill>
                <a:schemeClr val="accent1">
                  <a:lumMod val="75000"/>
                </a:schemeClr>
              </a:solidFill>
              <a:latin typeface="Calibri" pitchFamily="34" charset="0"/>
              <a:cs typeface="Calibri" pitchFamily="34" charset="0"/>
            </a:endParaRPr>
          </a:p>
          <a:p>
            <a:pPr lvl="0"/>
            <a:endParaRPr lang="pl-PL" sz="1600" dirty="0">
              <a:solidFill>
                <a:schemeClr val="accent1">
                  <a:lumMod val="75000"/>
                </a:schemeClr>
              </a:solidFill>
              <a:latin typeface="Calibri" pitchFamily="34" charset="0"/>
              <a:cs typeface="Calibri" pitchFamily="34" charset="0"/>
            </a:endParaRPr>
          </a:p>
          <a:p>
            <a:endParaRPr lang="pl-PL"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F96B992D-D781-4FF8-AC0F-11E69B620B1C}"/>
              </a:ext>
            </a:extLst>
          </p:cNvPr>
          <p:cNvGraphicFramePr>
            <a:graphicFrameLocks noGrp="1"/>
          </p:cNvGraphicFramePr>
          <p:nvPr>
            <p:ph idx="1"/>
          </p:nvPr>
        </p:nvGraphicFramePr>
        <p:xfrm>
          <a:off x="628650" y="476250"/>
          <a:ext cx="7886700" cy="4743614"/>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277127173"/>
                    </a:ext>
                  </a:extLst>
                </a:gridCol>
                <a:gridCol w="3943350">
                  <a:extLst>
                    <a:ext uri="{9D8B030D-6E8A-4147-A177-3AD203B41FA5}">
                      <a16:colId xmlns:a16="http://schemas.microsoft.com/office/drawing/2014/main" val="1505222894"/>
                    </a:ext>
                  </a:extLst>
                </a:gridCol>
              </a:tblGrid>
              <a:tr h="680167">
                <a:tc>
                  <a:txBody>
                    <a:bodyPr/>
                    <a:lstStyle/>
                    <a:p>
                      <a:pPr algn="ctr"/>
                      <a:r>
                        <a:rPr lang="pl-PL" sz="1800" dirty="0"/>
                        <a:t>PRZYKŁADOWY KATALOG KOSZTÓW</a:t>
                      </a:r>
                    </a:p>
                  </a:txBody>
                  <a:tcPr/>
                </a:tc>
                <a:tc>
                  <a:txBody>
                    <a:bodyPr/>
                    <a:lstStyle/>
                    <a:p>
                      <a:pPr algn="ctr"/>
                      <a:r>
                        <a:rPr lang="pl-PL" sz="1800" dirty="0"/>
                        <a:t>PODSTAWA PRAWNA</a:t>
                      </a:r>
                    </a:p>
                  </a:txBody>
                  <a:tcPr/>
                </a:tc>
                <a:extLst>
                  <a:ext uri="{0D108BD9-81ED-4DB2-BD59-A6C34878D82A}">
                    <a16:rowId xmlns:a16="http://schemas.microsoft.com/office/drawing/2014/main" val="722927903"/>
                  </a:ext>
                </a:extLst>
              </a:tr>
              <a:tr h="1439364">
                <a:tc>
                  <a:txBody>
                    <a:bodyPr/>
                    <a:lstStyle/>
                    <a:p>
                      <a:r>
                        <a:rPr kumimoji="0" lang="pl-PL"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ocieplenie obiektu m.in. ścian zewnętrznych, ścian wewnętrznych, stropów</a:t>
                      </a:r>
                    </a:p>
                    <a:p>
                      <a:r>
                        <a:rPr lang="pl-PL" sz="1400" dirty="0"/>
                        <a:t>wymiana stolarki okiennej i drzwiowej </a:t>
                      </a:r>
                    </a:p>
                    <a:p>
                      <a:r>
                        <a:rPr kumimoji="0" lang="pl-PL"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energooszczędne oświetlenie</a:t>
                      </a:r>
                      <a:endParaRPr lang="pl-PL" sz="1400" dirty="0">
                        <a:solidFill>
                          <a:schemeClr val="tx1"/>
                        </a:solidFill>
                      </a:endParaRPr>
                    </a:p>
                  </a:txBody>
                  <a:tcPr/>
                </a:tc>
                <a:tc>
                  <a:txBody>
                    <a:bodyPr/>
                    <a:lstStyle/>
                    <a:p>
                      <a:pPr algn="just"/>
                      <a:r>
                        <a:rPr kumimoji="0" lang="pl-PL" sz="1400" b="0" i="0" u="none" strike="noStrike" kern="1200" cap="none" spc="0" normalizeH="0" baseline="0" noProof="0" dirty="0">
                          <a:ln>
                            <a:noFill/>
                          </a:ln>
                          <a:solidFill>
                            <a:prstClr val="black"/>
                          </a:solidFill>
                          <a:effectLst/>
                          <a:uLnTx/>
                          <a:uFillTx/>
                          <a:latin typeface="+mn-lt"/>
                          <a:ea typeface="+mn-ea"/>
                          <a:cs typeface="+mn-cs"/>
                        </a:rPr>
                        <a:t>Rozporządzenie Ministra Infrastruktury i Rozwoju z dnia 28 sierpnia 2015 r. w sprawie udzielania pomocy na inwestycje wspierające efektywność energetyczną w ramach regionalnych programów operacyjnych na lata 2014–2020 </a:t>
                      </a:r>
                    </a:p>
                    <a:p>
                      <a:pPr algn="just"/>
                      <a:endParaRPr kumimoji="0" lang="pl-PL" sz="1400" b="0" i="0" u="none" strike="noStrike" kern="1200" cap="none" spc="0" normalizeH="0" baseline="0" noProof="0" dirty="0">
                        <a:ln>
                          <a:noFill/>
                        </a:ln>
                        <a:solidFill>
                          <a:prstClr val="black"/>
                        </a:solidFill>
                        <a:effectLst/>
                        <a:uLnTx/>
                        <a:uFillTx/>
                        <a:latin typeface="+mn-lt"/>
                        <a:ea typeface="+mn-ea"/>
                        <a:cs typeface="+mn-cs"/>
                      </a:endParaRPr>
                    </a:p>
                    <a:p>
                      <a:pPr algn="just"/>
                      <a:r>
                        <a:rPr kumimoji="0" lang="pl-PL" sz="1400" b="0" i="0" u="none" strike="noStrike" kern="1200" cap="none" spc="0" normalizeH="0" baseline="0" noProof="0" dirty="0">
                          <a:ln>
                            <a:noFill/>
                          </a:ln>
                          <a:solidFill>
                            <a:prstClr val="black"/>
                          </a:solidFill>
                          <a:effectLst/>
                          <a:uLnTx/>
                          <a:uFillTx/>
                          <a:latin typeface="+mn-lt"/>
                          <a:ea typeface="+mn-ea"/>
                          <a:cs typeface="+mn-cs"/>
                        </a:rPr>
                        <a:t>POMOC DE MINIMIS </a:t>
                      </a:r>
                      <a:endParaRPr lang="pl-PL" dirty="0"/>
                    </a:p>
                  </a:txBody>
                  <a:tcPr/>
                </a:tc>
                <a:extLst>
                  <a:ext uri="{0D108BD9-81ED-4DB2-BD59-A6C34878D82A}">
                    <a16:rowId xmlns:a16="http://schemas.microsoft.com/office/drawing/2014/main" val="994014100"/>
                  </a:ext>
                </a:extLst>
              </a:tr>
              <a:tr h="1633125">
                <a:tc>
                  <a:txBody>
                    <a:bodyPr/>
                    <a:lstStyle/>
                    <a:p>
                      <a:r>
                        <a:rPr lang="pl-PL" sz="1400" dirty="0"/>
                        <a:t>Instalacja OZE  </a:t>
                      </a:r>
                    </a:p>
                  </a:txBody>
                  <a:tcPr/>
                </a:tc>
                <a:tc>
                  <a:txBody>
                    <a:bodyPr/>
                    <a:lstStyle/>
                    <a:p>
                      <a:pPr algn="just"/>
                      <a:r>
                        <a:rPr kumimoji="0" lang="pl-PL" sz="1400" b="0" i="0" u="none" strike="noStrike" kern="1200" cap="none" spc="0" normalizeH="0" baseline="0" noProof="0" dirty="0">
                          <a:ln>
                            <a:noFill/>
                          </a:ln>
                          <a:solidFill>
                            <a:prstClr val="black"/>
                          </a:solidFill>
                          <a:effectLst/>
                          <a:uLnTx/>
                          <a:uFillTx/>
                          <a:latin typeface="+mn-lt"/>
                          <a:ea typeface="+mn-ea"/>
                          <a:cs typeface="+mn-cs"/>
                        </a:rPr>
                        <a:t>Rozporządzenie Ministra Infrastruktury i Rozwoju z dnia 3 września 2015 r. w sprawie udzielania pomocy na inwestycje w układy wysokosprawnej kogeneracji oraz na propagowania energii ze źródeł odnawialnych w ramach regionalnych programów operacyjnych na lata 2014-2020 </a:t>
                      </a:r>
                    </a:p>
                    <a:p>
                      <a:pPr algn="just"/>
                      <a:endParaRPr kumimoji="0" lang="pl-PL"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38575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mn-cs"/>
                        </a:rPr>
                        <a:t>POMOC DE MINIMIS </a:t>
                      </a:r>
                      <a:endParaRPr kumimoji="0" lang="pl-PL" sz="76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052162224"/>
                  </a:ext>
                </a:extLst>
              </a:tr>
              <a:tr h="680167">
                <a:tc>
                  <a:txBody>
                    <a:bodyPr/>
                    <a:lstStyle/>
                    <a:p>
                      <a:r>
                        <a:rPr lang="pl-PL" sz="1400" dirty="0"/>
                        <a:t>Audyt energetyczny, dokumentacja techniczna,</a:t>
                      </a:r>
                    </a:p>
                    <a:p>
                      <a:r>
                        <a:rPr lang="pl-PL" sz="1400" dirty="0"/>
                        <a:t>Koszty zarządzania projektem, promocji projektu</a:t>
                      </a:r>
                    </a:p>
                  </a:txBody>
                  <a:tcPr/>
                </a:tc>
                <a:tc>
                  <a:txBody>
                    <a:bodyPr/>
                    <a:lstStyle/>
                    <a:p>
                      <a:pPr marL="0" marR="0" lvl="0" indent="0" algn="just" defTabSz="385753"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38575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mn-cs"/>
                        </a:rPr>
                        <a:t>POMOC DE MINIMIS </a:t>
                      </a:r>
                      <a:endParaRPr kumimoji="0" lang="pl-PL" sz="760" b="0" i="0" u="none" strike="noStrike" kern="1200" cap="none" spc="0" normalizeH="0" baseline="0" noProof="0" dirty="0">
                        <a:ln>
                          <a:noFill/>
                        </a:ln>
                        <a:solidFill>
                          <a:prstClr val="black"/>
                        </a:solidFill>
                        <a:effectLst/>
                        <a:uLnTx/>
                        <a:uFillTx/>
                        <a:latin typeface="+mn-lt"/>
                        <a:ea typeface="+mn-ea"/>
                        <a:cs typeface="+mn-cs"/>
                      </a:endParaRPr>
                    </a:p>
                    <a:p>
                      <a:endParaRPr lang="pl-PL" dirty="0"/>
                    </a:p>
                  </a:txBody>
                  <a:tcPr/>
                </a:tc>
                <a:extLst>
                  <a:ext uri="{0D108BD9-81ED-4DB2-BD59-A6C34878D82A}">
                    <a16:rowId xmlns:a16="http://schemas.microsoft.com/office/drawing/2014/main" val="224918651"/>
                  </a:ext>
                </a:extLst>
              </a:tr>
            </a:tbl>
          </a:graphicData>
        </a:graphic>
      </p:graphicFrame>
    </p:spTree>
    <p:extLst>
      <p:ext uri="{BB962C8B-B14F-4D97-AF65-F5344CB8AC3E}">
        <p14:creationId xmlns:p14="http://schemas.microsoft.com/office/powerpoint/2010/main" val="3980468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65B3CF0-A88A-4FC3-81B9-C074BDBC9B2C}"/>
              </a:ext>
            </a:extLst>
          </p:cNvPr>
          <p:cNvSpPr>
            <a:spLocks noGrp="1"/>
          </p:cNvSpPr>
          <p:nvPr>
            <p:ph idx="1"/>
          </p:nvPr>
        </p:nvSpPr>
        <p:spPr>
          <a:xfrm>
            <a:off x="628650" y="620688"/>
            <a:ext cx="7886700" cy="5556275"/>
          </a:xfrm>
        </p:spPr>
        <p:txBody>
          <a:bodyPr>
            <a:normAutofit/>
          </a:bodyPr>
          <a:lstStyle/>
          <a:p>
            <a:pPr marL="0" lvl="0" indent="0" algn="just" defTabSz="914400">
              <a:lnSpc>
                <a:spcPct val="100000"/>
              </a:lnSpc>
              <a:spcBef>
                <a:spcPts val="0"/>
              </a:spcBef>
              <a:buNone/>
            </a:pPr>
            <a:r>
              <a:rPr lang="pl-PL" sz="1400" b="1" u="sng" dirty="0">
                <a:solidFill>
                  <a:prstClr val="black"/>
                </a:solidFill>
              </a:rPr>
              <a:t>Rozporządzenia Ministra Infrastruktury i Rozwoju z dnia 28 sierpnia 2015 r. w sprawie udzielania pomocy na inwestycje wspierające efektywność energetyczną w ramach regionalnych programów operacyjnych na lata 2014–2020</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r>
              <a:rPr lang="pl-PL" sz="1400" dirty="0">
                <a:solidFill>
                  <a:prstClr val="black"/>
                </a:solidFill>
              </a:rPr>
              <a:t>Zgodnie z art. 38 ust. 3 lit. a i b Rozporządzenia 651/2014 za koszty kwalifikowalne uznaje się </a:t>
            </a:r>
            <a:r>
              <a:rPr lang="pl-PL" sz="1400" b="1" u="sng" dirty="0">
                <a:solidFill>
                  <a:prstClr val="black"/>
                </a:solidFill>
              </a:rPr>
              <a:t>dodatkowe koszty inwestycji niezbędne do osiągnięcia wyższego poziomu efektywności energetycznej.</a:t>
            </a:r>
            <a:r>
              <a:rPr lang="pl-PL" sz="1400" dirty="0">
                <a:solidFill>
                  <a:prstClr val="black"/>
                </a:solidFill>
              </a:rPr>
              <a:t> Ustala się je w następujący sposób: </a:t>
            </a:r>
          </a:p>
          <a:p>
            <a:pPr marL="0" lvl="0" indent="0" algn="just" defTabSz="914400">
              <a:lnSpc>
                <a:spcPct val="100000"/>
              </a:lnSpc>
              <a:spcBef>
                <a:spcPts val="0"/>
              </a:spcBef>
              <a:buNone/>
            </a:pPr>
            <a:r>
              <a:rPr lang="pl-PL" sz="1400" dirty="0">
                <a:solidFill>
                  <a:prstClr val="black"/>
                </a:solidFill>
              </a:rPr>
              <a:t>	</a:t>
            </a:r>
            <a:r>
              <a:rPr lang="pl-PL" sz="1400" dirty="0">
                <a:solidFill>
                  <a:srgbClr val="FF0000"/>
                </a:solidFill>
              </a:rPr>
              <a:t>a) jeżeli koszty inwestycji w efektywność energetyczną można wyodrębnić z całkowitych 	kosztów inwestycji jako oddzielną inwestycję, za koszty kwalifikowalne uznaje się koszty 	związane z efektywnością energetyczną; </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r>
              <a:rPr lang="pl-PL" sz="1400" dirty="0">
                <a:solidFill>
                  <a:prstClr val="black"/>
                </a:solidFill>
              </a:rPr>
              <a:t>	b) w innych przypadkach koszty inwestycji w efektywność energetyczną określa się poprzez 	odniesienie do podobnej, mniej efektywnej energetycznie inwestycji, która prawdopodobnie 	zostałaby przeprowadzona w przypadku braku pomocy. Różnica między kosztami obu 	inwestycji określa koszt związany z efektywnością energetyczną i stanowi koszty 	kwalifikowalne. </a:t>
            </a:r>
          </a:p>
          <a:p>
            <a:pPr marL="0" lvl="0" indent="0" algn="just" defTabSz="914400">
              <a:lnSpc>
                <a:spcPct val="100000"/>
              </a:lnSpc>
              <a:spcBef>
                <a:spcPts val="0"/>
              </a:spcBef>
              <a:buNone/>
            </a:pPr>
            <a:endParaRPr lang="pl-PL" sz="14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1000"/>
              </a:spcAft>
              <a:buNone/>
            </a:pPr>
            <a:r>
              <a:rPr lang="pl-PL" sz="1400" dirty="0">
                <a:latin typeface="Calibri" panose="020F0502020204030204" pitchFamily="34" charset="0"/>
                <a:ea typeface="Calibri" panose="020F0502020204030204" pitchFamily="34" charset="0"/>
                <a:cs typeface="Calibri" panose="020F0502020204030204" pitchFamily="34" charset="0"/>
              </a:rPr>
              <a:t>Na podstawie wskazanego rozporządzenia kwalifikowalne mogą być wyłącznie koszty bezpośrednio przyczyniające się do osiągnięcia wyższego poziomu efektywności energetycznej.  Niekwalifikowalne są koszty dotyczące wymiany źródła ciepła, instalacji OZE, prac przygotowawczych.</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p>
        </p:txBody>
      </p:sp>
    </p:spTree>
    <p:extLst>
      <p:ext uri="{BB962C8B-B14F-4D97-AF65-F5344CB8AC3E}">
        <p14:creationId xmlns:p14="http://schemas.microsoft.com/office/powerpoint/2010/main" val="2708709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65B3CF0-A88A-4FC3-81B9-C074BDBC9B2C}"/>
              </a:ext>
            </a:extLst>
          </p:cNvPr>
          <p:cNvSpPr>
            <a:spLocks noGrp="1"/>
          </p:cNvSpPr>
          <p:nvPr>
            <p:ph idx="1"/>
          </p:nvPr>
        </p:nvSpPr>
        <p:spPr>
          <a:xfrm>
            <a:off x="628650" y="476672"/>
            <a:ext cx="7886700" cy="5700291"/>
          </a:xfrm>
        </p:spPr>
        <p:txBody>
          <a:bodyPr>
            <a:normAutofit/>
          </a:bodyPr>
          <a:lstStyle/>
          <a:p>
            <a:pPr indent="0" algn="just">
              <a:lnSpc>
                <a:spcPct val="115000"/>
              </a:lnSpc>
              <a:spcAft>
                <a:spcPts val="1000"/>
              </a:spcAft>
              <a:buNone/>
            </a:pPr>
            <a:r>
              <a:rPr lang="pl-PL" sz="1400" dirty="0">
                <a:latin typeface="Calibri" panose="020F0502020204030204" pitchFamily="34" charset="0"/>
                <a:ea typeface="Calibri" panose="020F0502020204030204" pitchFamily="34" charset="0"/>
                <a:cs typeface="Calibri" panose="020F0502020204030204" pitchFamily="34" charset="0"/>
              </a:rPr>
              <a:t>Intensywność pomocy (% kosztów kwalifikowalnych): </a:t>
            </a:r>
          </a:p>
          <a:p>
            <a:pPr indent="0" algn="just">
              <a:lnSpc>
                <a:spcPct val="115000"/>
              </a:lnSpc>
              <a:spcAft>
                <a:spcPts val="1000"/>
              </a:spcAft>
              <a:buNone/>
            </a:pP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solidFill>
                <a:prstClr val="black"/>
              </a:solidFill>
            </a:endParaRPr>
          </a:p>
        </p:txBody>
      </p:sp>
      <p:graphicFrame>
        <p:nvGraphicFramePr>
          <p:cNvPr id="6" name="Tabela 5">
            <a:extLst>
              <a:ext uri="{FF2B5EF4-FFF2-40B4-BE49-F238E27FC236}">
                <a16:creationId xmlns:a16="http://schemas.microsoft.com/office/drawing/2014/main" id="{CD9BC5B0-F8DD-4951-8245-FEFFE52B6C5B}"/>
              </a:ext>
            </a:extLst>
          </p:cNvPr>
          <p:cNvGraphicFramePr>
            <a:graphicFrameLocks noGrp="1"/>
          </p:cNvGraphicFramePr>
          <p:nvPr/>
        </p:nvGraphicFramePr>
        <p:xfrm>
          <a:off x="2405638" y="1052736"/>
          <a:ext cx="4332724" cy="2736304"/>
        </p:xfrm>
        <a:graphic>
          <a:graphicData uri="http://schemas.openxmlformats.org/drawingml/2006/table">
            <a:tbl>
              <a:tblPr firstRow="1" firstCol="1" bandRow="1"/>
              <a:tblGrid>
                <a:gridCol w="2166362">
                  <a:extLst>
                    <a:ext uri="{9D8B030D-6E8A-4147-A177-3AD203B41FA5}">
                      <a16:colId xmlns:a16="http://schemas.microsoft.com/office/drawing/2014/main" val="763434384"/>
                    </a:ext>
                  </a:extLst>
                </a:gridCol>
                <a:gridCol w="2166362">
                  <a:extLst>
                    <a:ext uri="{9D8B030D-6E8A-4147-A177-3AD203B41FA5}">
                      <a16:colId xmlns:a16="http://schemas.microsoft.com/office/drawing/2014/main" val="3770751672"/>
                    </a:ext>
                  </a:extLst>
                </a:gridCol>
              </a:tblGrid>
              <a:tr h="705379">
                <a:tc>
                  <a:txBody>
                    <a:bodyPr/>
                    <a:lstStyle/>
                    <a:p>
                      <a:pPr algn="ctr">
                        <a:lnSpc>
                          <a:spcPct val="115000"/>
                        </a:lnSpc>
                        <a:spcAft>
                          <a:spcPts val="1000"/>
                        </a:spcAft>
                      </a:pPr>
                      <a:r>
                        <a:rPr lang="pl-PL" sz="1100" b="1" dirty="0">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555891687"/>
                  </a:ext>
                </a:extLst>
              </a:tr>
              <a:tr h="682161">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65 %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347364"/>
                  </a:ext>
                </a:extLst>
              </a:tr>
              <a:tr h="666603">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55%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210426"/>
                  </a:ext>
                </a:extLst>
              </a:tr>
              <a:tr h="682161">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duży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45%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888480"/>
                  </a:ext>
                </a:extLst>
              </a:tr>
            </a:tbl>
          </a:graphicData>
        </a:graphic>
      </p:graphicFrame>
      <p:sp>
        <p:nvSpPr>
          <p:cNvPr id="4" name="pole tekstowe 3">
            <a:extLst>
              <a:ext uri="{FF2B5EF4-FFF2-40B4-BE49-F238E27FC236}">
                <a16:creationId xmlns:a16="http://schemas.microsoft.com/office/drawing/2014/main" id="{6348A1B5-27A3-4B7A-A480-704EB185003B}"/>
              </a:ext>
            </a:extLst>
          </p:cNvPr>
          <p:cNvSpPr txBox="1"/>
          <p:nvPr/>
        </p:nvSpPr>
        <p:spPr>
          <a:xfrm>
            <a:off x="1115616" y="4221088"/>
            <a:ext cx="748883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prstClr val="black"/>
                </a:solidFill>
                <a:effectLst/>
                <a:uLnTx/>
                <a:uFillTx/>
                <a:latin typeface="Calibri"/>
                <a:ea typeface="+mn-ea"/>
                <a:cs typeface="+mn-cs"/>
              </a:rPr>
              <a:t>WYMAGANE ZAŁĄCZNIKI: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-Formularz informacji przedstawianych przy ubieganiu się o pomoc inną niż pomoc w rolnictwie lub rybołówstwie, pomoc de </a:t>
            </a:r>
            <a:r>
              <a:rPr kumimoji="0" lang="pl-PL" sz="1400" b="0" i="0" u="none" strike="noStrike" kern="1200" cap="none" spc="0" normalizeH="0" baseline="0" noProof="0" dirty="0" err="1">
                <a:ln>
                  <a:noFill/>
                </a:ln>
                <a:solidFill>
                  <a:srgbClr val="000000"/>
                </a:solidFill>
                <a:effectLst/>
                <a:uLnTx/>
                <a:uFillTx/>
                <a:latin typeface="Calibri"/>
                <a:ea typeface="Times New Roman" panose="02020603050405020304" pitchFamily="18" charset="0"/>
                <a:cs typeface="+mn-cs"/>
              </a:rPr>
              <a:t>minimis</a:t>
            </a:r>
            <a:r>
              <a:rPr kumimoji="0" lang="pl-PL"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lub pomoc de </a:t>
            </a:r>
            <a:r>
              <a:rPr kumimoji="0" lang="pl-PL" sz="1400" b="0" i="0" u="none" strike="noStrike" kern="1200" cap="none" spc="0" normalizeH="0" baseline="0" noProof="0" dirty="0" err="1">
                <a:ln>
                  <a:noFill/>
                </a:ln>
                <a:solidFill>
                  <a:srgbClr val="000000"/>
                </a:solidFill>
                <a:effectLst/>
                <a:uLnTx/>
                <a:uFillTx/>
                <a:latin typeface="Calibri"/>
                <a:ea typeface="Times New Roman" panose="02020603050405020304" pitchFamily="18" charset="0"/>
                <a:cs typeface="+mn-cs"/>
              </a:rPr>
              <a:t>minimis</a:t>
            </a:r>
            <a:r>
              <a:rPr kumimoji="0" lang="pl-PL"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 w rolnictwie lub rybołówstwie łącznie z s</a:t>
            </a:r>
            <a:r>
              <a:rPr kumimoji="0" lang="pl-PL" sz="1400" b="0" i="0" u="none" strike="noStrike" kern="1200" cap="none" spc="0" normalizeH="0" baseline="0" noProof="0" dirty="0">
                <a:ln>
                  <a:noFill/>
                </a:ln>
                <a:solidFill>
                  <a:srgbClr val="000000"/>
                </a:solidFill>
                <a:effectLst/>
                <a:uLnTx/>
                <a:uFillTx/>
                <a:latin typeface="Calibri"/>
                <a:ea typeface="+mn-ea"/>
                <a:cs typeface="+mn-cs"/>
              </a:rPr>
              <a:t>prawozdaniami finansowymi,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a:ea typeface="+mn-ea"/>
                <a:cs typeface="+mn-cs"/>
              </a:rPr>
              <a:t>-Oświadczenie dotyczące kumulacji pomocy,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a:ea typeface="+mn-ea"/>
                <a:cs typeface="+mn-cs"/>
              </a:rPr>
              <a:t>-Oświadczenie o statusie przedsiębiorstwa,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a:ea typeface="+mn-ea"/>
                <a:cs typeface="+mn-cs"/>
              </a:rPr>
              <a:t>-</a:t>
            </a:r>
            <a:r>
              <a:rPr kumimoji="0" lang="pl-PL"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Oświadczenie dotyczące sytuacji ekonomicznej. </a:t>
            </a:r>
            <a:endParaRPr kumimoji="0" lang="pl-PL"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499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6A08354-D59D-4C6F-B52F-3A25C2405BF0}"/>
              </a:ext>
            </a:extLst>
          </p:cNvPr>
          <p:cNvSpPr>
            <a:spLocks noGrp="1"/>
          </p:cNvSpPr>
          <p:nvPr>
            <p:ph idx="1"/>
          </p:nvPr>
        </p:nvSpPr>
        <p:spPr>
          <a:xfrm>
            <a:off x="628650" y="260648"/>
            <a:ext cx="7886700" cy="5916315"/>
          </a:xfrm>
        </p:spPr>
        <p:txBody>
          <a:bodyPr>
            <a:normAutofit/>
          </a:bodyPr>
          <a:lstStyle/>
          <a:p>
            <a:pPr marL="0" indent="0" algn="just">
              <a:buNone/>
            </a:pPr>
            <a:r>
              <a:rPr lang="pl-PL" sz="1500" b="1" u="sng" dirty="0">
                <a:solidFill>
                  <a:prstClr val="black"/>
                </a:solidFill>
              </a:rPr>
              <a:t>Rozporządzenia Ministra Infrastruktury i Rozwoju z dnia 3 września 2015 r. w sprawie udzielania pomocy na inwestycje w układy wysokosprawnej kogeneracji oraz na propagowania energii ze źródeł odnawialnych w ramach regionalnych programów operacyjnych na lata 2014-2020</a:t>
            </a:r>
          </a:p>
          <a:p>
            <a:pPr marL="0" indent="0" algn="just">
              <a:buNone/>
            </a:pPr>
            <a:endParaRPr lang="pl-PL" sz="1600" b="1" u="sng" dirty="0">
              <a:solidFill>
                <a:prstClr val="black"/>
              </a:solidFill>
            </a:endParaRPr>
          </a:p>
          <a:p>
            <a:pPr marL="0" indent="0" algn="just">
              <a:buNone/>
            </a:pPr>
            <a:r>
              <a:rPr lang="pl-PL" sz="1500" dirty="0"/>
              <a:t>W przypadku </a:t>
            </a:r>
            <a:r>
              <a:rPr lang="pl-PL" sz="1500" i="1" dirty="0"/>
              <a:t>pomocy inwestycyjnej na propagowanie energii ze źródeł odnawialnych </a:t>
            </a:r>
            <a:r>
              <a:rPr lang="pl-PL" sz="1500" dirty="0"/>
              <a:t>-tj. dofinansowania kosztów instalacji OZE -zgodnie z art. 41 ust. 6 lit. a, b i c Rozporządzenia 651/2014 za koszty kwalifikowalne uznaje się dodatkowe koszty inwestycji niezbędne do propagowania wytwarzania energii ze źródeł odnawialnych. Ustala się je w następujący sposób: </a:t>
            </a:r>
          </a:p>
          <a:p>
            <a:pPr marL="0" indent="0">
              <a:buNone/>
            </a:pPr>
            <a:endParaRPr lang="pl-PL" dirty="0"/>
          </a:p>
          <a:p>
            <a:pPr marL="0" indent="0" algn="just">
              <a:buNone/>
            </a:pPr>
            <a:r>
              <a:rPr lang="pl-PL" dirty="0"/>
              <a:t>		</a:t>
            </a:r>
            <a:r>
              <a:rPr lang="pl-PL" sz="1400" dirty="0"/>
              <a:t>	a) w przypadku gdy koszty inwestycji w produkcję energii ze źródeł odnawialnych można 			wyodrębnić z całkowitych kosztów inwestycji jako oddzielną inwestycję, na przykład jako 			łatwy do wyodrębnienia dodatkowy element w już istniejącym obiekcie, taki koszt 				związany z energią ze źródeł odnawialnych stanowi koszty kwalifikowalne; </a:t>
            </a:r>
          </a:p>
          <a:p>
            <a:pPr marL="0" indent="0" algn="just">
              <a:buNone/>
            </a:pPr>
            <a:endParaRPr lang="pl-PL" sz="1400" dirty="0"/>
          </a:p>
          <a:p>
            <a:pPr marL="0" indent="0" algn="just">
              <a:buNone/>
            </a:pPr>
            <a:r>
              <a:rPr lang="pl-PL" sz="1400" dirty="0"/>
              <a:t>			</a:t>
            </a:r>
            <a:r>
              <a:rPr lang="pl-PL" dirty="0"/>
              <a:t>b</a:t>
            </a:r>
            <a:r>
              <a:rPr lang="pl-PL" sz="1400" dirty="0"/>
              <a:t>) w przypadku gdy koszty inwestycji w wytwarzanie energii ze źródeł odnawialnych można 			określić poprzez odniesienie do podobnej, mniej przyjaznej dla środowiska inwestycji, 			która prawdopodobnie zostałaby przeprowadzona w przypadku braku pomocy, taka 				różnica między kosztami obu inwestycji określa koszt związany z energią ze źródeł 				odnawialnych i stanowi koszty kwalifikowalne; </a:t>
            </a:r>
          </a:p>
          <a:p>
            <a:pPr marL="0" indent="0" algn="just">
              <a:buNone/>
            </a:pPr>
            <a:endParaRPr lang="pl-PL" sz="1400" dirty="0"/>
          </a:p>
          <a:p>
            <a:pPr marL="0" lvl="0" indent="0" algn="just">
              <a:buNone/>
            </a:pPr>
            <a:r>
              <a:rPr lang="pl-PL" sz="1000" dirty="0">
                <a:solidFill>
                  <a:prstClr val="black"/>
                </a:solidFill>
              </a:rPr>
              <a:t>			</a:t>
            </a:r>
            <a:r>
              <a:rPr lang="pl-PL" sz="1400" dirty="0">
                <a:solidFill>
                  <a:prstClr val="black"/>
                </a:solidFill>
              </a:rPr>
              <a:t>c) w przypadku niektórych małych instalacji, gdzie nie można określić mniej przyjaznej dla 			środowiska inwestycji, gdyż nie 	istnieją zakłady o ograniczonej wielkości, koszty 					kwalifikowalne stanowią całkowite koszty inwestycji w celu osiągnięcia wyższego poziomu 			ochrony środowiska. </a:t>
            </a:r>
          </a:p>
          <a:p>
            <a:pPr marL="0" indent="0" algn="just">
              <a:buNone/>
            </a:pPr>
            <a:endParaRPr lang="pl-PL" sz="1400" dirty="0"/>
          </a:p>
          <a:p>
            <a:pPr marL="0" indent="0">
              <a:buNone/>
            </a:pPr>
            <a:r>
              <a:rPr lang="pl-PL" dirty="0"/>
              <a:t> </a:t>
            </a:r>
          </a:p>
          <a:p>
            <a:pPr marL="0" indent="0" algn="just">
              <a:buNone/>
            </a:pPr>
            <a:endParaRPr lang="pl-PL" b="1" u="sng" dirty="0"/>
          </a:p>
        </p:txBody>
      </p:sp>
    </p:spTree>
    <p:extLst>
      <p:ext uri="{BB962C8B-B14F-4D97-AF65-F5344CB8AC3E}">
        <p14:creationId xmlns:p14="http://schemas.microsoft.com/office/powerpoint/2010/main" val="4270527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FE13B421-6D07-4D8A-A4DE-2A75E3FCD092}"/>
              </a:ext>
            </a:extLst>
          </p:cNvPr>
          <p:cNvGraphicFramePr>
            <a:graphicFrameLocks noGrp="1"/>
          </p:cNvGraphicFramePr>
          <p:nvPr>
            <p:ph idx="1"/>
          </p:nvPr>
        </p:nvGraphicFramePr>
        <p:xfrm>
          <a:off x="1547664" y="1124744"/>
          <a:ext cx="5848350" cy="2952329"/>
        </p:xfrm>
        <a:graphic>
          <a:graphicData uri="http://schemas.openxmlformats.org/drawingml/2006/table">
            <a:tbl>
              <a:tblPr firstRow="1" firstCol="1" bandRow="1"/>
              <a:tblGrid>
                <a:gridCol w="1949450">
                  <a:extLst>
                    <a:ext uri="{9D8B030D-6E8A-4147-A177-3AD203B41FA5}">
                      <a16:colId xmlns:a16="http://schemas.microsoft.com/office/drawing/2014/main" val="475921957"/>
                    </a:ext>
                  </a:extLst>
                </a:gridCol>
                <a:gridCol w="1949450">
                  <a:extLst>
                    <a:ext uri="{9D8B030D-6E8A-4147-A177-3AD203B41FA5}">
                      <a16:colId xmlns:a16="http://schemas.microsoft.com/office/drawing/2014/main" val="1038875011"/>
                    </a:ext>
                  </a:extLst>
                </a:gridCol>
                <a:gridCol w="1949450">
                  <a:extLst>
                    <a:ext uri="{9D8B030D-6E8A-4147-A177-3AD203B41FA5}">
                      <a16:colId xmlns:a16="http://schemas.microsoft.com/office/drawing/2014/main" val="1516026311"/>
                    </a:ext>
                  </a:extLst>
                </a:gridCol>
              </a:tblGrid>
              <a:tr h="815563">
                <a:tc rowSpan="2">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pl-PL"/>
                    </a:p>
                  </a:txBody>
                  <a:tcPr/>
                </a:tc>
                <a:extLst>
                  <a:ext uri="{0D108BD9-81ED-4DB2-BD59-A6C34878D82A}">
                    <a16:rowId xmlns:a16="http://schemas.microsoft.com/office/drawing/2014/main" val="2248758721"/>
                  </a:ext>
                </a:extLst>
              </a:tr>
              <a:tr h="724945">
                <a:tc vMerge="1">
                  <a:txBody>
                    <a:bodyPr/>
                    <a:lstStyle/>
                    <a:p>
                      <a:endParaRPr lang="pl-PL"/>
                    </a:p>
                  </a:txBody>
                  <a:tcPr/>
                </a:tc>
                <a:tc>
                  <a:txBody>
                    <a:bodyPr/>
                    <a:lstStyle/>
                    <a:p>
                      <a:pPr algn="just">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Koszty obliczane zgodnie z kryteriami określonymi w lit. a) lub b)</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Koszty obliczane zgodnie z kryteriami określonymi w lit. c)</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15210670"/>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80%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330992"/>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447577"/>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duży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45%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819533"/>
                  </a:ext>
                </a:extLst>
              </a:tr>
            </a:tbl>
          </a:graphicData>
        </a:graphic>
      </p:graphicFrame>
      <p:sp>
        <p:nvSpPr>
          <p:cNvPr id="4" name="Prostokąt 3">
            <a:extLst>
              <a:ext uri="{FF2B5EF4-FFF2-40B4-BE49-F238E27FC236}">
                <a16:creationId xmlns:a16="http://schemas.microsoft.com/office/drawing/2014/main" id="{DAD00438-2AED-4C71-9EEE-AA3F7C043781}"/>
              </a:ext>
            </a:extLst>
          </p:cNvPr>
          <p:cNvSpPr/>
          <p:nvPr/>
        </p:nvSpPr>
        <p:spPr>
          <a:xfrm>
            <a:off x="756153" y="476672"/>
            <a:ext cx="4175310" cy="325538"/>
          </a:xfrm>
          <a:prstGeom prst="rect">
            <a:avLst/>
          </a:prstGeom>
        </p:spPr>
        <p:txBody>
          <a:bodyPr wrap="none">
            <a:spAutoFit/>
          </a:bodyPr>
          <a:lstStyle/>
          <a:p>
            <a:pPr marL="96439" marR="0" lvl="0" indent="0" algn="just" defTabSz="385753" rtl="0" eaLnBrk="1" fontAlgn="auto" latinLnBrk="0" hangingPunct="1">
              <a:lnSpc>
                <a:spcPct val="115000"/>
              </a:lnSpc>
              <a:spcBef>
                <a:spcPts val="422"/>
              </a:spcBef>
              <a:spcAft>
                <a:spcPts val="100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Intensywność pomocy (% kosztów kwalifikowalnych): </a:t>
            </a:r>
          </a:p>
        </p:txBody>
      </p:sp>
      <p:sp>
        <p:nvSpPr>
          <p:cNvPr id="5" name="pole tekstowe 4">
            <a:extLst>
              <a:ext uri="{FF2B5EF4-FFF2-40B4-BE49-F238E27FC236}">
                <a16:creationId xmlns:a16="http://schemas.microsoft.com/office/drawing/2014/main" id="{931BC0D3-4083-4281-8FF1-E01CA7924997}"/>
              </a:ext>
            </a:extLst>
          </p:cNvPr>
          <p:cNvSpPr txBox="1"/>
          <p:nvPr/>
        </p:nvSpPr>
        <p:spPr>
          <a:xfrm>
            <a:off x="756153" y="4221088"/>
            <a:ext cx="691276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mn-cs"/>
              </a:rPr>
              <a:t>WYMAGANE ZAŁĄCZNIKI: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-Formularz informacji przedstawianych przy ubieganiu się o pomoc inną niż pomoc w rolnictwie lub rybołówstwie, pomoc de </a:t>
            </a:r>
            <a:r>
              <a:rPr kumimoji="0" lang="pl-PL" sz="14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minimis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lub pomoc de </a:t>
            </a:r>
            <a:r>
              <a:rPr kumimoji="0" lang="pl-PL" sz="14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minimis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w rolnictwie lub rybołówstwie łącznie z 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prawozdaniami finansowymi,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-Oświadczenie dotyczące kumulacji pomocy,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-Oświadczenie o statusie przedsiębiorstwa,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Oświadczenie dotyczące sytuacji ekonomicznej,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-Kalkulator-instalacja referencyjna (koszty kwalifikowalne na podstawie </a:t>
            </a:r>
            <a:r>
              <a:rPr kumimoji="0" lang="pl-PL"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lit.b</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88967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5A7D0B-FD9E-489C-9832-374942D9BE54}"/>
              </a:ext>
            </a:extLst>
          </p:cNvPr>
          <p:cNvSpPr>
            <a:spLocks noGrp="1"/>
          </p:cNvSpPr>
          <p:nvPr>
            <p:ph type="title"/>
          </p:nvPr>
        </p:nvSpPr>
        <p:spPr>
          <a:xfrm>
            <a:off x="628650" y="365129"/>
            <a:ext cx="7886700" cy="975639"/>
          </a:xfrm>
        </p:spPr>
        <p:txBody>
          <a:bodyPr>
            <a:normAutofit/>
          </a:bodyPr>
          <a:lstStyle/>
          <a:p>
            <a:pPr algn="ctr"/>
            <a:r>
              <a:rPr lang="pl-PL" sz="2400" b="1" dirty="0">
                <a:latin typeface="+mn-lt"/>
              </a:rPr>
              <a:t>EFEKT ZACHĘTY </a:t>
            </a:r>
          </a:p>
        </p:txBody>
      </p:sp>
      <p:sp>
        <p:nvSpPr>
          <p:cNvPr id="3" name="Symbol zastępczy zawartości 2">
            <a:extLst>
              <a:ext uri="{FF2B5EF4-FFF2-40B4-BE49-F238E27FC236}">
                <a16:creationId xmlns:a16="http://schemas.microsoft.com/office/drawing/2014/main" id="{585AA8CF-F360-40AD-89C0-E7E435A03CC7}"/>
              </a:ext>
            </a:extLst>
          </p:cNvPr>
          <p:cNvSpPr>
            <a:spLocks noGrp="1"/>
          </p:cNvSpPr>
          <p:nvPr>
            <p:ph idx="1"/>
          </p:nvPr>
        </p:nvSpPr>
        <p:spPr>
          <a:xfrm>
            <a:off x="628650" y="1268760"/>
            <a:ext cx="7886700" cy="4908203"/>
          </a:xfrm>
        </p:spPr>
        <p:txBody>
          <a:bodyPr>
            <a:normAutofit/>
          </a:bodyPr>
          <a:lstStyle/>
          <a:p>
            <a:pPr marL="0" indent="0" algn="just">
              <a:lnSpc>
                <a:spcPct val="115000"/>
              </a:lnSpc>
              <a:spcAft>
                <a:spcPts val="0"/>
              </a:spcAft>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W przypadku prac objętych pomocą publiczną (nie dotyczy pomocy o charakterze pomocy </a:t>
            </a:r>
            <a:r>
              <a:rPr lang="pl-PL" sz="1400" i="1" dirty="0">
                <a:solidFill>
                  <a:srgbClr val="000000"/>
                </a:solidFill>
                <a:latin typeface="Calibri" panose="020F0502020204030204" pitchFamily="34" charset="0"/>
                <a:ea typeface="Calibri" panose="020F0502020204030204" pitchFamily="34" charset="0"/>
                <a:cs typeface="Calibri" panose="020F0502020204030204" pitchFamily="34" charset="0"/>
              </a:rPr>
              <a:t>de </a:t>
            </a:r>
            <a:r>
              <a:rPr lang="pl-PL" sz="1400" i="1"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rozpoczęcie prac związanych z realizacją inwestycji </a:t>
            </a:r>
            <a:r>
              <a:rPr lang="pl-PL" sz="1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może rozpocząć się po dniu złożenia przez Wnioskodawcę  wniosku o dofinansowanie</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0"/>
              </a:spcAft>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W przypadku rozpoczęcia prac przed okresem kwalifikowalności, wskazanym dla danego projektu w umowie o dofinansowanie projektu, nie występuje efekt zachęty i projekt nie może uzyskać dofinansowania.  </a:t>
            </a:r>
          </a:p>
          <a:p>
            <a:pPr marL="0" indent="0" algn="just">
              <a:lnSpc>
                <a:spcPct val="115000"/>
              </a:lnSpc>
              <a:spcAft>
                <a:spcPts val="0"/>
              </a:spcAft>
              <a:buNone/>
            </a:pP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0"/>
              </a:spcAft>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Przez rozpoczęcie realizacji projektu należy rozumieć rozpoczęcie prac zmierzających do realizacji inwestycji. Rozpoczęciem prac w rozumieniu Rozporządzenia 651/2014 jest rozpoczęcie robót budowlanych związanych z inwestycją lub pierwsze prawnie wiążące zobowiązanie do zamówienia urządzeń lub inne zobowiązanie, które sprawia, że inwestycja staje się nieodwracalna, zależnie od tego, co nastąpi najpierw. Zakupu gruntów ani prac przygotowawczych, takich jak uzyskanie zezwoleń i przeprowadzenie studiów wykonalności czy audytów energetycznych, nie uznaje się za rozpoczęcie prac. Termin ten zostanie określony we wniosku o dofinansowanie oraz w umowie o dofinansowanie. </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359346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4D043A-0E9A-4749-B055-0B24B79A8D0A}"/>
              </a:ext>
            </a:extLst>
          </p:cNvPr>
          <p:cNvSpPr>
            <a:spLocks noGrp="1"/>
          </p:cNvSpPr>
          <p:nvPr>
            <p:ph type="title"/>
          </p:nvPr>
        </p:nvSpPr>
        <p:spPr/>
        <p:txBody>
          <a:bodyPr>
            <a:normAutofit/>
          </a:bodyPr>
          <a:lstStyle/>
          <a:p>
            <a:pPr algn="ctr"/>
            <a:r>
              <a:rPr lang="pl-PL" sz="2400" dirty="0">
                <a:latin typeface="+mn-lt"/>
              </a:rPr>
              <a:t>POMOC DE MINIMIS</a:t>
            </a:r>
          </a:p>
        </p:txBody>
      </p:sp>
      <p:sp>
        <p:nvSpPr>
          <p:cNvPr id="3" name="Symbol zastępczy zawartości 2">
            <a:extLst>
              <a:ext uri="{FF2B5EF4-FFF2-40B4-BE49-F238E27FC236}">
                <a16:creationId xmlns:a16="http://schemas.microsoft.com/office/drawing/2014/main" id="{7BA0B39A-47AA-479D-8BEC-CAFFCF4FDEFC}"/>
              </a:ext>
            </a:extLst>
          </p:cNvPr>
          <p:cNvSpPr>
            <a:spLocks noGrp="1"/>
          </p:cNvSpPr>
          <p:nvPr>
            <p:ph idx="1"/>
          </p:nvPr>
        </p:nvSpPr>
        <p:spPr>
          <a:xfrm>
            <a:off x="628650" y="1484784"/>
            <a:ext cx="7886700" cy="4692179"/>
          </a:xfrm>
        </p:spPr>
        <p:txBody>
          <a:bodyPr>
            <a:normAutofit lnSpcReduction="10000"/>
          </a:bodyPr>
          <a:lstStyle/>
          <a:p>
            <a:pPr marL="0" indent="0" algn="just">
              <a:lnSpc>
                <a:spcPct val="115000"/>
              </a:lnSpc>
              <a:spcAft>
                <a:spcPts val="0"/>
              </a:spcAft>
              <a:buNone/>
            </a:pP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Wartość pomocy de </a:t>
            </a:r>
            <a:r>
              <a:rPr lang="pl-PL"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 przyznanej jednemu przedsiębiorstwu nie może przekroczyć 200 000 EUR w okresie trzech lat. Całkowita kwota pomocy de </a:t>
            </a:r>
            <a:r>
              <a:rPr lang="pl-PL"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 przyznana w okresie trzech lat oznacza wartość pomocy de </a:t>
            </a:r>
            <a:r>
              <a:rPr lang="pl-PL"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 uzyskaną przez „jedno przedsiębiorstwo” w ciągu danego roku podatkowego oraz dwóch poprzedzających lat podatkowych oraz wartość wnioskowanego dofinansowania w formie pomocy de </a:t>
            </a:r>
            <a:r>
              <a:rPr lang="pl-PL"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 w projekcie. </a:t>
            </a:r>
            <a:endParaRPr lang="pl-PL" sz="12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pl-PL" sz="1200" b="1"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1000"/>
              </a:spcAft>
              <a:buNone/>
            </a:pPr>
            <a:r>
              <a:rPr lang="pl-PL" sz="1200" b="1" dirty="0">
                <a:latin typeface="Calibri" panose="020F0502020204030204" pitchFamily="34" charset="0"/>
                <a:ea typeface="Calibri" panose="020F0502020204030204" pitchFamily="34" charset="0"/>
                <a:cs typeface="Calibri" panose="020F0502020204030204" pitchFamily="34" charset="0"/>
              </a:rPr>
              <a:t>Badanie, czy przyznanie określonego w projekcie dofinansowania nie spowoduje przekroczenia pułapów określonych w Rozporządzeniu 1407/2013 przeprowadzane jest dwukrotnie: na etapie oceny formalnej przeprowadzana jest weryfikacja pomocy de </a:t>
            </a:r>
            <a:r>
              <a:rPr lang="pl-PL" sz="1200" b="1" dirty="0" err="1">
                <a:latin typeface="Calibri" panose="020F0502020204030204" pitchFamily="34" charset="0"/>
                <a:ea typeface="Calibri" panose="020F0502020204030204" pitchFamily="34" charset="0"/>
                <a:cs typeface="Calibri" panose="020F0502020204030204" pitchFamily="34" charset="0"/>
              </a:rPr>
              <a:t>minimis</a:t>
            </a:r>
            <a:r>
              <a:rPr lang="pl-PL" sz="1200" b="1" dirty="0">
                <a:latin typeface="Calibri" panose="020F0502020204030204" pitchFamily="34" charset="0"/>
                <a:ea typeface="Calibri" panose="020F0502020204030204" pitchFamily="34" charset="0"/>
                <a:cs typeface="Calibri" panose="020F0502020204030204" pitchFamily="34" charset="0"/>
              </a:rPr>
              <a:t> przeliczonej po kursie EUR</a:t>
            </a:r>
            <a:br>
              <a:rPr lang="pl-PL" sz="1200" b="1" dirty="0">
                <a:latin typeface="Calibri" panose="020F0502020204030204" pitchFamily="34" charset="0"/>
                <a:ea typeface="Calibri" panose="020F0502020204030204" pitchFamily="34" charset="0"/>
                <a:cs typeface="Calibri" panose="020F0502020204030204" pitchFamily="34" charset="0"/>
              </a:rPr>
            </a:br>
            <a:r>
              <a:rPr lang="pl-PL" sz="1200" b="1" dirty="0">
                <a:latin typeface="Calibri" panose="020F0502020204030204" pitchFamily="34" charset="0"/>
                <a:ea typeface="Calibri" panose="020F0502020204030204" pitchFamily="34" charset="0"/>
                <a:cs typeface="Calibri" panose="020F0502020204030204" pitchFamily="34" charset="0"/>
              </a:rPr>
              <a:t> z dnia rozpoczęcia naboru wniosków o dofinansowanie w ramach danego konkursu (kurs średni walut obcych, ogłaszany przez NBP).</a:t>
            </a:r>
          </a:p>
          <a:p>
            <a:pPr indent="0" algn="just">
              <a:lnSpc>
                <a:spcPct val="115000"/>
              </a:lnSpc>
              <a:spcAft>
                <a:spcPts val="1000"/>
              </a:spcAft>
              <a:buNone/>
            </a:pPr>
            <a:r>
              <a:rPr lang="pl-PL" sz="1200" b="1" dirty="0">
                <a:latin typeface="Calibri" panose="020F0502020204030204" pitchFamily="34" charset="0"/>
                <a:ea typeface="Calibri" panose="020F0502020204030204" pitchFamily="34" charset="0"/>
                <a:cs typeface="Calibri" panose="020F0502020204030204" pitchFamily="34" charset="0"/>
              </a:rPr>
              <a:t>Przed podpisaniem umowy o dofinansowanie przeprowadzana jest ponowna weryfikacja czy łączna wartość przyznanej „jednemu przedsiębiorstwu” pomocy de </a:t>
            </a:r>
            <a:r>
              <a:rPr lang="pl-PL" sz="1200" b="1" dirty="0" err="1">
                <a:latin typeface="Calibri" panose="020F0502020204030204" pitchFamily="34" charset="0"/>
                <a:ea typeface="Calibri" panose="020F0502020204030204" pitchFamily="34" charset="0"/>
                <a:cs typeface="Calibri" panose="020F0502020204030204" pitchFamily="34" charset="0"/>
              </a:rPr>
              <a:t>minimis</a:t>
            </a:r>
            <a:r>
              <a:rPr lang="pl-PL" sz="1200" b="1" dirty="0">
                <a:latin typeface="Calibri" panose="020F0502020204030204" pitchFamily="34" charset="0"/>
                <a:ea typeface="Calibri" panose="020F0502020204030204" pitchFamily="34" charset="0"/>
                <a:cs typeface="Calibri" panose="020F0502020204030204" pitchFamily="34" charset="0"/>
              </a:rPr>
              <a:t> w ciągu danego roku podatkowego oraz dwóch poprzedzających lat podatkowych oraz wartość wnioskowanego dofinansowania w formie pomocy de </a:t>
            </a:r>
            <a:r>
              <a:rPr lang="pl-PL" sz="1200" b="1" dirty="0" err="1">
                <a:latin typeface="Calibri" panose="020F0502020204030204" pitchFamily="34" charset="0"/>
                <a:ea typeface="Calibri" panose="020F0502020204030204" pitchFamily="34" charset="0"/>
                <a:cs typeface="Calibri" panose="020F0502020204030204" pitchFamily="34" charset="0"/>
              </a:rPr>
              <a:t>minimis</a:t>
            </a:r>
            <a:r>
              <a:rPr lang="pl-PL" sz="1200" b="1" dirty="0">
                <a:latin typeface="Calibri" panose="020F0502020204030204" pitchFamily="34" charset="0"/>
                <a:ea typeface="Calibri" panose="020F0502020204030204" pitchFamily="34" charset="0"/>
                <a:cs typeface="Calibri" panose="020F0502020204030204" pitchFamily="34" charset="0"/>
              </a:rPr>
              <a:t>, nie przekroczą pułapów określonych w ww. rozporządzeniu.</a:t>
            </a:r>
          </a:p>
          <a:p>
            <a:pPr indent="0" algn="just">
              <a:lnSpc>
                <a:spcPct val="115000"/>
              </a:lnSpc>
              <a:spcAft>
                <a:spcPts val="1000"/>
              </a:spcAft>
              <a:buNone/>
            </a:pPr>
            <a:r>
              <a:rPr lang="pl-PL" sz="1200" b="1" dirty="0">
                <a:latin typeface="Calibri" panose="020F0502020204030204" pitchFamily="34" charset="0"/>
                <a:ea typeface="Calibri" panose="020F0502020204030204" pitchFamily="34" charset="0"/>
                <a:cs typeface="Calibri" panose="020F0502020204030204" pitchFamily="34" charset="0"/>
              </a:rPr>
              <a:t>W sytuacji, gdy łączna wartość wnioskowanego dofinansowania w formie pomocy de </a:t>
            </a:r>
            <a:r>
              <a:rPr lang="pl-PL" sz="1200" b="1" dirty="0" err="1">
                <a:latin typeface="Calibri" panose="020F0502020204030204" pitchFamily="34" charset="0"/>
                <a:ea typeface="Calibri" panose="020F0502020204030204" pitchFamily="34" charset="0"/>
                <a:cs typeface="Calibri" panose="020F0502020204030204" pitchFamily="34" charset="0"/>
              </a:rPr>
              <a:t>minimis</a:t>
            </a:r>
            <a:r>
              <a:rPr lang="pl-PL" sz="1200" b="1" dirty="0">
                <a:latin typeface="Calibri" panose="020F0502020204030204" pitchFamily="34" charset="0"/>
                <a:ea typeface="Calibri" panose="020F0502020204030204" pitchFamily="34" charset="0"/>
                <a:cs typeface="Calibri" panose="020F0502020204030204" pitchFamily="34" charset="0"/>
              </a:rPr>
              <a:t> oraz wartość pomocy de </a:t>
            </a:r>
            <a:r>
              <a:rPr lang="pl-PL" sz="1200" b="1" dirty="0" err="1">
                <a:latin typeface="Calibri" panose="020F0502020204030204" pitchFamily="34" charset="0"/>
                <a:ea typeface="Calibri" panose="020F0502020204030204" pitchFamily="34" charset="0"/>
                <a:cs typeface="Calibri" panose="020F0502020204030204" pitchFamily="34" charset="0"/>
              </a:rPr>
              <a:t>minimis</a:t>
            </a:r>
            <a:r>
              <a:rPr lang="pl-PL" sz="1200" b="1" dirty="0">
                <a:latin typeface="Calibri" panose="020F0502020204030204" pitchFamily="34" charset="0"/>
                <a:ea typeface="Calibri" panose="020F0502020204030204" pitchFamily="34" charset="0"/>
                <a:cs typeface="Calibri" panose="020F0502020204030204" pitchFamily="34" charset="0"/>
              </a:rPr>
              <a:t> uzyskanej w ciągu danego roku podatkowego i dwóch poprzedzających latach podatkowych przekroczy 200 000 EUR, Wnioskodawca zostanie wezwany do obniżenia poziomu dofinansowania kosztów kwalifikowalnych na zasadach pomocy de </a:t>
            </a:r>
            <a:r>
              <a:rPr lang="pl-PL" sz="1200" b="1" dirty="0" err="1">
                <a:latin typeface="Calibri" panose="020F0502020204030204" pitchFamily="34" charset="0"/>
                <a:ea typeface="Calibri" panose="020F0502020204030204" pitchFamily="34" charset="0"/>
                <a:cs typeface="Calibri" panose="020F0502020204030204" pitchFamily="34" charset="0"/>
              </a:rPr>
              <a:t>minnimis</a:t>
            </a:r>
            <a:r>
              <a:rPr lang="pl-PL" sz="1200" b="1" dirty="0">
                <a:latin typeface="Calibri" panose="020F0502020204030204" pitchFamily="34" charset="0"/>
                <a:ea typeface="Calibri" panose="020F0502020204030204" pitchFamily="34" charset="0"/>
                <a:cs typeface="Calibri" panose="020F0502020204030204" pitchFamily="34" charset="0"/>
              </a:rPr>
              <a:t>. W przypadku, gdy Wnioskodawca nie obniży poziomu dofinansowania, tak aby przyznawaną pomoc można by uznać za legalną, IOK odmówi podpisania umowy o dofinansowanie.</a:t>
            </a:r>
            <a:endParaRPr lang="pl-PL"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84609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4D043A-0E9A-4749-B055-0B24B79A8D0A}"/>
              </a:ext>
            </a:extLst>
          </p:cNvPr>
          <p:cNvSpPr>
            <a:spLocks noGrp="1"/>
          </p:cNvSpPr>
          <p:nvPr>
            <p:ph type="title"/>
          </p:nvPr>
        </p:nvSpPr>
        <p:spPr/>
        <p:txBody>
          <a:bodyPr>
            <a:normAutofit/>
          </a:bodyPr>
          <a:lstStyle/>
          <a:p>
            <a:pPr algn="ctr"/>
            <a:r>
              <a:rPr lang="pl-PL" sz="2400" dirty="0">
                <a:latin typeface="+mn-lt"/>
              </a:rPr>
              <a:t>POMOC DE MINIMIS</a:t>
            </a:r>
          </a:p>
        </p:txBody>
      </p:sp>
      <p:graphicFrame>
        <p:nvGraphicFramePr>
          <p:cNvPr id="4" name="Symbol zastępczy zawartości 3">
            <a:extLst>
              <a:ext uri="{FF2B5EF4-FFF2-40B4-BE49-F238E27FC236}">
                <a16:creationId xmlns:a16="http://schemas.microsoft.com/office/drawing/2014/main" id="{F24E1F59-812E-44C7-A03D-71255D70C5A9}"/>
              </a:ext>
            </a:extLst>
          </p:cNvPr>
          <p:cNvGraphicFramePr>
            <a:graphicFrameLocks noGrp="1"/>
          </p:cNvGraphicFramePr>
          <p:nvPr>
            <p:ph idx="1"/>
          </p:nvPr>
        </p:nvGraphicFramePr>
        <p:xfrm>
          <a:off x="2195736" y="1673289"/>
          <a:ext cx="5848350" cy="1700708"/>
        </p:xfrm>
        <a:graphic>
          <a:graphicData uri="http://schemas.openxmlformats.org/drawingml/2006/table">
            <a:tbl>
              <a:tblPr firstRow="1" firstCol="1" bandRow="1"/>
              <a:tblGrid>
                <a:gridCol w="2924175">
                  <a:extLst>
                    <a:ext uri="{9D8B030D-6E8A-4147-A177-3AD203B41FA5}">
                      <a16:colId xmlns:a16="http://schemas.microsoft.com/office/drawing/2014/main" val="1644120446"/>
                    </a:ext>
                  </a:extLst>
                </a:gridCol>
                <a:gridCol w="2924175">
                  <a:extLst>
                    <a:ext uri="{9D8B030D-6E8A-4147-A177-3AD203B41FA5}">
                      <a16:colId xmlns:a16="http://schemas.microsoft.com/office/drawing/2014/main" val="131666820"/>
                    </a:ext>
                  </a:extLst>
                </a:gridCol>
              </a:tblGrid>
              <a:tr h="425177">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518476908"/>
                  </a:ext>
                </a:extLst>
              </a:tr>
              <a:tr h="42517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85%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856543"/>
                  </a:ext>
                </a:extLst>
              </a:tr>
              <a:tr h="42517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val="3242667140"/>
                  </a:ext>
                </a:extLst>
              </a:tr>
              <a:tr h="425177">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duży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val="3135836903"/>
                  </a:ext>
                </a:extLst>
              </a:tr>
            </a:tbl>
          </a:graphicData>
        </a:graphic>
      </p:graphicFrame>
      <p:sp>
        <p:nvSpPr>
          <p:cNvPr id="5" name="Prostokąt 4">
            <a:extLst>
              <a:ext uri="{FF2B5EF4-FFF2-40B4-BE49-F238E27FC236}">
                <a16:creationId xmlns:a16="http://schemas.microsoft.com/office/drawing/2014/main" id="{FDB1DA8E-957B-4590-A1FB-51701C2DD0A3}"/>
              </a:ext>
            </a:extLst>
          </p:cNvPr>
          <p:cNvSpPr/>
          <p:nvPr/>
        </p:nvSpPr>
        <p:spPr>
          <a:xfrm>
            <a:off x="774819" y="1268760"/>
            <a:ext cx="4327851" cy="325538"/>
          </a:xfrm>
          <a:prstGeom prst="rect">
            <a:avLst/>
          </a:prstGeom>
        </p:spPr>
        <p:txBody>
          <a:bodyPr wrap="none">
            <a:spAutoFit/>
          </a:bodyPr>
          <a:lstStyle/>
          <a:p>
            <a:pPr marL="0" marR="0" lvl="0" indent="180340" algn="just" defTabSz="914400" rtl="0" eaLnBrk="1" fontAlgn="auto" latinLnBrk="0" hangingPunct="1">
              <a:lnSpc>
                <a:spcPct val="115000"/>
              </a:lnSpc>
              <a:spcBef>
                <a:spcPts val="0"/>
              </a:spcBef>
              <a:spcAft>
                <a:spcPts val="100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Intensywność pomocy (% kosztów kwalifikowalnych):</a:t>
            </a: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236057E9-5A91-444B-B68B-31D5A0D00C8A}"/>
              </a:ext>
            </a:extLst>
          </p:cNvPr>
          <p:cNvSpPr txBox="1"/>
          <p:nvPr/>
        </p:nvSpPr>
        <p:spPr>
          <a:xfrm>
            <a:off x="833235" y="4077072"/>
            <a:ext cx="718371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Calibri"/>
                <a:ea typeface="+mn-ea"/>
                <a:cs typeface="+mn-cs"/>
              </a:rPr>
              <a:t>WYMAGANE ZAŁĄCZNIKI: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Formularz informacji przedstawianych przy ubieganiu się o pomoc de </a:t>
            </a:r>
            <a:r>
              <a:rPr kumimoji="0" lang="pl-PL" sz="14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minimis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łącznie z 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prawozdaniami finansowymi,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-Oświadczenie dotyczące kumulacji pomocy,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-Oświadczenie o statusie przedsiębiorstwa,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Oświadczenie dotyczące sytuacji ekonomicznej,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-Oświadczenie o uzyskanej pomocy de </a:t>
            </a:r>
            <a:r>
              <a:rPr kumimoji="0" lang="pl-PL"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minimis</a:t>
            </a: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791037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836712"/>
            <a:ext cx="7769696" cy="4104456"/>
          </a:xfrm>
        </p:spPr>
        <p:txBody>
          <a:bodyPr>
            <a:normAutofit/>
          </a:bodyPr>
          <a:lstStyle/>
          <a:p>
            <a:r>
              <a:rPr lang="pl-PL" sz="4800" b="1" i="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t>Załączniki do wniosku o dofinansowanie projektu wraz z dokumentacją dotycząca oceny oddziaływania na środowisko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67544" y="332656"/>
            <a:ext cx="8280920" cy="792088"/>
          </a:xfrm>
        </p:spPr>
        <p:txBody>
          <a:bodyPr>
            <a:normAutofit/>
          </a:bodyPr>
          <a:lstStyle/>
          <a:p>
            <a:pPr algn="ctr"/>
            <a:r>
              <a:rPr lang="pl-PL" sz="28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 STUDIUM WYKONALNOŚCI</a:t>
            </a:r>
          </a:p>
        </p:txBody>
      </p:sp>
      <p:sp>
        <p:nvSpPr>
          <p:cNvPr id="3" name="Symbol zastępczy zawartości 2"/>
          <p:cNvSpPr>
            <a:spLocks noGrp="1"/>
          </p:cNvSpPr>
          <p:nvPr>
            <p:ph idx="1"/>
          </p:nvPr>
        </p:nvSpPr>
        <p:spPr>
          <a:xfrm>
            <a:off x="457200" y="1412776"/>
            <a:ext cx="8363272" cy="4680520"/>
          </a:xfrm>
        </p:spPr>
        <p:txBody>
          <a:bodyPr>
            <a:normAutofit/>
          </a:bodyPr>
          <a:lstStyle/>
          <a:p>
            <a:pPr algn="just">
              <a:buNone/>
            </a:pPr>
            <a:r>
              <a:rPr lang="pl-PL" sz="18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Studium wykonalności należy opracować z wykorzystaniem </a:t>
            </a:r>
            <a:r>
              <a:rPr lang="pl-PL" sz="1800" i="1" dirty="0">
                <a:solidFill>
                  <a:schemeClr val="accent5">
                    <a:lumMod val="75000"/>
                  </a:schemeClr>
                </a:solidFill>
                <a:latin typeface="Calibri" pitchFamily="34" charset="0"/>
                <a:cs typeface="Calibri" pitchFamily="34" charset="0"/>
              </a:rPr>
              <a:t>Generatora wniosków o dofinansowanie </a:t>
            </a:r>
            <a:r>
              <a:rPr lang="pl-PL" sz="1800" dirty="0">
                <a:solidFill>
                  <a:schemeClr val="accent5">
                    <a:lumMod val="75000"/>
                  </a:schemeClr>
                </a:solidFill>
                <a:latin typeface="Calibri" pitchFamily="34" charset="0"/>
                <a:cs typeface="Calibri" pitchFamily="34" charset="0"/>
              </a:rPr>
              <a:t>w Lokalnym Systemie Informatycznym 2014-2020 (LSI2014) i dołączyć plik arkusza kalkulacyjnego, zgodnie z zasadami opracowanymi przez IZ RPO. Zasady opracowania studium wykonalności wraz z formularzem do przeprowadzenia analizy finansowo-ekonomicznej projektu stanowią załączniki nr 4.1 oraz 4.1.1 do niniejszej Instrukcji.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W studium wykonalności wnioskodawca powinien w szczególności dokonać charakterystyki projektu pod względem wykonalności technicznej, prawnej, analizy finansowej i ekonomicznej, luki finansowej oraz rozwiązań alternatywnych realizacji projektu z uzasadnieniem przyjętego rozwiązania, jak również dokonać analizy wrażliwości, instytucjonalnej oraz wpływu projektu na środowisko. </a:t>
            </a:r>
          </a:p>
          <a:p>
            <a:pPr marL="342900" indent="-342900">
              <a:buClr>
                <a:schemeClr val="accent4"/>
              </a:buClr>
              <a:buSzPct val="90000"/>
              <a:buNone/>
            </a:pPr>
            <a:endParaRPr lang="pl-PL" sz="1600"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688632"/>
          </a:xfrm>
        </p:spPr>
        <p:txBody>
          <a:bodyPr>
            <a:normAutofit/>
          </a:bodyPr>
          <a:lstStyle/>
          <a:p>
            <a:pPr lvl="0" algn="just">
              <a:buNone/>
            </a:pPr>
            <a:r>
              <a:rPr lang="pl-PL" sz="1800" dirty="0">
                <a:solidFill>
                  <a:schemeClr val="accent5">
                    <a:lumMod val="75000"/>
                  </a:schemeClr>
                </a:solidFill>
                <a:latin typeface="Calibri" pitchFamily="34" charset="0"/>
                <a:cs typeface="Calibri" pitchFamily="34" charset="0"/>
              </a:rPr>
              <a:t>	W przypadku, gdy wykorzystanie podpisu PZ nie jest możliwe, wnioskodawca może złożyć wniosek bez wymaganego uwierzytelnienia. W tej sytuacji IOK wezwie wnioskodawcę za pośrednictwem LSI2014 do usunięcia braku formalnego w terminie </a:t>
            </a:r>
            <a:r>
              <a:rPr lang="pl-PL" sz="1800" dirty="0">
                <a:solidFill>
                  <a:srgbClr val="FF0000"/>
                </a:solidFill>
                <a:latin typeface="Calibri" pitchFamily="34" charset="0"/>
                <a:cs typeface="Calibri" pitchFamily="34" charset="0"/>
              </a:rPr>
              <a:t>10 dni kalendarzowych</a:t>
            </a:r>
            <a:r>
              <a:rPr lang="pl-PL" sz="1800" dirty="0">
                <a:solidFill>
                  <a:schemeClr val="accent5">
                    <a:lumMod val="75000"/>
                  </a:schemeClr>
                </a:solidFill>
                <a:latin typeface="Calibri" pitchFamily="34" charset="0"/>
                <a:cs typeface="Calibri" pitchFamily="34" charset="0"/>
              </a:rPr>
              <a:t>, liczonych od dnia następnego po dniu wysłania wezwania pod rygorem pozostawienia wniosku bez rozpatrzenia.</a:t>
            </a:r>
          </a:p>
          <a:p>
            <a:pPr lvl="0" algn="just"/>
            <a:endParaRPr lang="pl-PL" sz="1800" dirty="0">
              <a:solidFill>
                <a:schemeClr val="accent5">
                  <a:lumMod val="75000"/>
                </a:schemeClr>
              </a:solidFill>
              <a:latin typeface="Calibri" pitchFamily="34" charset="0"/>
              <a:cs typeface="Calibri" pitchFamily="34" charset="0"/>
            </a:endParaRPr>
          </a:p>
          <a:p>
            <a:pPr lvl="0" algn="just">
              <a:buNone/>
            </a:pPr>
            <a:r>
              <a:rPr lang="pl-PL" sz="1800" dirty="0">
                <a:solidFill>
                  <a:schemeClr val="accent5">
                    <a:lumMod val="75000"/>
                  </a:schemeClr>
                </a:solidFill>
                <a:latin typeface="Calibri" pitchFamily="34" charset="0"/>
                <a:cs typeface="Calibri" pitchFamily="34" charset="0"/>
              </a:rPr>
              <a:t>	Po przesłaniu pakietu dokumentów do IOK, LSI2014 wygeneruje Urzędowe Poświadczenie Odbioru (UPO) w rozumieniu ustawy z dnia 17 lutego 2005 r. o informatyzacji działalności podmiotów realizujących zadania publiczne (</a:t>
            </a:r>
            <a:r>
              <a:rPr lang="pl-PL" sz="1800" dirty="0" err="1">
                <a:solidFill>
                  <a:schemeClr val="accent5">
                    <a:lumMod val="75000"/>
                  </a:schemeClr>
                </a:solidFill>
                <a:latin typeface="Calibri" pitchFamily="34" charset="0"/>
                <a:cs typeface="Calibri" pitchFamily="34" charset="0"/>
              </a:rPr>
              <a:t>Dz.U</a:t>
            </a:r>
            <a:r>
              <a:rPr lang="pl-PL" sz="1800" dirty="0">
                <a:solidFill>
                  <a:schemeClr val="accent5">
                    <a:lumMod val="75000"/>
                  </a:schemeClr>
                </a:solidFill>
                <a:latin typeface="Calibri" pitchFamily="34" charset="0"/>
                <a:cs typeface="Calibri" pitchFamily="34" charset="0"/>
              </a:rPr>
              <a:t>. 2017 r., poz. 570 z </a:t>
            </a:r>
            <a:r>
              <a:rPr lang="pl-PL" sz="1800" dirty="0" err="1">
                <a:solidFill>
                  <a:schemeClr val="accent5">
                    <a:lumMod val="75000"/>
                  </a:schemeClr>
                </a:solidFill>
                <a:latin typeface="Calibri" pitchFamily="34" charset="0"/>
                <a:cs typeface="Calibri" pitchFamily="34" charset="0"/>
              </a:rPr>
              <a:t>późn</a:t>
            </a:r>
            <a:r>
              <a:rPr lang="pl-PL" sz="1800" dirty="0">
                <a:solidFill>
                  <a:schemeClr val="accent5">
                    <a:lumMod val="75000"/>
                  </a:schemeClr>
                </a:solidFill>
                <a:latin typeface="Calibri" pitchFamily="34" charset="0"/>
                <a:cs typeface="Calibri" pitchFamily="34" charset="0"/>
              </a:rPr>
              <a:t>. zm.).</a:t>
            </a:r>
          </a:p>
          <a:p>
            <a:pPr lvl="0" algn="just"/>
            <a:endParaRPr lang="pl-PL" sz="1800" dirty="0">
              <a:solidFill>
                <a:schemeClr val="accent5">
                  <a:lumMod val="75000"/>
                </a:schemeClr>
              </a:solidFill>
              <a:latin typeface="Calibri" pitchFamily="34" charset="0"/>
              <a:cs typeface="Calibri" pitchFamily="34" charset="0"/>
            </a:endParaRPr>
          </a:p>
          <a:p>
            <a:pPr lvl="0" algn="just">
              <a:buNone/>
            </a:pPr>
            <a:r>
              <a:rPr lang="pl-PL" sz="1800" dirty="0">
                <a:solidFill>
                  <a:schemeClr val="accent5">
                    <a:lumMod val="75000"/>
                  </a:schemeClr>
                </a:solidFill>
                <a:latin typeface="Calibri" pitchFamily="34" charset="0"/>
                <a:cs typeface="Calibri" pitchFamily="34" charset="0"/>
              </a:rPr>
              <a:t>	Za moment złożenia wniosku o dofinansowanie w ogłoszonym konkursie uznawana jest data widniejąca na Urzędowym Poświadczeniu Odbioru (określanym także jako urzędowe poświadczenie złożenia dokumentu).</a:t>
            </a:r>
          </a:p>
          <a:p>
            <a:pPr lvl="0" algn="just"/>
            <a:endParaRPr lang="pl-PL" sz="1800" dirty="0">
              <a:solidFill>
                <a:schemeClr val="accent5">
                  <a:lumMod val="75000"/>
                </a:schemeClr>
              </a:solidFill>
              <a:latin typeface="Calibri" pitchFamily="34" charset="0"/>
              <a:cs typeface="Calibri" pitchFamily="34" charset="0"/>
            </a:endParaRPr>
          </a:p>
          <a:p>
            <a:pPr lvl="0" algn="just">
              <a:buNone/>
            </a:pPr>
            <a:r>
              <a:rPr lang="pl-PL" sz="1800" dirty="0">
                <a:solidFill>
                  <a:schemeClr val="accent5">
                    <a:lumMod val="75000"/>
                  </a:schemeClr>
                </a:solidFill>
                <a:latin typeface="Calibri" pitchFamily="34" charset="0"/>
                <a:cs typeface="Calibri" pitchFamily="34" charset="0"/>
              </a:rPr>
              <a:t>	Każdy wniosek o dofinansowanie z chwilą wpływu do IOK podlega automatycznej rejestracji w LSI2014 i otrzymuje identyfikator projektu zgodnie z zasadą jednolitej identyfikacji dokumentów określoną w Wytycznych w zakresie warunków gromadzenia i przekazywania danych w postaci elektronicznej.</a:t>
            </a:r>
          </a:p>
          <a:p>
            <a:pPr lvl="0" algn="just"/>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Orientacyjny termin rozstrzygnięcia konkursu przewidywany jest na  </a:t>
            </a:r>
            <a:r>
              <a:rPr lang="pl-PL" sz="1800" b="1" dirty="0">
                <a:solidFill>
                  <a:srgbClr val="FF0000"/>
                </a:solidFill>
                <a:latin typeface="Calibri" pitchFamily="34" charset="0"/>
                <a:cs typeface="Calibri" pitchFamily="34" charset="0"/>
              </a:rPr>
              <a:t>marzec  2020 r</a:t>
            </a:r>
            <a:r>
              <a:rPr lang="pl-PL" sz="1800" b="1" dirty="0">
                <a:solidFill>
                  <a:schemeClr val="accent5">
                    <a:lumMod val="75000"/>
                  </a:schemeClr>
                </a:solidFill>
                <a:latin typeface="Calibri" pitchFamily="34" charset="0"/>
                <a:cs typeface="Calibri" pitchFamily="34" charset="0"/>
              </a:rPr>
              <a:t>.</a:t>
            </a:r>
            <a:endParaRPr lang="pl-PL" sz="1800"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91264" cy="948720"/>
          </a:xfrm>
        </p:spPr>
        <p:txBody>
          <a:bodyPr>
            <a:normAutofit/>
          </a:bodyPr>
          <a:lstStyle/>
          <a:p>
            <a:pPr algn="ctr"/>
            <a:r>
              <a:rPr lang="pl-PL" sz="2800" i="1" dirty="0">
                <a:ln w="18000">
                  <a:solidFill>
                    <a:schemeClr val="accent2">
                      <a:lumMod val="75000"/>
                    </a:schemeClr>
                  </a:solidFill>
                  <a:prstDash val="solid"/>
                  <a:miter lim="800000"/>
                </a:ln>
                <a:solidFill>
                  <a:schemeClr val="accent2">
                    <a:lumMod val="75000"/>
                  </a:schemeClr>
                </a:solidFill>
                <a:latin typeface="+mn-lt"/>
                <a:cs typeface="Calibri" pitchFamily="34" charset="0"/>
              </a:rPr>
              <a:t>2. DOKUMENTY DOTYCZĄCE OCENY ODDZIAŁYWANIA NA ŚRODOWISKO</a:t>
            </a:r>
          </a:p>
        </p:txBody>
      </p:sp>
      <p:sp>
        <p:nvSpPr>
          <p:cNvPr id="3" name="Symbol zastępczy zawartości 2"/>
          <p:cNvSpPr>
            <a:spLocks noGrp="1"/>
          </p:cNvSpPr>
          <p:nvPr>
            <p:ph idx="1"/>
          </p:nvPr>
        </p:nvSpPr>
        <p:spPr>
          <a:xfrm>
            <a:off x="457200" y="1268760"/>
            <a:ext cx="8291264" cy="5112568"/>
          </a:xfrm>
        </p:spPr>
        <p:txBody>
          <a:bodyPr>
            <a:normAutofit fontScale="77500" lnSpcReduction="20000"/>
          </a:bodyPr>
          <a:lstStyle/>
          <a:p>
            <a:pPr algn="just">
              <a:lnSpc>
                <a:spcPct val="110000"/>
              </a:lnSpc>
              <a:spcBef>
                <a:spcPts val="0"/>
              </a:spcBef>
            </a:pPr>
            <a:r>
              <a:rPr lang="pl-PL" sz="2300" dirty="0">
                <a:solidFill>
                  <a:schemeClr val="accent5">
                    <a:lumMod val="75000"/>
                  </a:schemeClr>
                </a:solidFill>
                <a:latin typeface="Calibri" pitchFamily="34" charset="0"/>
                <a:cs typeface="Calibri" pitchFamily="34" charset="0"/>
              </a:rPr>
              <a:t>Zgodnie z prawem wspólnotowym oraz krajowym, postępowanie OOŚ stanowi istotny element procesu inwestycyjnego. W ramach RPO WL wsparcie może być udzielone jedynie dla przedsięwzięć, dla których przeprowadzono postępowanie OOŚ (jeżeli jest wymagane) w zgodzie z przepisami krajowymi, jak i wymogami dyrektyw unijnych</a:t>
            </a:r>
          </a:p>
          <a:p>
            <a:pPr algn="just">
              <a:lnSpc>
                <a:spcPct val="110000"/>
              </a:lnSpc>
              <a:spcBef>
                <a:spcPts val="0"/>
              </a:spcBef>
            </a:pPr>
            <a:endParaRPr lang="pl-PL" sz="2300" dirty="0">
              <a:solidFill>
                <a:schemeClr val="accent5">
                  <a:lumMod val="75000"/>
                </a:schemeClr>
              </a:solidFill>
              <a:latin typeface="Calibri" pitchFamily="34" charset="0"/>
              <a:cs typeface="Calibri" pitchFamily="34" charset="0"/>
            </a:endParaRPr>
          </a:p>
          <a:p>
            <a:pPr marL="0" indent="0" algn="just">
              <a:lnSpc>
                <a:spcPct val="110000"/>
              </a:lnSpc>
              <a:spcBef>
                <a:spcPts val="0"/>
              </a:spcBef>
              <a:buNone/>
            </a:pPr>
            <a:r>
              <a:rPr lang="pl-PL" sz="2300" u="sng" dirty="0">
                <a:solidFill>
                  <a:srgbClr val="FF0000"/>
                </a:solidFill>
                <a:latin typeface="Calibri" pitchFamily="34" charset="0"/>
                <a:cs typeface="Calibri" pitchFamily="34" charset="0"/>
              </a:rPr>
              <a:t>Dokumentacja dot. oceny oddziaływania na środowisko obejmuje: </a:t>
            </a:r>
          </a:p>
          <a:p>
            <a:pPr algn="just">
              <a:lnSpc>
                <a:spcPct val="110000"/>
              </a:lnSpc>
              <a:spcBef>
                <a:spcPts val="0"/>
              </a:spcBef>
              <a:buNone/>
            </a:pPr>
            <a:endParaRPr lang="pl-PL" sz="2300" dirty="0">
              <a:solidFill>
                <a:schemeClr val="accent5">
                  <a:lumMod val="75000"/>
                </a:schemeClr>
              </a:solidFill>
              <a:latin typeface="Calibri" pitchFamily="34" charset="0"/>
              <a:cs typeface="Calibri" pitchFamily="34" charset="0"/>
            </a:endParaRPr>
          </a:p>
          <a:p>
            <a:pPr lvl="1" algn="just">
              <a:lnSpc>
                <a:spcPct val="110000"/>
              </a:lnSpc>
              <a:spcBef>
                <a:spcPts val="0"/>
              </a:spcBef>
            </a:pPr>
            <a:r>
              <a:rPr lang="pl-PL" sz="2600" b="1" dirty="0">
                <a:solidFill>
                  <a:srgbClr val="FF0000"/>
                </a:solidFill>
                <a:latin typeface="Calibri" pitchFamily="34" charset="0"/>
                <a:cs typeface="Calibri" pitchFamily="34" charset="0"/>
              </a:rPr>
              <a:t>Formularz do wniosku o dofinansowanie w zakresie OOŚ</a:t>
            </a:r>
            <a:r>
              <a:rPr lang="pl-PL" sz="2600" dirty="0">
                <a:solidFill>
                  <a:srgbClr val="FF0000"/>
                </a:solidFill>
                <a:latin typeface="Calibri" pitchFamily="34" charset="0"/>
                <a:cs typeface="Calibri" pitchFamily="34" charset="0"/>
              </a:rPr>
              <a:t>. </a:t>
            </a:r>
          </a:p>
          <a:p>
            <a:pPr lvl="1" algn="just">
              <a:lnSpc>
                <a:spcPct val="110000"/>
              </a:lnSpc>
              <a:spcBef>
                <a:spcPts val="0"/>
              </a:spcBef>
              <a:buNone/>
            </a:pPr>
            <a:r>
              <a:rPr lang="pl-PL" sz="2300" dirty="0">
                <a:solidFill>
                  <a:schemeClr val="accent5">
                    <a:lumMod val="75000"/>
                  </a:schemeClr>
                </a:solidFill>
                <a:latin typeface="Calibri" pitchFamily="34" charset="0"/>
                <a:cs typeface="Calibri" pitchFamily="34" charset="0"/>
              </a:rPr>
              <a:t>	Formularz oraz szczegółowa instrukcja jego wypełniania stanowią załączniki nr 4.2 oraz 4.2.1 do Instrukcji wypełniania załączników</a:t>
            </a:r>
          </a:p>
          <a:p>
            <a:pPr lvl="1" algn="just">
              <a:lnSpc>
                <a:spcPct val="110000"/>
              </a:lnSpc>
              <a:spcBef>
                <a:spcPts val="0"/>
              </a:spcBef>
              <a:buNone/>
            </a:pPr>
            <a:endParaRPr lang="pl-PL" sz="2300" dirty="0">
              <a:solidFill>
                <a:schemeClr val="accent5">
                  <a:lumMod val="75000"/>
                </a:schemeClr>
              </a:solidFill>
              <a:latin typeface="Calibri" pitchFamily="34" charset="0"/>
              <a:cs typeface="Calibri" pitchFamily="34" charset="0"/>
            </a:endParaRPr>
          </a:p>
          <a:p>
            <a:pPr lvl="1" algn="just">
              <a:lnSpc>
                <a:spcPct val="110000"/>
              </a:lnSpc>
              <a:spcBef>
                <a:spcPts val="0"/>
              </a:spcBef>
              <a:buNone/>
            </a:pPr>
            <a:r>
              <a:rPr lang="pl-PL" sz="2300" dirty="0">
                <a:solidFill>
                  <a:schemeClr val="accent5">
                    <a:lumMod val="75000"/>
                  </a:schemeClr>
                </a:solidFill>
                <a:latin typeface="Calibri" pitchFamily="34" charset="0"/>
                <a:cs typeface="Calibri" pitchFamily="34" charset="0"/>
              </a:rPr>
              <a:t>	</a:t>
            </a:r>
            <a:r>
              <a:rPr lang="pl-PL" sz="2300" dirty="0">
                <a:solidFill>
                  <a:srgbClr val="FF0000"/>
                </a:solidFill>
                <a:latin typeface="Calibri" pitchFamily="34" charset="0"/>
                <a:cs typeface="Calibri" pitchFamily="34" charset="0"/>
              </a:rPr>
              <a:t>Uwaga:</a:t>
            </a:r>
          </a:p>
          <a:p>
            <a:pPr lvl="1" algn="just">
              <a:lnSpc>
                <a:spcPct val="110000"/>
              </a:lnSpc>
              <a:spcBef>
                <a:spcPts val="0"/>
              </a:spcBef>
              <a:buFont typeface="Wingdings" panose="05000000000000000000" pitchFamily="2" charset="2"/>
              <a:buChar char="Ø"/>
            </a:pPr>
            <a:r>
              <a:rPr lang="pl-PL" sz="2300" dirty="0">
                <a:solidFill>
                  <a:schemeClr val="accent5">
                    <a:lumMod val="75000"/>
                  </a:schemeClr>
                </a:solidFill>
                <a:latin typeface="Calibri" pitchFamily="34" charset="0"/>
                <a:cs typeface="Calibri" pitchFamily="34" charset="0"/>
              </a:rPr>
              <a:t>	W przypadku, gdy projekt o charakterze infrastrukturalnym nie został wymieniony w Aneksie I albo II </a:t>
            </a:r>
            <a:r>
              <a:rPr lang="pl-PL" sz="2300" dirty="0">
                <a:solidFill>
                  <a:schemeClr val="accent5">
                    <a:lumMod val="75000"/>
                  </a:schemeClr>
                </a:solidFill>
                <a:cs typeface="Calibri" pitchFamily="34" charset="0"/>
              </a:rPr>
              <a:t>dyrektywy OOŚ (tj. nie stanowi przedsięwzięcia mogącego zawsze lub potencjalnie znacząco oddziaływać na środowisko), bądź nie wpływa znacząco na obszar Natura 2000, Formularz należy wypełnić w ograniczonym zakresie (patrz: Instrukcja wypełniania Formularza). </a:t>
            </a:r>
          </a:p>
          <a:p>
            <a:pPr lvl="1" algn="just">
              <a:lnSpc>
                <a:spcPct val="110000"/>
              </a:lnSpc>
              <a:spcBef>
                <a:spcPts val="0"/>
              </a:spcBef>
              <a:buFont typeface="Wingdings" panose="05000000000000000000" pitchFamily="2" charset="2"/>
              <a:buChar char="Ø"/>
            </a:pPr>
            <a:r>
              <a:rPr lang="pl-PL" sz="2300" dirty="0">
                <a:solidFill>
                  <a:schemeClr val="accent5">
                    <a:lumMod val="75000"/>
                  </a:schemeClr>
                </a:solidFill>
                <a:cs typeface="Calibri" pitchFamily="34" charset="0"/>
              </a:rPr>
              <a:t>Szczególna uwaga punkty 1.1.,1.2., 2., 3.1., 3.4.3. – należy wypełnić w odniesieniu do indywidualnego zakresu projektu, nie stosować ogólnych „eksperckich” zapisów</a:t>
            </a:r>
            <a:endParaRPr lang="pl-PL" sz="2300" dirty="0">
              <a:solidFill>
                <a:schemeClr val="accent5">
                  <a:lumMod val="75000"/>
                </a:schemeClr>
              </a:solidFill>
            </a:endParaRPr>
          </a:p>
          <a:p>
            <a:pPr lvl="1">
              <a:buNone/>
            </a:pPr>
            <a:endParaRPr lang="pl-PL" sz="13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91264" cy="5688632"/>
          </a:xfrm>
        </p:spPr>
        <p:txBody>
          <a:bodyPr>
            <a:normAutofit fontScale="92500" lnSpcReduction="10000"/>
          </a:bodyPr>
          <a:lstStyle/>
          <a:p>
            <a:pPr algn="just">
              <a:buNone/>
            </a:pPr>
            <a:r>
              <a:rPr lang="pl-PL" sz="1600" dirty="0">
                <a:solidFill>
                  <a:schemeClr val="accent6"/>
                </a:solidFill>
                <a:latin typeface="Calibri" pitchFamily="34" charset="0"/>
                <a:cs typeface="Calibri" pitchFamily="34" charset="0"/>
              </a:rPr>
              <a:t>	</a:t>
            </a:r>
            <a:endParaRPr lang="pl-PL" sz="1800" dirty="0">
              <a:solidFill>
                <a:srgbClr val="FF0000"/>
              </a:solidFill>
              <a:latin typeface="Calibri" pitchFamily="34" charset="0"/>
              <a:cs typeface="Calibri" pitchFamily="34" charset="0"/>
            </a:endParaRPr>
          </a:p>
          <a:p>
            <a:pPr marL="589788" lvl="1" indent="-342900"/>
            <a:r>
              <a:rPr lang="pl-PL" sz="2400" b="1" dirty="0">
                <a:solidFill>
                  <a:srgbClr val="FF0000"/>
                </a:solidFill>
                <a:latin typeface="Calibri" pitchFamily="34" charset="0"/>
                <a:cs typeface="Calibri" pitchFamily="34" charset="0"/>
              </a:rPr>
              <a:t>Zaświadczenie organu odpowiedzialnego za monitorowanie </a:t>
            </a:r>
            <a:br>
              <a:rPr lang="pl-PL" sz="2400" b="1" dirty="0">
                <a:solidFill>
                  <a:srgbClr val="FF0000"/>
                </a:solidFill>
                <a:latin typeface="Calibri" pitchFamily="34" charset="0"/>
                <a:cs typeface="Calibri" pitchFamily="34" charset="0"/>
              </a:rPr>
            </a:br>
            <a:r>
              <a:rPr lang="pl-PL" sz="2400" b="1" dirty="0">
                <a:solidFill>
                  <a:srgbClr val="FF0000"/>
                </a:solidFill>
                <a:latin typeface="Calibri" pitchFamily="34" charset="0"/>
                <a:cs typeface="Calibri" pitchFamily="34" charset="0"/>
              </a:rPr>
              <a:t>obszarów sieci Natura 2000</a:t>
            </a:r>
          </a:p>
          <a:p>
            <a:pPr marL="246888" lvl="1" indent="0" algn="just">
              <a:buNone/>
            </a:pPr>
            <a:endParaRPr lang="pl-PL" sz="2000" b="1" dirty="0">
              <a:solidFill>
                <a:srgbClr val="FF0000"/>
              </a:solidFill>
              <a:latin typeface="Calibri" pitchFamily="34" charset="0"/>
              <a:cs typeface="Calibri" pitchFamily="34" charset="0"/>
            </a:endParaRPr>
          </a:p>
          <a:p>
            <a:pPr marL="246888" lvl="1" indent="0" algn="just">
              <a:buNone/>
            </a:pPr>
            <a:endParaRPr lang="pl-PL" sz="1500" b="1" dirty="0">
              <a:solidFill>
                <a:srgbClr val="FF0000"/>
              </a:solidFill>
              <a:latin typeface="Calibri" pitchFamily="34" charset="0"/>
              <a:cs typeface="Calibri" pitchFamily="34" charset="0"/>
            </a:endParaRPr>
          </a:p>
          <a:p>
            <a:pPr marL="0" indent="0" algn="just">
              <a:buNone/>
            </a:pPr>
            <a:r>
              <a:rPr lang="pl-PL" sz="2200" u="sng" dirty="0">
                <a:solidFill>
                  <a:schemeClr val="accent5">
                    <a:lumMod val="75000"/>
                  </a:schemeClr>
                </a:solidFill>
                <a:latin typeface="Calibri" pitchFamily="34" charset="0"/>
                <a:cs typeface="Calibri" pitchFamily="34" charset="0"/>
              </a:rPr>
              <a:t>Obowiązek załączenia zaświadczenia nie dotyczy</a:t>
            </a:r>
            <a:r>
              <a:rPr lang="pl-PL" sz="2200" dirty="0">
                <a:solidFill>
                  <a:schemeClr val="accent5">
                    <a:lumMod val="75000"/>
                  </a:schemeClr>
                </a:solidFill>
                <a:latin typeface="Calibri" pitchFamily="34" charset="0"/>
                <a:cs typeface="Calibri" pitchFamily="34" charset="0"/>
              </a:rPr>
              <a:t>:</a:t>
            </a:r>
          </a:p>
          <a:p>
            <a:pPr marL="0" indent="0" algn="just">
              <a:buNone/>
            </a:pPr>
            <a:endParaRPr lang="pl-PL" sz="22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2200" dirty="0">
                <a:solidFill>
                  <a:schemeClr val="accent5">
                    <a:lumMod val="75000"/>
                  </a:schemeClr>
                </a:solidFill>
                <a:latin typeface="Calibri" pitchFamily="34" charset="0"/>
                <a:cs typeface="Calibri" pitchFamily="34" charset="0"/>
              </a:rPr>
              <a:t> projektów nieinfrastrukturalnych (zakup wyposażenia)</a:t>
            </a:r>
          </a:p>
          <a:p>
            <a:pPr marL="0" indent="0" algn="just">
              <a:buNone/>
            </a:pPr>
            <a:endParaRPr lang="pl-PL" sz="22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2200" dirty="0">
                <a:solidFill>
                  <a:schemeClr val="accent5">
                    <a:lumMod val="75000"/>
                  </a:schemeClr>
                </a:solidFill>
                <a:latin typeface="Calibri" pitchFamily="34" charset="0"/>
                <a:cs typeface="Calibri" pitchFamily="34" charset="0"/>
              </a:rPr>
              <a:t>projektów infrastrukturalnych, dla których przeprowadzono postępowanie w sprawie oceny oddziaływania na obszar Natura 2000</a:t>
            </a:r>
          </a:p>
          <a:p>
            <a:pPr marL="0" indent="0" algn="just">
              <a:buNone/>
            </a:pPr>
            <a:r>
              <a:rPr lang="pl-PL" sz="1500" dirty="0">
                <a:solidFill>
                  <a:schemeClr val="accent5">
                    <a:lumMod val="75000"/>
                  </a:schemeClr>
                </a:solidFill>
                <a:latin typeface="Calibri" pitchFamily="34" charset="0"/>
                <a:cs typeface="Calibri" pitchFamily="34" charset="0"/>
              </a:rPr>
              <a:t>(zgodnie z art. 98 ust.1 Ustawy z dnia 3 października 2008 r. o udostępnianiu informacji o środowisku i jego ochronie, udziale społeczeństwa w ochronie środowiska oraz o ocenach oddziaływania na środowisko (tekst jednolity Dz. U. 2018, poz. 2081)</a:t>
            </a:r>
          </a:p>
          <a:p>
            <a:pPr marL="0" indent="0" algn="just">
              <a:buNone/>
            </a:pPr>
            <a:endParaRPr lang="pl-PL" sz="1400" dirty="0">
              <a:solidFill>
                <a:schemeClr val="accent5">
                  <a:lumMod val="75000"/>
                </a:schemeClr>
              </a:solidFill>
              <a:latin typeface="Calibri" pitchFamily="34" charset="0"/>
              <a:cs typeface="Calibri" pitchFamily="34" charset="0"/>
            </a:endParaRPr>
          </a:p>
          <a:p>
            <a:pPr marL="0" indent="0" algn="just">
              <a:buNone/>
            </a:pPr>
            <a:endParaRPr lang="pl-PL" sz="1400" dirty="0">
              <a:solidFill>
                <a:schemeClr val="accent5">
                  <a:lumMod val="75000"/>
                </a:schemeClr>
              </a:solidFill>
              <a:latin typeface="Calibri" pitchFamily="34" charset="0"/>
              <a:cs typeface="Calibri" pitchFamily="34" charset="0"/>
            </a:endParaRPr>
          </a:p>
          <a:p>
            <a:pPr marL="0" indent="0" algn="just">
              <a:buNone/>
            </a:pPr>
            <a:endParaRPr lang="pl-PL" sz="1400" dirty="0">
              <a:solidFill>
                <a:schemeClr val="accent5">
                  <a:lumMod val="75000"/>
                </a:schemeClr>
              </a:solidFill>
              <a:latin typeface="Calibri" pitchFamily="34" charset="0"/>
              <a:cs typeface="Calibri" pitchFamily="34" charset="0"/>
            </a:endParaRPr>
          </a:p>
          <a:p>
            <a:pPr marL="0" indent="0" algn="just">
              <a:buNone/>
            </a:pPr>
            <a:r>
              <a:rPr lang="pl-PL" sz="1900" dirty="0">
                <a:solidFill>
                  <a:schemeClr val="accent5">
                    <a:lumMod val="75000"/>
                  </a:schemeClr>
                </a:solidFill>
                <a:latin typeface="Calibri" pitchFamily="34" charset="0"/>
                <a:cs typeface="Calibri" pitchFamily="34" charset="0"/>
              </a:rPr>
              <a:t>Organem właściwym do wydania zaświadczenia jest Regionalny Dyrektor Ochrony Środowiska. </a:t>
            </a:r>
          </a:p>
          <a:p>
            <a:pPr marL="0" indent="0" algn="just">
              <a:buNone/>
            </a:pPr>
            <a:endParaRPr lang="pl-PL" sz="1900" dirty="0">
              <a:solidFill>
                <a:schemeClr val="accent5">
                  <a:lumMod val="75000"/>
                </a:schemeClr>
              </a:solidFill>
              <a:latin typeface="Calibri" pitchFamily="34" charset="0"/>
              <a:cs typeface="Calibri" pitchFamily="34" charset="0"/>
            </a:endParaRPr>
          </a:p>
          <a:p>
            <a:pPr marL="0" indent="0" algn="just">
              <a:buNone/>
            </a:pPr>
            <a:r>
              <a:rPr lang="pl-PL" sz="1900" dirty="0">
                <a:solidFill>
                  <a:schemeClr val="accent5">
                    <a:lumMod val="75000"/>
                  </a:schemeClr>
                </a:solidFill>
                <a:latin typeface="Calibri" pitchFamily="34" charset="0"/>
                <a:cs typeface="Calibri" pitchFamily="34" charset="0"/>
              </a:rPr>
              <a:t>W ramach RPO WL dofinansowanie może otrzymać jedynie projekt, który nie będzie wywierał negatywnego oddziaływania na obszary objęte lub które mają zostać objęte siecią Natura 2000.</a:t>
            </a:r>
            <a:endParaRPr lang="pl-PL" sz="1900" b="1" dirty="0">
              <a:solidFill>
                <a:schemeClr val="accent5">
                  <a:lumMod val="75000"/>
                </a:schemeClr>
              </a:solidFill>
              <a:latin typeface="Calibri" pitchFamily="34" charset="0"/>
              <a:cs typeface="Calibri" pitchFamily="34" charset="0"/>
            </a:endParaRPr>
          </a:p>
          <a:p>
            <a:pPr marL="0" indent="0" algn="just">
              <a:buNone/>
            </a:pPr>
            <a:endParaRPr lang="pl-PL" sz="2200" dirty="0">
              <a:solidFill>
                <a:schemeClr val="accent5">
                  <a:lumMod val="75000"/>
                </a:schemeClr>
              </a:solidFill>
              <a:latin typeface="Calibri" pitchFamily="34" charset="0"/>
              <a:cs typeface="Calibri" pitchFamily="34" charset="0"/>
            </a:endParaRPr>
          </a:p>
          <a:p>
            <a:pPr algn="just">
              <a:buNone/>
            </a:pPr>
            <a:endParaRPr lang="pl-PL" sz="2000" dirty="0">
              <a:solidFill>
                <a:schemeClr val="accent5">
                  <a:lumMod val="75000"/>
                </a:schemeClr>
              </a:solidFill>
              <a:latin typeface="Calibri" pitchFamily="34" charset="0"/>
              <a:cs typeface="Calibri" pitchFamily="34" charset="0"/>
            </a:endParaRPr>
          </a:p>
          <a:p>
            <a:pPr algn="just">
              <a:buNone/>
            </a:pPr>
            <a:endParaRPr lang="pl-PL" sz="2000" dirty="0">
              <a:solidFill>
                <a:schemeClr val="accent5">
                  <a:lumMod val="75000"/>
                </a:schemeClr>
              </a:solidFill>
              <a:latin typeface="Calibri" pitchFamily="34" charset="0"/>
              <a:cs typeface="Calibri" pitchFamily="34" charset="0"/>
            </a:endParaRPr>
          </a:p>
          <a:p>
            <a:pPr lvl="2" algn="just"/>
            <a:endParaRPr lang="pl-PL" sz="1600" b="1" dirty="0">
              <a:solidFill>
                <a:schemeClr val="accent6"/>
              </a:solidFill>
              <a:latin typeface="Calibri" pitchFamily="34" charset="0"/>
              <a:cs typeface="Calibri" pitchFamily="34" charset="0"/>
            </a:endParaRPr>
          </a:p>
          <a:p>
            <a:pPr marL="589788" lvl="1" indent="-342900">
              <a:buNone/>
            </a:pPr>
            <a:endParaRPr lang="pl-PL" sz="1600" dirty="0">
              <a:solidFill>
                <a:schemeClr val="bg2">
                  <a:lumMod val="50000"/>
                </a:schemeClr>
              </a:solidFill>
              <a:latin typeface="Calibri" pitchFamily="34" charset="0"/>
              <a:cs typeface="Calibri" pitchFamily="34" charset="0"/>
            </a:endParaRP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91264" cy="5904656"/>
          </a:xfrm>
        </p:spPr>
        <p:txBody>
          <a:bodyPr>
            <a:normAutofit fontScale="47500" lnSpcReduction="20000"/>
          </a:bodyPr>
          <a:lstStyle/>
          <a:p>
            <a:pPr marL="385752" lvl="2" indent="0" algn="just">
              <a:lnSpc>
                <a:spcPct val="120000"/>
              </a:lnSpc>
              <a:buNone/>
            </a:pPr>
            <a:r>
              <a:rPr lang="pl-PL" sz="3400" b="1" dirty="0">
                <a:solidFill>
                  <a:srgbClr val="FF0000"/>
                </a:solidFill>
                <a:latin typeface="Calibri" pitchFamily="34" charset="0"/>
                <a:cs typeface="Calibri" pitchFamily="34" charset="0"/>
              </a:rPr>
              <a:t>Zaświadczenie organu odpowiedzialnego za monitorowanie obszarów sieci Natura 2000</a:t>
            </a:r>
          </a:p>
          <a:p>
            <a:pPr marL="385752" lvl="2" indent="0" algn="just">
              <a:buNone/>
            </a:pPr>
            <a:endParaRPr lang="pl-PL" sz="29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3800" dirty="0">
                <a:solidFill>
                  <a:schemeClr val="accent5">
                    <a:lumMod val="75000"/>
                  </a:schemeClr>
                </a:solidFill>
                <a:latin typeface="Calibri" pitchFamily="34" charset="0"/>
                <a:cs typeface="Calibri" pitchFamily="34" charset="0"/>
              </a:rPr>
              <a:t>projekty o charakterze infrastrukturalnym:</a:t>
            </a:r>
          </a:p>
          <a:p>
            <a:pPr marL="0" indent="0" algn="just">
              <a:buNone/>
            </a:pPr>
            <a:r>
              <a:rPr lang="pl-PL" sz="3800" dirty="0">
                <a:solidFill>
                  <a:schemeClr val="accent5">
                    <a:lumMod val="75000"/>
                  </a:schemeClr>
                </a:solidFill>
                <a:latin typeface="Calibri" pitchFamily="34" charset="0"/>
                <a:cs typeface="Calibri" pitchFamily="34" charset="0"/>
              </a:rPr>
              <a:t> </a:t>
            </a:r>
            <a:r>
              <a:rPr lang="pl-PL" sz="3800" u="sng" dirty="0">
                <a:solidFill>
                  <a:srgbClr val="FF0000"/>
                </a:solidFill>
                <a:latin typeface="Calibri" pitchFamily="34" charset="0"/>
                <a:cs typeface="Calibri" pitchFamily="34" charset="0"/>
              </a:rPr>
              <a:t>wyłączenie z obowiązku przedkładania deklaracji </a:t>
            </a:r>
            <a:r>
              <a:rPr lang="pl-PL" sz="3800" dirty="0">
                <a:solidFill>
                  <a:schemeClr val="accent5">
                    <a:lumMod val="75000"/>
                  </a:schemeClr>
                </a:solidFill>
                <a:latin typeface="Calibri" pitchFamily="34" charset="0"/>
                <a:cs typeface="Calibri" pitchFamily="34" charset="0"/>
              </a:rPr>
              <a:t>dotyczy również następujących zamierzeń inwestycyjnych: </a:t>
            </a:r>
          </a:p>
          <a:p>
            <a:pPr algn="just">
              <a:buNone/>
            </a:pPr>
            <a:endParaRPr lang="pl-PL" sz="29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kolektory słoneczne, instalacje fotowoltaiczne na budynkach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powietrzne pompy ciepła </a:t>
            </a:r>
          </a:p>
          <a:p>
            <a:pPr lvl="2" algn="just">
              <a:lnSpc>
                <a:spcPct val="120000"/>
              </a:lnSpc>
            </a:pPr>
            <a:r>
              <a:rPr lang="pl-PL" sz="3800" dirty="0">
                <a:solidFill>
                  <a:srgbClr val="FF0000"/>
                </a:solidFill>
                <a:latin typeface="Calibri" pitchFamily="34" charset="0"/>
                <a:cs typeface="Calibri" pitchFamily="34" charset="0"/>
              </a:rPr>
              <a:t>prace związane z wymianą źródeł i systemów grzewczych w budynkach</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prace konserwatorskie i restauratorskie prowadzone wewnątrz i na zewnątrz budynków</a:t>
            </a:r>
          </a:p>
          <a:p>
            <a:pPr lvl="2" algn="just">
              <a:lnSpc>
                <a:spcPct val="120000"/>
              </a:lnSpc>
            </a:pPr>
            <a:r>
              <a:rPr lang="pl-PL" sz="3800" dirty="0">
                <a:solidFill>
                  <a:srgbClr val="FF0000"/>
                </a:solidFill>
                <a:latin typeface="Calibri" pitchFamily="34" charset="0"/>
                <a:cs typeface="Calibri" pitchFamily="34" charset="0"/>
              </a:rPr>
              <a:t>przebudowa obiektów, mieszczących się w obrysie zewnętrznym ścian parteru budynku (m. in. nadbudowa, przebudowa układu wewnętrznego pomieszczeń)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energooszczędne oświetlenie ulic i dróg</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obiekty małej architektury i zagospodarowanie terenów zielonych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termomodernizacji budynków</a:t>
            </a:r>
          </a:p>
          <a:p>
            <a:pPr lvl="2" algn="just"/>
            <a:endParaRPr lang="pl-PL" sz="2900" b="1" dirty="0">
              <a:solidFill>
                <a:schemeClr val="accent4">
                  <a:lumMod val="75000"/>
                </a:schemeClr>
              </a:solidFill>
              <a:latin typeface="Calibri" pitchFamily="34" charset="0"/>
              <a:cs typeface="Calibri" pitchFamily="34" charset="0"/>
            </a:endParaRPr>
          </a:p>
          <a:p>
            <a:pPr algn="just">
              <a:buNone/>
            </a:pPr>
            <a:r>
              <a:rPr lang="pl-PL" sz="2900" dirty="0">
                <a:solidFill>
                  <a:schemeClr val="bg2">
                    <a:lumMod val="50000"/>
                  </a:schemeClr>
                </a:solidFill>
                <a:latin typeface="Calibri" pitchFamily="34" charset="0"/>
                <a:cs typeface="Calibri" pitchFamily="34" charset="0"/>
              </a:rPr>
              <a:t>	</a:t>
            </a:r>
            <a:r>
              <a:rPr lang="pl-PL" sz="2900" dirty="0">
                <a:solidFill>
                  <a:srgbClr val="FF0000"/>
                </a:solidFill>
                <a:latin typeface="Calibri" pitchFamily="34" charset="0"/>
                <a:cs typeface="Calibri" pitchFamily="34" charset="0"/>
              </a:rPr>
              <a:t>Uwaga:</a:t>
            </a:r>
          </a:p>
          <a:p>
            <a:pPr algn="just">
              <a:buNone/>
            </a:pPr>
            <a:r>
              <a:rPr lang="pl-PL" sz="2900" dirty="0">
                <a:solidFill>
                  <a:schemeClr val="accent5">
                    <a:lumMod val="75000"/>
                  </a:schemeClr>
                </a:solidFill>
                <a:latin typeface="Calibri" pitchFamily="34" charset="0"/>
                <a:cs typeface="Calibri" pitchFamily="34" charset="0"/>
              </a:rPr>
              <a:t>IZ RPO zastrzega sobie prawo do wezwania wnioskodawcy do przedstawienia deklaracji organu odpowiedzialnego za monitorowanie obszarów sieci Natura 2000 w przypadkach wynikających ze szczegółowego zakresu projektu</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907056"/>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p>
          <a:p>
            <a:pPr algn="just">
              <a:buNone/>
            </a:pPr>
            <a:r>
              <a:rPr lang="pl-PL" sz="1600" b="1" dirty="0">
                <a:solidFill>
                  <a:srgbClr val="FF0000"/>
                </a:solidFill>
                <a:latin typeface="Calibri" pitchFamily="34" charset="0"/>
                <a:cs typeface="Calibri" pitchFamily="34" charset="0"/>
              </a:rPr>
              <a:t>Zaświadczenie organu odpowiedzialnego za monitorowanie obszarów sieci Natura 2000</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Zaświadczenie powinno </a:t>
            </a:r>
            <a:r>
              <a:rPr lang="pl-PL" sz="1800" u="sng" dirty="0">
                <a:solidFill>
                  <a:schemeClr val="accent5">
                    <a:lumMod val="75000"/>
                  </a:schemeClr>
                </a:solidFill>
                <a:latin typeface="Calibri" pitchFamily="34" charset="0"/>
                <a:cs typeface="Calibri" pitchFamily="34" charset="0"/>
              </a:rPr>
              <a:t>wskazywać tytuł i zakres przedsięwzięcia zgodny z tytułem i zakresem wniosku o dofinansowanie</a:t>
            </a:r>
            <a:r>
              <a:rPr lang="pl-PL" sz="1800" dirty="0">
                <a:solidFill>
                  <a:schemeClr val="accent5">
                    <a:lumMod val="75000"/>
                  </a:schemeClr>
                </a:solidFill>
                <a:latin typeface="Calibri" pitchFamily="34" charset="0"/>
                <a:cs typeface="Calibri" pitchFamily="34" charset="0"/>
              </a:rPr>
              <a:t>, a także informację, że dany projekt nie będzie wywierał negatywnego oddziaływania na obszar Natura 2000 ze względu na: </a:t>
            </a:r>
          </a:p>
          <a:p>
            <a:pPr algn="just">
              <a:buNone/>
            </a:pPr>
            <a:r>
              <a:rPr lang="pl-PL" sz="1800" dirty="0">
                <a:solidFill>
                  <a:schemeClr val="accent5">
                    <a:lumMod val="75000"/>
                  </a:schemeClr>
                </a:solidFill>
                <a:latin typeface="Calibri" pitchFamily="34" charset="0"/>
                <a:cs typeface="Calibri" pitchFamily="34" charset="0"/>
              </a:rPr>
              <a:t>	- jego rodzaj i charakterystykę</a:t>
            </a:r>
          </a:p>
          <a:p>
            <a:pPr algn="just">
              <a:buNone/>
            </a:pPr>
            <a:r>
              <a:rPr lang="pl-PL" sz="1800" dirty="0">
                <a:solidFill>
                  <a:schemeClr val="accent5">
                    <a:lumMod val="75000"/>
                  </a:schemeClr>
                </a:solidFill>
                <a:latin typeface="Calibri" pitchFamily="34" charset="0"/>
                <a:cs typeface="Calibri" pitchFamily="34" charset="0"/>
              </a:rPr>
              <a:t>	-usytuowanie, w tym odległość od obszarów Natura 2000 </a:t>
            </a:r>
          </a:p>
          <a:p>
            <a:pPr algn="just">
              <a:buNone/>
            </a:pPr>
            <a:endParaRPr lang="pl-PL" sz="1800" dirty="0">
              <a:solidFill>
                <a:schemeClr val="accent4">
                  <a:lumMod val="7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	W załączniku powinna znajdować się mapa z obszarami Natura 2000, wskazanymi w przedmiotowym Zaświadczeniu (http://natura2000.gdos.gov.pl). Ponadto na mapie należy zaznaczyć lokalizację inwestycji objętej wnioskiem o dofinansowanie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6051072"/>
          </a:xfrm>
        </p:spPr>
        <p:txBody>
          <a:bodyPr>
            <a:normAutofit/>
          </a:bodyPr>
          <a:lstStyle/>
          <a:p>
            <a:pPr lvl="1"/>
            <a:r>
              <a:rPr lang="pl-PL" sz="2000" b="1" dirty="0">
                <a:solidFill>
                  <a:srgbClr val="FF0000"/>
                </a:solidFill>
                <a:latin typeface="Calibri" pitchFamily="34" charset="0"/>
                <a:cs typeface="Calibri" pitchFamily="34" charset="0"/>
              </a:rPr>
              <a:t> Deklaracja organu odpowiedzialnego za gospodarkę wodną lub ocena wodnoprawna</a:t>
            </a:r>
          </a:p>
          <a:p>
            <a:pPr lvl="1"/>
            <a:endParaRPr lang="pl-PL" sz="1600" b="1" dirty="0">
              <a:solidFill>
                <a:schemeClr val="accent5">
                  <a:lumMod val="75000"/>
                </a:schemeClr>
              </a:solidFill>
              <a:latin typeface="Calibri" pitchFamily="34" charset="0"/>
              <a:cs typeface="Calibri" pitchFamily="34" charset="0"/>
            </a:endParaRPr>
          </a:p>
          <a:p>
            <a:pPr lvl="1" algn="just">
              <a:lnSpc>
                <a:spcPct val="100000"/>
              </a:lnSpc>
              <a:buNone/>
            </a:pPr>
            <a:r>
              <a:rPr lang="pl-PL" sz="1600" dirty="0">
                <a:solidFill>
                  <a:schemeClr val="accent5">
                    <a:lumMod val="75000"/>
                  </a:schemeClr>
                </a:solidFill>
                <a:latin typeface="Calibri" pitchFamily="34" charset="0"/>
                <a:cs typeface="Calibri" pitchFamily="34" charset="0"/>
              </a:rPr>
              <a:t>	Do wniosku o dofinansowanie należy dołączyć dokument wydany przez właściwy organ odpowiedzialny za gospodarkę wodną potwierdzający, że projekt nie pogarsza stanu jednolitych części wód ani nie uniemożliwia osiągnięcia dobrego stanu wód lub ich dobrego potencjału</a:t>
            </a:r>
          </a:p>
          <a:p>
            <a:pPr lvl="1" algn="just">
              <a:buNone/>
            </a:pPr>
            <a:endParaRPr lang="pl-PL" sz="1600" dirty="0">
              <a:solidFill>
                <a:schemeClr val="accent5">
                  <a:lumMod val="75000"/>
                </a:schemeClr>
              </a:solidFill>
              <a:latin typeface="Calibri" pitchFamily="34" charset="0"/>
              <a:cs typeface="Calibri" pitchFamily="34" charset="0"/>
            </a:endParaRPr>
          </a:p>
          <a:p>
            <a:pPr lvl="1" algn="just">
              <a:lnSpc>
                <a:spcPct val="100000"/>
              </a:lnSpc>
              <a:buNone/>
            </a:pPr>
            <a:r>
              <a:rPr lang="pl-PL" sz="1600" dirty="0">
                <a:solidFill>
                  <a:schemeClr val="accent5">
                    <a:lumMod val="75000"/>
                  </a:schemeClr>
                </a:solidFill>
                <a:latin typeface="Calibri" pitchFamily="34" charset="0"/>
                <a:cs typeface="Calibri" pitchFamily="34" charset="0"/>
              </a:rPr>
              <a:t>	</a:t>
            </a:r>
            <a:r>
              <a:rPr lang="pl-PL" sz="1800" u="sng" dirty="0">
                <a:solidFill>
                  <a:schemeClr val="accent5">
                    <a:lumMod val="75000"/>
                  </a:schemeClr>
                </a:solidFill>
                <a:cs typeface="Calibri" pitchFamily="34" charset="0"/>
              </a:rPr>
              <a:t>Dotyczy projektów o charakterze infrastrukturalnym, z wyjątkiem projektów:</a:t>
            </a:r>
          </a:p>
          <a:p>
            <a:pPr lvl="1" algn="just">
              <a:lnSpc>
                <a:spcPct val="100000"/>
              </a:lnSpc>
              <a:buFont typeface="Wingdings" panose="05000000000000000000" pitchFamily="2" charset="2"/>
              <a:buChar char="Ø"/>
            </a:pPr>
            <a:r>
              <a:rPr lang="pl-PL" sz="1800" dirty="0">
                <a:solidFill>
                  <a:schemeClr val="accent5">
                    <a:lumMod val="75000"/>
                  </a:schemeClr>
                </a:solidFill>
                <a:cs typeface="Calibri" pitchFamily="34" charset="0"/>
              </a:rPr>
              <a:t> których zakres rzeczowy obejmuje wyłącznie: </a:t>
            </a:r>
          </a:p>
          <a:p>
            <a:pPr lvl="2" algn="just">
              <a:lnSpc>
                <a:spcPct val="100000"/>
              </a:lnSpc>
            </a:pPr>
            <a:r>
              <a:rPr lang="pl-PL" sz="1800" dirty="0">
                <a:solidFill>
                  <a:srgbClr val="FF0000"/>
                </a:solidFill>
                <a:cs typeface="Calibri" pitchFamily="34" charset="0"/>
              </a:rPr>
              <a:t>termomodernizacje budynków</a:t>
            </a:r>
          </a:p>
          <a:p>
            <a:pPr lvl="2" algn="just">
              <a:lnSpc>
                <a:spcPct val="100000"/>
              </a:lnSpc>
            </a:pPr>
            <a:r>
              <a:rPr lang="pl-PL" sz="1800" dirty="0">
                <a:solidFill>
                  <a:srgbClr val="FF0000"/>
                </a:solidFill>
                <a:cs typeface="Calibri" pitchFamily="34" charset="0"/>
              </a:rPr>
              <a:t>montaż kolektorów słonecznych, instalacji fotowoltaicznych i powietrznych pomp ciepła</a:t>
            </a:r>
          </a:p>
          <a:p>
            <a:pPr lvl="2" algn="just">
              <a:lnSpc>
                <a:spcPct val="100000"/>
              </a:lnSpc>
            </a:pPr>
            <a:r>
              <a:rPr lang="pl-PL" sz="1800" dirty="0">
                <a:solidFill>
                  <a:srgbClr val="FF0000"/>
                </a:solidFill>
                <a:cs typeface="Calibri" pitchFamily="34" charset="0"/>
              </a:rPr>
              <a:t>prac konserwatorskich i restauratorskich prowadzonych wewnątrz i na zewnątrz budynków </a:t>
            </a:r>
          </a:p>
          <a:p>
            <a:pPr lvl="2" algn="just">
              <a:lnSpc>
                <a:spcPct val="100000"/>
              </a:lnSpc>
            </a:pPr>
            <a:r>
              <a:rPr lang="pl-PL" sz="1800" dirty="0">
                <a:solidFill>
                  <a:srgbClr val="FF0000"/>
                </a:solidFill>
                <a:cs typeface="Calibri" pitchFamily="34" charset="0"/>
              </a:rPr>
              <a:t>wymiany źródeł i systemów grzewczych w budynkach</a:t>
            </a:r>
          </a:p>
          <a:p>
            <a:pPr lvl="2" algn="just">
              <a:lnSpc>
                <a:spcPct val="100000"/>
              </a:lnSpc>
            </a:pPr>
            <a:r>
              <a:rPr lang="pl-PL" sz="1800" dirty="0">
                <a:solidFill>
                  <a:srgbClr val="FF0000"/>
                </a:solidFill>
                <a:cs typeface="Calibri" pitchFamily="34" charset="0"/>
              </a:rPr>
              <a:t>przebudowy i remontu obiektów w obrysie zewnętrznym ścian parteru istniejącego budynku </a:t>
            </a:r>
          </a:p>
          <a:p>
            <a:pPr lvl="2" algn="just">
              <a:lnSpc>
                <a:spcPct val="100000"/>
              </a:lnSpc>
            </a:pPr>
            <a:r>
              <a:rPr lang="pl-PL" sz="1800" dirty="0">
                <a:solidFill>
                  <a:srgbClr val="FF0000"/>
                </a:solidFill>
                <a:cs typeface="Calibri" pitchFamily="34" charset="0"/>
              </a:rPr>
              <a:t>energooszczędnego oświetlenia dróg niewymagającego budowy ziemnej linii zasilającej</a:t>
            </a:r>
            <a:endParaRPr lang="pl-PL" sz="1800" dirty="0">
              <a:solidFill>
                <a:srgbClr val="FF0000"/>
              </a:solidFill>
            </a:endParaRPr>
          </a:p>
          <a:p>
            <a:pPr lvl="2"/>
            <a:endParaRPr lang="pl-PL" sz="1000" dirty="0">
              <a:solidFill>
                <a:schemeClr val="bg2">
                  <a:lumMod val="50000"/>
                </a:schemeClr>
              </a:solidFill>
              <a:latin typeface="Calibri" pitchFamily="34" charset="0"/>
              <a:cs typeface="Calibri" pitchFamily="34" charset="0"/>
            </a:endParaRPr>
          </a:p>
          <a:p>
            <a:pPr lvl="1" algn="just">
              <a:buNone/>
            </a:pPr>
            <a:endParaRPr lang="pl-PL" sz="1600" dirty="0">
              <a:solidFill>
                <a:schemeClr val="bg2">
                  <a:lumMod val="50000"/>
                </a:schemeClr>
              </a:solidFill>
              <a:latin typeface="Calibri" pitchFamily="34" charset="0"/>
              <a:cs typeface="Calibri" pitchFamily="34" charset="0"/>
            </a:endParaRPr>
          </a:p>
          <a:p>
            <a:pPr lvl="1" algn="just">
              <a:buNone/>
            </a:pPr>
            <a:endParaRPr lang="pl-PL" sz="1600" dirty="0">
              <a:solidFill>
                <a:schemeClr val="bg2">
                  <a:lumMod val="50000"/>
                </a:schemeClr>
              </a:solidFill>
              <a:latin typeface="Calibri" pitchFamily="34" charset="0"/>
              <a:cs typeface="Calibri" pitchFamily="34" charset="0"/>
            </a:endParaRPr>
          </a:p>
          <a:p>
            <a:pPr lvl="1"/>
            <a:endParaRPr lang="pl-PL" sz="1600" b="1" dirty="0">
              <a:solidFill>
                <a:schemeClr val="bg2">
                  <a:lumMod val="50000"/>
                </a:schemeClr>
              </a:solidFill>
              <a:latin typeface="Calibri" pitchFamily="34" charset="0"/>
              <a:cs typeface="Calibri" pitchFamily="34" charset="0"/>
            </a:endParaRPr>
          </a:p>
          <a:p>
            <a:pPr>
              <a:buNone/>
            </a:pPr>
            <a:endParaRPr lang="pl-PL"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08912" cy="5832648"/>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r>
              <a:rPr lang="pl-PL" sz="1600" b="1" dirty="0">
                <a:solidFill>
                  <a:srgbClr val="FF0000"/>
                </a:solidFill>
                <a:latin typeface="Calibri" pitchFamily="34" charset="0"/>
                <a:cs typeface="Calibri" pitchFamily="34" charset="0"/>
              </a:rPr>
              <a:t>Deklaracja organu odpowiedzialnego za gospodarkę wodną lub ocena wodnoprawna</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lnSpc>
                <a:spcPct val="110000"/>
              </a:lnSpc>
              <a:buNone/>
            </a:pPr>
            <a:r>
              <a:rPr lang="pl-PL" sz="1800" u="sng" dirty="0">
                <a:solidFill>
                  <a:schemeClr val="accent5">
                    <a:lumMod val="75000"/>
                  </a:schemeClr>
                </a:solidFill>
                <a:cs typeface="Calibri" pitchFamily="34" charset="0"/>
              </a:rPr>
              <a:t>Cd - Dotyczy projektów o charakterze infrastrukturalnym, z wyjątkiem projektów:</a:t>
            </a:r>
          </a:p>
          <a:p>
            <a:pPr algn="just">
              <a:lnSpc>
                <a:spcPct val="110000"/>
              </a:lnSpc>
              <a:buFont typeface="Wingdings" panose="05000000000000000000" pitchFamily="2" charset="2"/>
              <a:buChar char="Ø"/>
            </a:pPr>
            <a:r>
              <a:rPr lang="pl-PL" sz="1800" dirty="0">
                <a:solidFill>
                  <a:schemeClr val="accent5">
                    <a:lumMod val="75000"/>
                  </a:schemeClr>
                </a:solidFill>
                <a:cs typeface="Calibri" pitchFamily="34" charset="0"/>
              </a:rPr>
              <a:t> dla których uzyskano decyzję o środowiskowych uwarunkowaniach po 1 stycznia 2017 r., w której uwzględniono wpływ przedsięwzięcia na wody i obowiązujące dla nich cele środowiskowe</a:t>
            </a:r>
          </a:p>
          <a:p>
            <a:pPr algn="just">
              <a:buFont typeface="Wingdings" panose="05000000000000000000" pitchFamily="2" charset="2"/>
              <a:buChar char="Ø"/>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IZ RPO zastrzega sobie prawo do wezwania wnioskodawcy do przedstawienia stanowiska organu </a:t>
            </a:r>
            <a:r>
              <a:rPr lang="pl-PL" sz="1800" u="sng" dirty="0">
                <a:solidFill>
                  <a:schemeClr val="accent5">
                    <a:lumMod val="75000"/>
                  </a:schemeClr>
                </a:solidFill>
                <a:latin typeface="Calibri" pitchFamily="34" charset="0"/>
                <a:cs typeface="Calibri" pitchFamily="34" charset="0"/>
              </a:rPr>
              <a:t>Wód Polskich </a:t>
            </a:r>
            <a:r>
              <a:rPr lang="pl-PL" sz="1800" dirty="0">
                <a:solidFill>
                  <a:schemeClr val="accent5">
                    <a:lumMod val="75000"/>
                  </a:schemeClr>
                </a:solidFill>
                <a:latin typeface="Calibri" pitchFamily="34" charset="0"/>
                <a:cs typeface="Calibri" pitchFamily="34" charset="0"/>
              </a:rPr>
              <a:t>w przypadkach, gdy w decyzji o środowiskowych uwarunkowaniach, w szczególności uzyskanej przed 1 stycznia 2017 r., nie uwzględniono wpływu przedsięwzięcia na wody i obowiązujące dla nich cele środowiskowe </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endParaRPr lang="pl-PL" dirty="0">
              <a:solidFill>
                <a:schemeClr val="bg2">
                  <a:lumMod val="50000"/>
                </a:schemeClr>
              </a:solidFill>
              <a:latin typeface="Calibri" pitchFamily="34" charset="0"/>
              <a:cs typeface="Calibri"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19256" cy="6195088"/>
          </a:xfrm>
        </p:spPr>
        <p:txBody>
          <a:bodyPr>
            <a:normAutofit lnSpcReduction="10000"/>
          </a:bodyPr>
          <a:lstStyle/>
          <a:p>
            <a:pPr lvl="1">
              <a:lnSpc>
                <a:spcPct val="110000"/>
              </a:lnSpc>
              <a:spcBef>
                <a:spcPts val="0"/>
              </a:spcBef>
            </a:pPr>
            <a:r>
              <a:rPr lang="pl-PL" sz="2600" b="1" dirty="0">
                <a:solidFill>
                  <a:srgbClr val="FF0000"/>
                </a:solidFill>
                <a:latin typeface="Calibri" pitchFamily="34" charset="0"/>
                <a:cs typeface="Calibri" pitchFamily="34" charset="0"/>
              </a:rPr>
              <a:t> </a:t>
            </a:r>
            <a:r>
              <a:rPr lang="pl-PL" sz="2000" b="1" dirty="0">
                <a:solidFill>
                  <a:srgbClr val="FF0000"/>
                </a:solidFill>
                <a:latin typeface="Calibri" pitchFamily="34" charset="0"/>
                <a:cs typeface="Calibri" pitchFamily="34" charset="0"/>
              </a:rPr>
              <a:t>Oświadczenie o niezaleganiu z przekazaniem informacji istotnej dla rejestrów prowadzonych przez GDOŚ </a:t>
            </a:r>
          </a:p>
          <a:p>
            <a:pPr marL="192876" lvl="1" indent="0" algn="just">
              <a:lnSpc>
                <a:spcPct val="110000"/>
              </a:lnSpc>
              <a:spcBef>
                <a:spcPts val="0"/>
              </a:spcBef>
              <a:buNone/>
            </a:pPr>
            <a:endParaRPr lang="pl-PL" sz="1800" b="1" dirty="0">
              <a:solidFill>
                <a:schemeClr val="accent5">
                  <a:lumMod val="75000"/>
                </a:schemeClr>
              </a:solidFill>
              <a:latin typeface="Calibri" pitchFamily="34" charset="0"/>
              <a:cs typeface="Calibri" pitchFamily="34" charset="0"/>
            </a:endParaRPr>
          </a:p>
          <a:p>
            <a:pPr lvl="1" algn="just">
              <a:lnSpc>
                <a:spcPct val="100000"/>
              </a:lnSpc>
              <a:spcBef>
                <a:spcPts val="0"/>
              </a:spcBef>
              <a:buFont typeface="Wingdings" panose="05000000000000000000" pitchFamily="2" charset="2"/>
              <a:buChar char="Ø"/>
            </a:pPr>
            <a:r>
              <a:rPr lang="pl-PL" sz="1800" b="1"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dotyczy wnioskodawców, którzy są jednocześnie podmiotem zobowiązanym do przekazywania informacji do GDOŚ (art. 129 ust. 1 </a:t>
            </a:r>
            <a:r>
              <a:rPr lang="pl-PL" sz="1800" dirty="0" err="1">
                <a:solidFill>
                  <a:schemeClr val="accent5">
                    <a:lumMod val="75000"/>
                  </a:schemeClr>
                </a:solidFill>
                <a:latin typeface="Calibri" pitchFamily="34" charset="0"/>
                <a:cs typeface="Calibri" pitchFamily="34" charset="0"/>
              </a:rPr>
              <a:t>Uooś</a:t>
            </a:r>
            <a:r>
              <a:rPr lang="pl-PL" sz="1800" dirty="0">
                <a:solidFill>
                  <a:schemeClr val="accent5">
                    <a:lumMod val="75000"/>
                  </a:schemeClr>
                </a:solidFill>
                <a:latin typeface="Calibri" pitchFamily="34" charset="0"/>
                <a:cs typeface="Calibri" pitchFamily="34" charset="0"/>
              </a:rPr>
              <a:t> oraz art. 113 Uop) </a:t>
            </a:r>
            <a:br>
              <a:rPr lang="pl-PL" sz="1800" dirty="0">
                <a:solidFill>
                  <a:schemeClr val="accent5">
                    <a:lumMod val="75000"/>
                  </a:schemeClr>
                </a:solidFill>
                <a:latin typeface="Calibri" pitchFamily="34" charset="0"/>
                <a:cs typeface="Calibri" pitchFamily="34" charset="0"/>
              </a:rPr>
            </a:br>
            <a:r>
              <a:rPr lang="pl-PL" sz="1800" dirty="0">
                <a:solidFill>
                  <a:schemeClr val="accent5">
                    <a:lumMod val="75000"/>
                  </a:schemeClr>
                </a:solidFill>
                <a:latin typeface="Calibri" pitchFamily="34" charset="0"/>
                <a:cs typeface="Calibri" pitchFamily="34" charset="0"/>
              </a:rPr>
              <a:t>(Zał. nr 4.3 do Instrukcji)</a:t>
            </a:r>
          </a:p>
          <a:p>
            <a:pPr lvl="1" algn="just">
              <a:lnSpc>
                <a:spcPct val="100000"/>
              </a:lnSpc>
              <a:spcBef>
                <a:spcPts val="0"/>
              </a:spcBef>
              <a:buFont typeface="Wingdings" panose="05000000000000000000" pitchFamily="2" charset="2"/>
              <a:buChar char="Ø"/>
            </a:pPr>
            <a:endParaRPr lang="pl-PL" sz="1800" dirty="0">
              <a:solidFill>
                <a:schemeClr val="accent5">
                  <a:lumMod val="75000"/>
                </a:schemeClr>
              </a:solidFill>
              <a:latin typeface="Calibri" pitchFamily="34" charset="0"/>
              <a:cs typeface="Calibri" pitchFamily="34" charset="0"/>
            </a:endParaRPr>
          </a:p>
          <a:p>
            <a:pPr lvl="1" algn="just">
              <a:lnSpc>
                <a:spcPct val="100000"/>
              </a:lnSpc>
              <a:spcBef>
                <a:spcPts val="0"/>
              </a:spcBef>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 Wnioskodawca, który jest jednocześnie podmiotem zobowiązanym do przekazania do GDOŚ przedmiotowej informacji, jest zobowiązany do przedstawienia oświadczenia o niezaleganiu z przekazaniem informacji istotnej dla rejestrów prowadzonych przez GDOŚ, tj.: </a:t>
            </a:r>
          </a:p>
          <a:p>
            <a:pPr lvl="0" algn="just">
              <a:lnSpc>
                <a:spcPct val="100000"/>
              </a:lnSpc>
              <a:buNone/>
            </a:pPr>
            <a:r>
              <a:rPr lang="pl-PL" sz="1800" dirty="0">
                <a:solidFill>
                  <a:schemeClr val="accent5">
                    <a:lumMod val="75000"/>
                  </a:schemeClr>
                </a:solidFill>
                <a:latin typeface="Calibri" pitchFamily="34" charset="0"/>
                <a:cs typeface="Calibri" pitchFamily="34" charset="0"/>
              </a:rPr>
              <a:t>	- Rejestru informacji o prowadzonych OOŚ oraz strategicznych OOŚ, określonego w art. 129 ust. 1 </a:t>
            </a:r>
            <a:r>
              <a:rPr lang="pl-PL" sz="1800" dirty="0" err="1">
                <a:solidFill>
                  <a:schemeClr val="accent5">
                    <a:lumMod val="75000"/>
                  </a:schemeClr>
                </a:solidFill>
                <a:latin typeface="Calibri" pitchFamily="34" charset="0"/>
                <a:cs typeface="Calibri" pitchFamily="34" charset="0"/>
              </a:rPr>
              <a:t>Uooś</a:t>
            </a:r>
            <a:r>
              <a:rPr lang="pl-PL" sz="1800" dirty="0">
                <a:solidFill>
                  <a:schemeClr val="accent5">
                    <a:lumMod val="75000"/>
                  </a:schemeClr>
                </a:solidFill>
                <a:latin typeface="Calibri" pitchFamily="34" charset="0"/>
                <a:cs typeface="Calibri" pitchFamily="34" charset="0"/>
              </a:rPr>
              <a:t> (tekst jednolity Dz. U. 2017, poz. 1405)</a:t>
            </a:r>
          </a:p>
          <a:p>
            <a:pPr lvl="0" algn="just">
              <a:lnSpc>
                <a:spcPct val="100000"/>
              </a:lnSpc>
              <a:buNone/>
            </a:pPr>
            <a:r>
              <a:rPr lang="pl-PL" sz="1800" dirty="0">
                <a:solidFill>
                  <a:schemeClr val="accent5">
                    <a:lumMod val="75000"/>
                  </a:schemeClr>
                </a:solidFill>
                <a:latin typeface="Calibri" pitchFamily="34" charset="0"/>
                <a:cs typeface="Calibri" pitchFamily="34" charset="0"/>
              </a:rPr>
              <a:t>	- Centralnego rejestru form przyrody, określonego w art. 113 Uop. (tekst jednolity Dz. U. 2018, poz. 142)</a:t>
            </a:r>
          </a:p>
          <a:p>
            <a:pPr lvl="0" algn="just">
              <a:lnSpc>
                <a:spcPct val="100000"/>
              </a:lnSpc>
              <a:buNone/>
            </a:pPr>
            <a:endParaRPr lang="pl-PL" sz="1800" dirty="0">
              <a:solidFill>
                <a:schemeClr val="accent5">
                  <a:lumMod val="75000"/>
                </a:schemeClr>
              </a:solidFill>
              <a:latin typeface="Calibri" pitchFamily="34" charset="0"/>
              <a:cs typeface="Calibri" pitchFamily="34" charset="0"/>
            </a:endParaRPr>
          </a:p>
          <a:p>
            <a:pPr algn="just">
              <a:lnSpc>
                <a:spcPct val="100000"/>
              </a:lnSpc>
              <a:buNone/>
            </a:pPr>
            <a:r>
              <a:rPr lang="pl-PL" sz="1600" dirty="0">
                <a:solidFill>
                  <a:schemeClr val="accent5">
                    <a:lumMod val="75000"/>
                  </a:schemeClr>
                </a:solidFill>
                <a:latin typeface="Calibri" pitchFamily="34" charset="0"/>
                <a:cs typeface="Calibri" pitchFamily="34" charset="0"/>
              </a:rPr>
              <a:t>Wnioskodawca zostanie zobowiązany przez Instytucję Zarządzającą do przekazania GDOŚ informacji, które zostaną wygenerowane w związku z realizacją projektu i które wiążą się z koniecznością sprawozdawczości na potrzeby wymienionych rejestrów. Jednocześnie wnioskodawca zostanie zobowiązany do poddania się ewentualnej weryfikacji przez instytucję finansującą w tym zakresie i złożenia wyjaśnień formalno-prawnych w razie zaistnienia takiej potrzeby.</a:t>
            </a:r>
            <a:endParaRPr lang="pl-PL" sz="1600" b="1" dirty="0">
              <a:solidFill>
                <a:schemeClr val="accent5">
                  <a:lumMod val="75000"/>
                </a:schemeClr>
              </a:solidFill>
              <a:latin typeface="Calibri" pitchFamily="34" charset="0"/>
              <a:cs typeface="Calibri" pitchFamily="34" charset="0"/>
            </a:endParaRPr>
          </a:p>
          <a:p>
            <a:pPr lvl="0" algn="just">
              <a:lnSpc>
                <a:spcPct val="100000"/>
              </a:lnSpc>
              <a:buNone/>
            </a:pPr>
            <a:endParaRPr lang="pl-PL" sz="18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6051072"/>
          </a:xfrm>
        </p:spPr>
        <p:txBody>
          <a:bodyPr>
            <a:normAutofit/>
          </a:bodyPr>
          <a:lstStyle/>
          <a:p>
            <a:pPr lvl="1" algn="just"/>
            <a:r>
              <a:rPr lang="pl-PL" sz="2000" b="1" dirty="0">
                <a:solidFill>
                  <a:srgbClr val="FF0000"/>
                </a:solidFill>
                <a:latin typeface="Calibri" pitchFamily="34" charset="0"/>
                <a:cs typeface="Calibri" pitchFamily="34" charset="0"/>
              </a:rPr>
              <a:t> Dokumentacja środowiskowa </a:t>
            </a:r>
          </a:p>
          <a:p>
            <a:pPr marL="192876" lvl="1" indent="0" algn="just">
              <a:buNone/>
            </a:pPr>
            <a:r>
              <a:rPr lang="pl-PL" sz="1800" b="1" dirty="0">
                <a:solidFill>
                  <a:srgbClr val="FF0000"/>
                </a:solidFill>
                <a:latin typeface="Calibri" pitchFamily="34" charset="0"/>
                <a:cs typeface="Calibri" pitchFamily="34" charset="0"/>
              </a:rPr>
              <a:t> postanowienia/opinie/decyzje uzyskane w toku postępowania w sprawie OOŚ dla przedsięwzięć mogących zawsze lub potencjalnie znacząco oddziaływać na środowisko </a:t>
            </a:r>
          </a:p>
          <a:p>
            <a:pPr marL="192876" lvl="1" indent="0" algn="just">
              <a:buNone/>
            </a:pPr>
            <a:endParaRPr lang="pl-PL" sz="1200" dirty="0">
              <a:solidFill>
                <a:schemeClr val="accent5">
                  <a:lumMod val="75000"/>
                </a:schemeClr>
              </a:solidFill>
            </a:endParaRPr>
          </a:p>
          <a:p>
            <a:pPr marL="192876" lvl="1" indent="0" algn="just">
              <a:lnSpc>
                <a:spcPct val="100000"/>
              </a:lnSpc>
              <a:buNone/>
            </a:pPr>
            <a:r>
              <a:rPr lang="pl-PL" sz="1800" dirty="0">
                <a:solidFill>
                  <a:schemeClr val="accent5">
                    <a:lumMod val="75000"/>
                  </a:schemeClr>
                </a:solidFill>
                <a:latin typeface="Calibri" pitchFamily="34" charset="0"/>
                <a:cs typeface="Calibri" pitchFamily="34" charset="0"/>
              </a:rPr>
              <a:t>Dotyczy projektów o charakterze infrastrukturalnym</a:t>
            </a:r>
          </a:p>
          <a:p>
            <a:pPr marL="192876" lvl="1" indent="0" algn="just">
              <a:lnSpc>
                <a:spcPct val="100000"/>
              </a:lnSpc>
              <a:buNone/>
            </a:pPr>
            <a:endParaRPr lang="pl-PL" sz="1000" dirty="0">
              <a:solidFill>
                <a:schemeClr val="accent5">
                  <a:lumMod val="75000"/>
                </a:schemeClr>
              </a:solidFill>
              <a:latin typeface="Calibri" pitchFamily="34" charset="0"/>
              <a:cs typeface="Calibri" pitchFamily="34" charset="0"/>
            </a:endParaRPr>
          </a:p>
          <a:p>
            <a:pPr marL="192876" lvl="1" indent="0" algn="just">
              <a:lnSpc>
                <a:spcPct val="100000"/>
              </a:lnSpc>
              <a:buNone/>
            </a:pPr>
            <a:r>
              <a:rPr lang="pl-PL" sz="1800" dirty="0">
                <a:solidFill>
                  <a:schemeClr val="accent5">
                    <a:lumMod val="75000"/>
                  </a:schemeClr>
                </a:solidFill>
                <a:latin typeface="Calibri" pitchFamily="34" charset="0"/>
                <a:cs typeface="Calibri" pitchFamily="34" charset="0"/>
              </a:rPr>
              <a:t>W załączniku należy zamieścić: </a:t>
            </a:r>
          </a:p>
          <a:p>
            <a:pPr marL="192876" lvl="1" indent="0" algn="just">
              <a:lnSpc>
                <a:spcPct val="100000"/>
              </a:lnSpc>
              <a:buNone/>
            </a:pPr>
            <a:endParaRPr lang="pl-PL" sz="1100" dirty="0">
              <a:solidFill>
                <a:schemeClr val="accent5">
                  <a:lumMod val="7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 dokumentację z postępowania w sprawie wydania decyzji o środowiskowych uwarunkowaniach, przeprowadzonego przez właściwy organ ochrony środowiska (dla przedsięwzięć mogących zawsze lub potencjalnie znacząco oddziaływać na środowisko)</a:t>
            </a:r>
          </a:p>
          <a:p>
            <a:pPr marL="192876" lvl="1" indent="0" algn="just">
              <a:lnSpc>
                <a:spcPct val="100000"/>
              </a:lnSpc>
              <a:buNone/>
            </a:pPr>
            <a:endParaRPr lang="pl-PL" sz="1800" dirty="0">
              <a:solidFill>
                <a:schemeClr val="accent5">
                  <a:lumMod val="7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 opinię o braku kwalifikacji do wydania decyzji o środowiskowych uwarunkowaniach (gdy właściwy organ ochrony środowiska nie stwierdził obowiązku wydania decyzji o środowiskowych uwarunkowaniach)</a:t>
            </a:r>
            <a:endParaRPr lang="pl-PL" dirty="0"/>
          </a:p>
          <a:p>
            <a:pPr lvl="1">
              <a:buNone/>
            </a:pPr>
            <a:endParaRPr lang="pl-PL" sz="1600" dirty="0">
              <a:solidFill>
                <a:schemeClr val="bg2">
                  <a:lumMod val="50000"/>
                </a:schemeClr>
              </a:solidFill>
              <a:latin typeface="Calibri" pitchFamily="34" charset="0"/>
              <a:cs typeface="Calibri" pitchFamily="34" charset="0"/>
            </a:endParaRPr>
          </a:p>
        </p:txBody>
      </p:sp>
      <p:sp>
        <p:nvSpPr>
          <p:cNvPr id="4" name="Text Box 45"/>
          <p:cNvSpPr txBox="1">
            <a:spLocks noChangeArrowheads="1"/>
          </p:cNvSpPr>
          <p:nvPr/>
        </p:nvSpPr>
        <p:spPr bwMode="auto">
          <a:xfrm>
            <a:off x="611560" y="4941168"/>
            <a:ext cx="8352928" cy="1366528"/>
          </a:xfrm>
          <a:prstGeom prst="rect">
            <a:avLst/>
          </a:prstGeom>
          <a:solidFill>
            <a:srgbClr val="CDDEFF"/>
          </a:solidFill>
          <a:ln>
            <a:noFill/>
          </a:ln>
          <a:effectLst/>
          <a:extLs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20000"/>
              </a:spcBef>
              <a:buClr>
                <a:srgbClr val="66FF33"/>
              </a:buClr>
              <a:buSzPct val="70000"/>
              <a:buFont typeface="Wingdings" panose="05000000000000000000" pitchFamily="2" charset="2"/>
              <a:buNone/>
            </a:pPr>
            <a:r>
              <a:rPr lang="pl-PL" altLang="pl-PL" dirty="0">
                <a:solidFill>
                  <a:srgbClr val="FF0000"/>
                </a:solidFill>
              </a:rPr>
              <a:t>Ważne!</a:t>
            </a:r>
          </a:p>
          <a:p>
            <a:pPr eaLnBrk="0" hangingPunct="0">
              <a:spcBef>
                <a:spcPct val="20000"/>
              </a:spcBef>
              <a:buClr>
                <a:srgbClr val="66FF33"/>
              </a:buClr>
              <a:buSzPct val="70000"/>
              <a:buFont typeface="Wingdings" panose="05000000000000000000" pitchFamily="2" charset="2"/>
              <a:buNone/>
            </a:pPr>
            <a:r>
              <a:rPr lang="pl-PL" altLang="pl-PL" dirty="0">
                <a:solidFill>
                  <a:srgbClr val="FF0000"/>
                </a:solidFill>
              </a:rPr>
              <a:t> Zgodność zakresu rzeczowego dokumentacji środowiskowej i zezwolenia na realizację</a:t>
            </a:r>
          </a:p>
          <a:p>
            <a:pPr eaLnBrk="0" hangingPunct="0">
              <a:spcBef>
                <a:spcPct val="20000"/>
              </a:spcBef>
              <a:buClr>
                <a:srgbClr val="66FF33"/>
              </a:buClr>
              <a:buSzPct val="70000"/>
            </a:pPr>
            <a:r>
              <a:rPr lang="pl-PL" altLang="pl-PL" dirty="0">
                <a:solidFill>
                  <a:srgbClr val="FF0000"/>
                </a:solidFill>
              </a:rPr>
              <a:t>Decyzja środowiskowa przed pozwoleniem na budowę</a:t>
            </a:r>
          </a:p>
          <a:p>
            <a:pPr eaLnBrk="0" hangingPunct="0">
              <a:spcBef>
                <a:spcPct val="20000"/>
              </a:spcBef>
              <a:buClr>
                <a:srgbClr val="66FF33"/>
              </a:buClr>
              <a:buSzPct val="70000"/>
              <a:buFont typeface="Wingdings" panose="05000000000000000000" pitchFamily="2" charset="2"/>
              <a:buNone/>
            </a:pPr>
            <a:endParaRPr lang="pl-PL" altLang="pl-PL"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544616"/>
          </a:xfrm>
        </p:spPr>
        <p:txBody>
          <a:bodyPr>
            <a:normAutofit/>
          </a:bodyPr>
          <a:lstStyle/>
          <a:p>
            <a:pPr marL="192876" lvl="1" indent="0" algn="just">
              <a:lnSpc>
                <a:spcPct val="100000"/>
              </a:lnSpc>
              <a:buNone/>
            </a:pPr>
            <a:r>
              <a:rPr lang="pl-PL" sz="1800" b="1" dirty="0">
                <a:solidFill>
                  <a:srgbClr val="FF0000"/>
                </a:solidFill>
                <a:latin typeface="Calibri" pitchFamily="34" charset="0"/>
                <a:cs typeface="Calibri" pitchFamily="34" charset="0"/>
              </a:rPr>
              <a:t>Dokumentacja środowiskowa </a:t>
            </a:r>
          </a:p>
          <a:p>
            <a:pPr marL="192876" lvl="1" indent="0" algn="just">
              <a:lnSpc>
                <a:spcPct val="100000"/>
              </a:lnSpc>
              <a:buNone/>
            </a:pPr>
            <a:endParaRPr lang="pl-PL" sz="1800" dirty="0">
              <a:solidFill>
                <a:schemeClr val="accent5">
                  <a:lumMod val="7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Dokumentację środowiskową, z postępowania w sprawie wydania decyzji o środowiskowych uwarunkowaniach (dla przedsięwzięć mogących zawsze lub potencjalnie znacząco oddziaływać na środowisko) stanowią w szczególności: </a:t>
            </a:r>
          </a:p>
          <a:p>
            <a:pPr marL="192876" lvl="1" indent="0" algn="just">
              <a:lnSpc>
                <a:spcPct val="100000"/>
              </a:lnSpc>
              <a:buNone/>
            </a:pPr>
            <a:endParaRPr lang="pl-PL" sz="900" dirty="0">
              <a:solidFill>
                <a:schemeClr val="accent5">
                  <a:lumMod val="75000"/>
                </a:schemeClr>
              </a:solidFill>
              <a:latin typeface="Calibri" pitchFamily="34" charset="0"/>
              <a:cs typeface="Calibri" pitchFamily="34" charset="0"/>
            </a:endParaRPr>
          </a:p>
          <a:p>
            <a:pPr lvl="2" algn="just">
              <a:lnSpc>
                <a:spcPct val="100000"/>
              </a:lnSpc>
            </a:pPr>
            <a:r>
              <a:rPr lang="pl-PL" sz="1800" dirty="0">
                <a:solidFill>
                  <a:schemeClr val="accent5">
                    <a:lumMod val="75000"/>
                  </a:schemeClr>
                </a:solidFill>
                <a:latin typeface="Calibri" pitchFamily="34" charset="0"/>
                <a:cs typeface="Calibri" pitchFamily="34" charset="0"/>
              </a:rPr>
              <a:t>decyzja o środowiskowych uwarunkowaniach (dla przedsięwzięć mogących zawsze lub potencjalnie znacząco oddziaływać na środowisko)</a:t>
            </a:r>
          </a:p>
          <a:p>
            <a:pPr lvl="2" algn="just">
              <a:lnSpc>
                <a:spcPct val="100000"/>
              </a:lnSpc>
            </a:pPr>
            <a:r>
              <a:rPr lang="pl-PL" sz="1800" dirty="0">
                <a:solidFill>
                  <a:schemeClr val="accent5">
                    <a:lumMod val="75000"/>
                  </a:schemeClr>
                </a:solidFill>
                <a:latin typeface="Calibri" pitchFamily="34" charset="0"/>
                <a:cs typeface="Calibri" pitchFamily="34" charset="0"/>
              </a:rPr>
              <a:t>wniosek o wydanie decyzji o środowiskowych uwarunkowaniach wraz z kartą informacyjną przedsięwzięcia </a:t>
            </a:r>
          </a:p>
          <a:p>
            <a:pPr lvl="2" algn="just">
              <a:lnSpc>
                <a:spcPct val="100000"/>
              </a:lnSpc>
            </a:pPr>
            <a:r>
              <a:rPr lang="pl-PL" sz="1800" dirty="0">
                <a:solidFill>
                  <a:schemeClr val="accent5">
                    <a:lumMod val="75000"/>
                  </a:schemeClr>
                </a:solidFill>
                <a:latin typeface="Calibri" pitchFamily="34" charset="0"/>
                <a:cs typeface="Calibri" pitchFamily="34" charset="0"/>
              </a:rPr>
              <a:t>postanowienie w sprawie potrzeby/braku potrzeby przeprowadzenia OOŚ wraz z niezbędnymi opiniami organów współpracujących</a:t>
            </a:r>
          </a:p>
          <a:p>
            <a:pPr lvl="2">
              <a:lnSpc>
                <a:spcPct val="110000"/>
              </a:lnSpc>
              <a:spcBef>
                <a:spcPts val="0"/>
              </a:spcBef>
            </a:pPr>
            <a:r>
              <a:rPr lang="pl-PL" sz="1800" dirty="0">
                <a:solidFill>
                  <a:schemeClr val="accent5">
                    <a:lumMod val="75000"/>
                  </a:schemeClr>
                </a:solidFill>
                <a:latin typeface="Calibri" pitchFamily="34" charset="0"/>
                <a:cs typeface="Calibri" pitchFamily="34" charset="0"/>
              </a:rPr>
              <a:t>obwieszczenia wydawane na kolejnych etapach postępowania w sprawie OOŚ, w tym dokumentacja dotycząca procedury udziału społeczeństwa w postępowaniu OOŚ z uwzględnieniem informowania społeczeństwa na etapie Aneksów do raportu OOŚ </a:t>
            </a:r>
            <a:r>
              <a:rPr lang="pl-PL" sz="1400" dirty="0">
                <a:solidFill>
                  <a:schemeClr val="accent5">
                    <a:lumMod val="75000"/>
                  </a:schemeClr>
                </a:solidFill>
                <a:latin typeface="Calibri" pitchFamily="34" charset="0"/>
                <a:cs typeface="Calibri" pitchFamily="34" charset="0"/>
              </a:rPr>
              <a:t>(jeżeli dotyczy)</a:t>
            </a:r>
          </a:p>
          <a:p>
            <a:pPr lvl="2" algn="just">
              <a:lnSpc>
                <a:spcPct val="110000"/>
              </a:lnSpc>
              <a:spcBef>
                <a:spcPts val="0"/>
              </a:spcBef>
            </a:pPr>
            <a:r>
              <a:rPr lang="pl-PL" sz="1800" dirty="0">
                <a:solidFill>
                  <a:schemeClr val="accent5">
                    <a:lumMod val="75000"/>
                  </a:schemeClr>
                </a:solidFill>
                <a:latin typeface="Calibri" pitchFamily="34" charset="0"/>
                <a:cs typeface="Calibri" pitchFamily="34" charset="0"/>
              </a:rPr>
              <a:t>obwieszczenia o wydaniu decyzji, o których mowa w art. 72 ust.1 </a:t>
            </a:r>
            <a:r>
              <a:rPr lang="pl-PL" sz="1800" dirty="0" err="1">
                <a:solidFill>
                  <a:schemeClr val="accent5">
                    <a:lumMod val="75000"/>
                  </a:schemeClr>
                </a:solidFill>
                <a:latin typeface="Calibri" pitchFamily="34" charset="0"/>
                <a:cs typeface="Calibri" pitchFamily="34" charset="0"/>
              </a:rPr>
              <a:t>Uooś</a:t>
            </a:r>
            <a:r>
              <a:rPr lang="pl-PL" sz="1800" dirty="0">
                <a:solidFill>
                  <a:schemeClr val="accent5">
                    <a:lumMod val="75000"/>
                  </a:schemeClr>
                </a:solidFill>
                <a:latin typeface="Calibri" pitchFamily="34" charset="0"/>
                <a:cs typeface="Calibri" pitchFamily="34" charset="0"/>
              </a:rPr>
              <a:t> zgodnie z art. 72 ust.6 </a:t>
            </a:r>
            <a:r>
              <a:rPr lang="pl-PL" sz="1800" dirty="0" err="1">
                <a:solidFill>
                  <a:schemeClr val="accent5">
                    <a:lumMod val="75000"/>
                  </a:schemeClr>
                </a:solidFill>
                <a:latin typeface="Calibri" pitchFamily="34" charset="0"/>
                <a:cs typeface="Calibri" pitchFamily="34" charset="0"/>
              </a:rPr>
              <a:t>Uooś</a:t>
            </a:r>
            <a:endParaRPr lang="pl-PL" sz="1800" dirty="0">
              <a:solidFill>
                <a:schemeClr val="accent5">
                  <a:lumMod val="75000"/>
                </a:schemeClr>
              </a:solidFill>
              <a:latin typeface="Calibri" pitchFamily="34" charset="0"/>
              <a:cs typeface="Calibri" pitchFamily="34" charset="0"/>
            </a:endParaRPr>
          </a:p>
          <a:p>
            <a:pPr marL="0" indent="0">
              <a:buNone/>
            </a:pPr>
            <a:endParaRPr lang="pl-PL"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907056"/>
          </a:xfrm>
        </p:spPr>
        <p:txBody>
          <a:bodyPr>
            <a:normAutofit/>
          </a:bodyPr>
          <a:lstStyle/>
          <a:p>
            <a:pPr marL="192876" lvl="1" indent="0" algn="just">
              <a:lnSpc>
                <a:spcPct val="100000"/>
              </a:lnSpc>
              <a:buNone/>
            </a:pPr>
            <a:r>
              <a:rPr lang="pl-PL" sz="1600" dirty="0">
                <a:solidFill>
                  <a:schemeClr val="accent5">
                    <a:lumMod val="75000"/>
                  </a:schemeClr>
                </a:solidFill>
                <a:latin typeface="Calibri" pitchFamily="34" charset="0"/>
                <a:cs typeface="Calibri" pitchFamily="34" charset="0"/>
              </a:rPr>
              <a:t>	</a:t>
            </a:r>
            <a:r>
              <a:rPr lang="pl-PL" sz="1800" b="1" dirty="0">
                <a:solidFill>
                  <a:srgbClr val="FF0000"/>
                </a:solidFill>
                <a:latin typeface="Calibri" pitchFamily="34" charset="0"/>
                <a:cs typeface="Calibri" pitchFamily="34" charset="0"/>
              </a:rPr>
              <a:t>Dokumentacja środowiskowa </a:t>
            </a:r>
          </a:p>
          <a:p>
            <a:pPr marL="192876" lvl="1" indent="0" algn="just">
              <a:lnSpc>
                <a:spcPct val="100000"/>
              </a:lnSpc>
              <a:buNone/>
            </a:pPr>
            <a:endParaRPr lang="pl-PL" sz="18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 Opinia o braku kwalifikacji do wydania decyzji o środowiskowych uwarunkowaniach (gdy właściwy organ ochrony środowiska nie stwierdził obowiązku wydania decyzji o środowiskowych uwarunkowaniach)</a:t>
            </a:r>
          </a:p>
          <a:p>
            <a:pPr marL="0" indent="0" algn="just">
              <a:buNone/>
            </a:pPr>
            <a:endParaRPr lang="pl-PL" sz="18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dokument powinien zawierać zakres przedsięwzięcia i uzasadnienie braku kwalifikacji</a:t>
            </a:r>
          </a:p>
          <a:p>
            <a:pPr algn="just">
              <a:buFont typeface="Wingdings" panose="05000000000000000000" pitchFamily="2" charset="2"/>
              <a:buChar char="Ø"/>
            </a:pPr>
            <a:endParaRPr lang="pl-PL" sz="1600" dirty="0">
              <a:solidFill>
                <a:schemeClr val="accent5">
                  <a:lumMod val="75000"/>
                </a:schemeClr>
              </a:solidFill>
              <a:latin typeface="Calibri" pitchFamily="34" charset="0"/>
              <a:cs typeface="Calibri" pitchFamily="34" charset="0"/>
            </a:endParaRPr>
          </a:p>
          <a:p>
            <a:pPr algn="just"/>
            <a:r>
              <a:rPr lang="pl-PL" sz="1600" dirty="0">
                <a:solidFill>
                  <a:schemeClr val="accent5">
                    <a:lumMod val="75000"/>
                  </a:schemeClr>
                </a:solidFill>
                <a:latin typeface="Calibri" pitchFamily="34" charset="0"/>
                <a:cs typeface="Calibri" pitchFamily="34" charset="0"/>
              </a:rPr>
              <a:t>W związku ze zmianami właściwości organu uprawnionego do wydania decyzji o środowiskowych uwarunkowaniach z dniem 1 stycznia 2017 r., na podstawie art. 75 ust. 1 pkt 1 lit. l ustawy z dnia 3 października 2008 r. o udostępnianiu informacji o środowisku i jego ochronie, udziale społeczeństwa w ochronie środowiska oraz o ocenach oddziaływania na środowisko (Dz. U. 2017, poz. 1405), dla przedsięwzięć, wymienionych w Rozporządzeniu RM z dnia 9 listopada 2010 r. w sprawie przedsięwzięć mogących znacząco oddziaływać na środowisko (Dz.U. 2016 poz. 71 Tj.) ale nie osiągających wskazanych w nim progów </a:t>
            </a:r>
            <a:r>
              <a:rPr lang="pl-PL" sz="1600" u="sng" dirty="0">
                <a:solidFill>
                  <a:schemeClr val="accent5">
                    <a:lumMod val="75000"/>
                  </a:schemeClr>
                </a:solidFill>
                <a:latin typeface="Calibri" pitchFamily="34" charset="0"/>
                <a:cs typeface="Calibri" pitchFamily="34" charset="0"/>
              </a:rPr>
              <a:t>ww. dokument (stanowisko/opinia/postanowienie o odmowie wszczęcia postępowania w sprawie wydania decyzji o środowiskowych uwarunkowaniach) wydaje Regionalny Dyrektor Ochrony Środowiska. </a:t>
            </a:r>
            <a:r>
              <a:rPr lang="pl-PL" sz="1600" dirty="0">
                <a:solidFill>
                  <a:schemeClr val="accent5">
                    <a:lumMod val="75000"/>
                  </a:schemeClr>
                </a:solidFill>
                <a:latin typeface="Calibri" pitchFamily="34" charset="0"/>
                <a:cs typeface="Calibri" pitchFamily="34" charset="0"/>
              </a:rPr>
              <a:t>W przypadku rodzajów przedsięwzięć, które nie zostały wymienione w przedmiotowym Rozporządzeniu powyższe stanowisko uzasadniające brak wymogu uzyskania decyzji o środowiskowych uwarunkowaniach może zająć </a:t>
            </a:r>
            <a:r>
              <a:rPr lang="pl-PL" sz="1600" u="sng" dirty="0">
                <a:solidFill>
                  <a:schemeClr val="accent5">
                    <a:lumMod val="75000"/>
                  </a:schemeClr>
                </a:solidFill>
                <a:latin typeface="Calibri" pitchFamily="34" charset="0"/>
                <a:cs typeface="Calibri" pitchFamily="34" charset="0"/>
              </a:rPr>
              <a:t>wójt, burmistrz, prezydent miasta</a:t>
            </a:r>
            <a:r>
              <a:rPr lang="pl-PL" sz="1600" dirty="0">
                <a:solidFill>
                  <a:schemeClr val="accent5">
                    <a:lumMod val="75000"/>
                  </a:schemeClr>
                </a:solidFill>
                <a:latin typeface="Calibri" pitchFamily="34" charset="0"/>
                <a:cs typeface="Calibri" pitchFamily="34" charset="0"/>
              </a:rPr>
              <a:t>.</a:t>
            </a:r>
          </a:p>
          <a:p>
            <a:pPr algn="just">
              <a:buNone/>
            </a:pPr>
            <a:endParaRPr lang="pl-PL" sz="1600"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72816"/>
            <a:ext cx="7769696" cy="1728192"/>
          </a:xfrm>
        </p:spPr>
        <p:txBody>
          <a:bodyPr>
            <a:normAutofit/>
          </a:bodyPr>
          <a:lstStyle/>
          <a:p>
            <a:r>
              <a:rPr lang="pl-PL" sz="4800" b="1" i="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t>Kwalifikowalność </a:t>
            </a:r>
            <a:br>
              <a:rPr lang="pl-PL" sz="4800" b="1" i="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br>
            <a:r>
              <a:rPr lang="pl-PL" sz="4800" b="1" i="1" dirty="0">
                <a:ln w="10541" cmpd="sng">
                  <a:solidFill>
                    <a:schemeClr val="accent1">
                      <a:shade val="88000"/>
                      <a:satMod val="110000"/>
                    </a:schemeClr>
                  </a:solidFill>
                  <a:prstDash val="solid"/>
                </a:ln>
                <a:solidFill>
                  <a:schemeClr val="accent5">
                    <a:lumMod val="75000"/>
                  </a:schemeClr>
                </a:solidFill>
                <a:latin typeface="Calibri" pitchFamily="34" charset="0"/>
                <a:cs typeface="Calibri" pitchFamily="34" charset="0"/>
              </a:rPr>
              <a:t>Projektu</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147248" cy="588680"/>
          </a:xfrm>
        </p:spPr>
        <p:txBody>
          <a:bodyPr>
            <a:normAutofit/>
          </a:bodyPr>
          <a:lstStyle/>
          <a:p>
            <a:pPr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3. UMOWA PARTNERSTWA</a:t>
            </a:r>
          </a:p>
        </p:txBody>
      </p:sp>
      <p:sp>
        <p:nvSpPr>
          <p:cNvPr id="3" name="Symbol zastępczy zawartości 2"/>
          <p:cNvSpPr>
            <a:spLocks noGrp="1"/>
          </p:cNvSpPr>
          <p:nvPr>
            <p:ph idx="1"/>
          </p:nvPr>
        </p:nvSpPr>
        <p:spPr>
          <a:xfrm>
            <a:off x="323528" y="980728"/>
            <a:ext cx="8352928" cy="5475008"/>
          </a:xfrm>
        </p:spPr>
        <p:txBody>
          <a:bodyPr>
            <a:normAutofit/>
          </a:bodyPr>
          <a:lstStyle/>
          <a:p>
            <a:pPr algn="just">
              <a:buNone/>
            </a:pPr>
            <a:r>
              <a:rPr lang="pl-PL" sz="16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 celu wspólnej realizacji projektu, może zostać utworzone partnerstwo, przez podmioty wnoszące do projektu zasoby ludzkie, organizacyjne, techniczne lub finansowe, realizujące wspólnie projekt, na warunkach określonych w porozumieniu albo umowie o partnerstwie. </a:t>
            </a:r>
          </a:p>
          <a:p>
            <a:pPr algn="just"/>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Podmiot, o którym mowa w art. 3 ust. 1 ustawy z dnia 29 stycznia 2004 r. – Prawo zamówień publicznych (Dz. U. z 2015 r. poz. 2164, z </a:t>
            </a:r>
            <a:r>
              <a:rPr lang="pl-PL" sz="1800" dirty="0" err="1">
                <a:solidFill>
                  <a:schemeClr val="accent5">
                    <a:lumMod val="75000"/>
                  </a:schemeClr>
                </a:solidFill>
                <a:latin typeface="Calibri" pitchFamily="34" charset="0"/>
                <a:cs typeface="Calibri" pitchFamily="34" charset="0"/>
              </a:rPr>
              <a:t>późn</a:t>
            </a:r>
            <a:r>
              <a:rPr lang="pl-PL" sz="1800" dirty="0">
                <a:solidFill>
                  <a:schemeClr val="accent5">
                    <a:lumMod val="75000"/>
                  </a:schemeClr>
                </a:solidFill>
                <a:latin typeface="Calibri" pitchFamily="34" charset="0"/>
                <a:cs typeface="Calibri" pitchFamily="34" charset="0"/>
              </a:rPr>
              <a:t>. zm.), inicjujący projekt partnerski, dokonuje wyboru partnerów spośród podmiotów innych niż wymienione w art. 3 ust.1 </a:t>
            </a:r>
            <a:r>
              <a:rPr lang="pl-PL" sz="1800" dirty="0" err="1">
                <a:solidFill>
                  <a:schemeClr val="accent5">
                    <a:lumMod val="75000"/>
                  </a:schemeClr>
                </a:solidFill>
                <a:latin typeface="Calibri" pitchFamily="34" charset="0"/>
                <a:cs typeface="Calibri" pitchFamily="34" charset="0"/>
              </a:rPr>
              <a:t>pkt</a:t>
            </a:r>
            <a:r>
              <a:rPr lang="pl-PL" sz="1800" dirty="0">
                <a:solidFill>
                  <a:schemeClr val="accent5">
                    <a:lumMod val="75000"/>
                  </a:schemeClr>
                </a:solidFill>
                <a:latin typeface="Calibri" pitchFamily="34" charset="0"/>
                <a:cs typeface="Calibri" pitchFamily="34" charset="0"/>
              </a:rPr>
              <a:t> 1-3a tej ustawy, z zachowaniem zasady przejrzystości i równego traktowania podmiotów.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Wybór partnerów jest dokonywany </a:t>
            </a:r>
            <a:r>
              <a:rPr lang="pl-PL" sz="1800" b="1" dirty="0">
                <a:solidFill>
                  <a:schemeClr val="accent5">
                    <a:lumMod val="75000"/>
                  </a:schemeClr>
                </a:solidFill>
                <a:latin typeface="Calibri" pitchFamily="34" charset="0"/>
                <a:cs typeface="Calibri" pitchFamily="34" charset="0"/>
              </a:rPr>
              <a:t>przed złożeniem wniosku </a:t>
            </a:r>
            <a:r>
              <a:rPr lang="pl-PL" sz="1800" dirty="0">
                <a:solidFill>
                  <a:schemeClr val="accent5">
                    <a:lumMod val="75000"/>
                  </a:schemeClr>
                </a:solidFill>
                <a:latin typeface="Calibri" pitchFamily="34" charset="0"/>
                <a:cs typeface="Calibri" pitchFamily="34" charset="0"/>
              </a:rPr>
              <a:t>o dofinansowanie.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Partnerami w projekcie mogą być jedynie </a:t>
            </a:r>
            <a:r>
              <a:rPr lang="pl-PL" sz="1800" b="1" dirty="0">
                <a:solidFill>
                  <a:schemeClr val="accent5">
                    <a:lumMod val="75000"/>
                  </a:schemeClr>
                </a:solidFill>
                <a:latin typeface="Calibri" pitchFamily="34" charset="0"/>
                <a:cs typeface="Calibri" pitchFamily="34" charset="0"/>
              </a:rPr>
              <a:t>podmioty znajdujące się w katalogu typów beneficjentów</a:t>
            </a:r>
            <a:r>
              <a:rPr lang="pl-PL" sz="1800" dirty="0">
                <a:solidFill>
                  <a:schemeClr val="accent5">
                    <a:lumMod val="75000"/>
                  </a:schemeClr>
                </a:solidFill>
                <a:latin typeface="Calibri" pitchFamily="34" charset="0"/>
                <a:cs typeface="Calibri" pitchFamily="34" charset="0"/>
              </a:rPr>
              <a:t> w danym działaniu RPO WL.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Stroną porozumienia oraz umowy o partnerstwie </a:t>
            </a:r>
            <a:r>
              <a:rPr lang="pl-PL" sz="1800" b="1" dirty="0">
                <a:solidFill>
                  <a:schemeClr val="accent5">
                    <a:lumMod val="75000"/>
                  </a:schemeClr>
                </a:solidFill>
                <a:latin typeface="Calibri" pitchFamily="34" charset="0"/>
                <a:cs typeface="Calibri" pitchFamily="34" charset="0"/>
              </a:rPr>
              <a:t>nie może być podmiot wykluczony </a:t>
            </a:r>
            <a:r>
              <a:rPr lang="pl-PL" sz="1800" dirty="0">
                <a:solidFill>
                  <a:schemeClr val="accent5">
                    <a:lumMod val="75000"/>
                  </a:schemeClr>
                </a:solidFill>
                <a:latin typeface="Calibri" pitchFamily="34" charset="0"/>
                <a:cs typeface="Calibri" pitchFamily="34" charset="0"/>
              </a:rPr>
              <a:t>z możliwości otrzymania dofinansowania. </a:t>
            </a:r>
          </a:p>
          <a:p>
            <a:endParaRPr lang="pl-PL"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256584"/>
          </a:xfrm>
        </p:spPr>
        <p:txBody>
          <a:bodyPr>
            <a:normAutofit/>
          </a:bodyPr>
          <a:lstStyle/>
          <a:p>
            <a:pPr algn="just"/>
            <a:r>
              <a:rPr lang="pl-PL" sz="1800" dirty="0">
                <a:solidFill>
                  <a:schemeClr val="accent5">
                    <a:lumMod val="75000"/>
                  </a:schemeClr>
                </a:solidFill>
                <a:latin typeface="Calibri" pitchFamily="34" charset="0"/>
                <a:cs typeface="Calibri" pitchFamily="34" charset="0"/>
              </a:rPr>
              <a:t>W przypadkach uzasadnionych koniecznością zapewnienia prawidłowej i terminowej realizacji projektu, za zgodą IZ RPO WL, może nastąpić </a:t>
            </a:r>
            <a:r>
              <a:rPr lang="pl-PL" sz="1800" b="1" dirty="0">
                <a:solidFill>
                  <a:schemeClr val="accent5">
                    <a:lumMod val="75000"/>
                  </a:schemeClr>
                </a:solidFill>
                <a:latin typeface="Calibri" pitchFamily="34" charset="0"/>
                <a:cs typeface="Calibri" pitchFamily="34" charset="0"/>
              </a:rPr>
              <a:t>zmiana partnera</a:t>
            </a:r>
            <a:r>
              <a:rPr lang="pl-PL" sz="1800" dirty="0">
                <a:solidFill>
                  <a:schemeClr val="accent5">
                    <a:lumMod val="75000"/>
                  </a:schemeClr>
                </a:solidFill>
                <a:latin typeface="Calibri" pitchFamily="34" charset="0"/>
                <a:cs typeface="Calibri" pitchFamily="34" charset="0"/>
              </a:rPr>
              <a:t>, na zasadach opisanych w niniejszym dokumencie.</a:t>
            </a:r>
          </a:p>
          <a:p>
            <a:pPr algn="just"/>
            <a:endParaRPr lang="pl-PL" sz="18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Podmiot, o którym mowa w art. 3 ust. 1 ustawy z dnia 29 stycznia 2004 r. – Prawo zamówień publicznych, niebędący podmiotem inicjującym projekt partnerski, po przystąpieniu do realizacji projektu partnerskiego podaje do publicznej wiadomości w Biuletynie Informacji Publicznej informację o rozpoczęciu realizacji projektu partnerskiego wraz z uzasadnieniem przyczyn przystąpienia do jego realizacji oraz wskazaniem partnera wiodącego w tym projekcie. </a:t>
            </a:r>
          </a:p>
          <a:p>
            <a:pPr algn="just"/>
            <a:endParaRPr lang="pl-PL" sz="18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Wydatki poniesione w ramach projektu przez partnera, który nie został wybrany zgodnie z art. 33 ustawy z dnia 11 lipca 2014 r. o zasadach realizacji programów w zakresie polityki spójności finansowanych w perspektywie finansowej 2014–2020 (DZ. U. z 2017 r., poz. 1460), mogą być uznane za </a:t>
            </a:r>
            <a:r>
              <a:rPr lang="pl-PL" sz="1800" dirty="0" err="1">
                <a:solidFill>
                  <a:schemeClr val="accent5">
                    <a:lumMod val="75000"/>
                  </a:schemeClr>
                </a:solidFill>
                <a:latin typeface="Calibri" pitchFamily="34" charset="0"/>
                <a:cs typeface="Calibri" pitchFamily="34" charset="0"/>
              </a:rPr>
              <a:t>niekwalifikowalne</a:t>
            </a:r>
            <a:r>
              <a:rPr lang="pl-PL" sz="1800" dirty="0">
                <a:solidFill>
                  <a:schemeClr val="accent5">
                    <a:lumMod val="75000"/>
                  </a:schemeClr>
                </a:solidFill>
                <a:latin typeface="Calibri" pitchFamily="34" charset="0"/>
                <a:cs typeface="Calibri" pitchFamily="34" charset="0"/>
              </a:rPr>
              <a:t>, przy czym wysokość wydatków </a:t>
            </a:r>
            <a:r>
              <a:rPr lang="pl-PL" sz="1800" dirty="0" err="1">
                <a:solidFill>
                  <a:schemeClr val="accent5">
                    <a:lumMod val="75000"/>
                  </a:schemeClr>
                </a:solidFill>
                <a:latin typeface="Calibri" pitchFamily="34" charset="0"/>
                <a:cs typeface="Calibri" pitchFamily="34" charset="0"/>
              </a:rPr>
              <a:t>niekwalifikowalnych</a:t>
            </a:r>
            <a:r>
              <a:rPr lang="pl-PL" sz="1800" dirty="0">
                <a:solidFill>
                  <a:schemeClr val="accent5">
                    <a:lumMod val="75000"/>
                  </a:schemeClr>
                </a:solidFill>
                <a:latin typeface="Calibri" pitchFamily="34" charset="0"/>
                <a:cs typeface="Calibri" pitchFamily="34" charset="0"/>
              </a:rPr>
              <a:t> uwzględnia stopień naruszenia przepisów ww. ustawy. </a:t>
            </a:r>
          </a:p>
          <a:p>
            <a:pPr>
              <a:buNone/>
            </a:pPr>
            <a:endParaRPr lang="pl-PL" sz="1600" dirty="0"/>
          </a:p>
          <a:p>
            <a:pPr>
              <a:buNone/>
            </a:pPr>
            <a:r>
              <a:rPr lang="pl-PL" sz="1600" dirty="0"/>
              <a:t>	</a:t>
            </a:r>
          </a:p>
          <a:p>
            <a:endParaRPr lang="pl-PL" sz="1600" dirty="0">
              <a:solidFill>
                <a:schemeClr val="bg2">
                  <a:lumMod val="50000"/>
                </a:schemeClr>
              </a:solidFill>
              <a:latin typeface="Calibri" pitchFamily="34" charset="0"/>
              <a:cs typeface="Calibri" pitchFamily="34" charset="0"/>
            </a:endParaRPr>
          </a:p>
          <a:p>
            <a:pPr>
              <a:buNone/>
            </a:pPr>
            <a:endParaRPr lang="pl-PL" dirty="0"/>
          </a:p>
          <a:p>
            <a:pPr>
              <a:buNone/>
            </a:pPr>
            <a:endParaRPr lang="pl-PL"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6664"/>
          </a:xfrm>
        </p:spPr>
        <p:txBody>
          <a:bodyPr>
            <a:normAutofit lnSpcReduction="10000"/>
          </a:bodyPr>
          <a:lstStyle/>
          <a:p>
            <a:pPr algn="just"/>
            <a:endParaRPr lang="pl-PL" sz="1600" dirty="0">
              <a:solidFill>
                <a:schemeClr val="bg2">
                  <a:lumMod val="50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 przypadku realizacji projektu przez więcej niż jeden podmiot do wniosku należy dołączyć umowę porozumienie stron uczestniczących w realizacji projektu. Umowa ta określa w szczególności: </a:t>
            </a:r>
          </a:p>
          <a:p>
            <a:pPr algn="just">
              <a:buNone/>
            </a:pPr>
            <a:r>
              <a:rPr lang="pl-PL" sz="1800" dirty="0">
                <a:solidFill>
                  <a:srgbClr val="FF0000"/>
                </a:solidFill>
                <a:latin typeface="Calibri" pitchFamily="34" charset="0"/>
                <a:cs typeface="Calibri" pitchFamily="34" charset="0"/>
              </a:rPr>
              <a:t>	a) przedmiot porozumienia albo umowy; </a:t>
            </a:r>
          </a:p>
          <a:p>
            <a:pPr algn="just">
              <a:buNone/>
            </a:pPr>
            <a:r>
              <a:rPr lang="pl-PL" sz="1800" dirty="0">
                <a:solidFill>
                  <a:srgbClr val="FF0000"/>
                </a:solidFill>
                <a:latin typeface="Calibri" pitchFamily="34" charset="0"/>
                <a:cs typeface="Calibri" pitchFamily="34" charset="0"/>
              </a:rPr>
              <a:t>	b) prawa i obowiązki stron; </a:t>
            </a:r>
          </a:p>
          <a:p>
            <a:pPr algn="just">
              <a:buNone/>
            </a:pPr>
            <a:r>
              <a:rPr lang="pl-PL" sz="1800" dirty="0">
                <a:solidFill>
                  <a:srgbClr val="FF0000"/>
                </a:solidFill>
                <a:latin typeface="Calibri" pitchFamily="34" charset="0"/>
                <a:cs typeface="Calibri" pitchFamily="34" charset="0"/>
              </a:rPr>
              <a:t>	c) zakres i formę udziału poszczególnych partnerów w projekcie;</a:t>
            </a:r>
          </a:p>
          <a:p>
            <a:pPr algn="just">
              <a:buNone/>
            </a:pPr>
            <a:r>
              <a:rPr lang="pl-PL" sz="1800" dirty="0">
                <a:solidFill>
                  <a:srgbClr val="FF0000"/>
                </a:solidFill>
                <a:latin typeface="Calibri" pitchFamily="34" charset="0"/>
                <a:cs typeface="Calibri" pitchFamily="34" charset="0"/>
              </a:rPr>
              <a:t>	d) partnera wiodącego uprawnionego do reprezentowania pozostałych partnerów projektu; </a:t>
            </a:r>
          </a:p>
          <a:p>
            <a:pPr algn="just">
              <a:buNone/>
            </a:pPr>
            <a:r>
              <a:rPr lang="pl-PL" sz="1800" dirty="0">
                <a:solidFill>
                  <a:srgbClr val="FF0000"/>
                </a:solidFill>
                <a:latin typeface="Calibri" pitchFamily="34" charset="0"/>
                <a:cs typeface="Calibri" pitchFamily="34" charset="0"/>
              </a:rPr>
              <a:t>	e) sposób przekazywania dofinansowania na pokrycie kosztów ponoszonych przez poszczególnych partnerów projektu, umożliwiający określenie kwoty dofinansowania udzielonego każdemu z partnerów; </a:t>
            </a:r>
          </a:p>
          <a:p>
            <a:pPr algn="just">
              <a:buNone/>
            </a:pPr>
            <a:r>
              <a:rPr lang="pl-PL" sz="1800" dirty="0">
                <a:solidFill>
                  <a:srgbClr val="FF0000"/>
                </a:solidFill>
                <a:latin typeface="Calibri" pitchFamily="34" charset="0"/>
                <a:cs typeface="Calibri" pitchFamily="34" charset="0"/>
              </a:rPr>
              <a:t>	f) sposób postępowania w przypadku naruszenia lub niewywiązania się stron z porozumienia lub umowy. </a:t>
            </a:r>
          </a:p>
          <a:p>
            <a:pPr algn="just">
              <a:buNone/>
            </a:pPr>
            <a:endParaRPr lang="pl-PL" sz="1800" dirty="0">
              <a:solidFill>
                <a:schemeClr val="accent4">
                  <a:lumMod val="75000"/>
                </a:schemeClr>
              </a:solidFill>
              <a:latin typeface="Calibri" pitchFamily="34" charset="0"/>
              <a:cs typeface="Calibri" pitchFamily="34" charset="0"/>
            </a:endParaRPr>
          </a:p>
          <a:p>
            <a:pPr algn="just">
              <a:buNone/>
            </a:pPr>
            <a:r>
              <a:rPr lang="pl-PL" sz="18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 przypadku projektów partnerskich nie jest dopuszczalne wzajemne zlecanie przez beneficjenta zakupu towarów lub usług partnerowi i odwrotnie.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Ponadto niedopuszczalne są praktyki polegające na zawieraniu umów partnerskich, co do których zachodzi podejrzenie, że zostały zawarte wyłącznie w celu uzyskania wyższej oceny w procesie weryfikacji wniosku o dofinansowanie przez IZ RPO. Przykładem może być umowa na mocy której na jednym z partnerów spoczywa całość praw i obowiązków związanych z realizacją projektu.</a:t>
            </a:r>
          </a:p>
          <a:p>
            <a:pPr>
              <a:buNone/>
            </a:pPr>
            <a:endParaRPr lang="pl-PL"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i="1" dirty="0">
                <a:ln>
                  <a:solidFill>
                    <a:schemeClr val="accent2">
                      <a:lumMod val="75000"/>
                    </a:schemeClr>
                  </a:solidFill>
                </a:ln>
                <a:solidFill>
                  <a:schemeClr val="accent2">
                    <a:lumMod val="75000"/>
                  </a:schemeClr>
                </a:solidFill>
                <a:latin typeface="Calibri" pitchFamily="34" charset="0"/>
                <a:cs typeface="Calibri" pitchFamily="34" charset="0"/>
              </a:rPr>
              <a:t>4. ZEZWOLENIE NA REALIZACJĘ INWESTYCJI</a:t>
            </a:r>
          </a:p>
        </p:txBody>
      </p:sp>
      <p:sp>
        <p:nvSpPr>
          <p:cNvPr id="3" name="Symbol zastępczy zawartości 2"/>
          <p:cNvSpPr>
            <a:spLocks noGrp="1"/>
          </p:cNvSpPr>
          <p:nvPr>
            <p:ph idx="1"/>
          </p:nvPr>
        </p:nvSpPr>
        <p:spPr>
          <a:xfrm>
            <a:off x="628650" y="1340768"/>
            <a:ext cx="7886700" cy="5040560"/>
          </a:xfrm>
        </p:spPr>
        <p:txBody>
          <a:bodyPr>
            <a:normAutofit lnSpcReduction="10000"/>
          </a:bodyPr>
          <a:lstStyle/>
          <a:p>
            <a:pPr algn="just">
              <a:buFont typeface="Wingdings" panose="05000000000000000000" pitchFamily="2" charset="2"/>
              <a:buChar char="Ø"/>
            </a:pPr>
            <a:r>
              <a:rPr lang="pl-PL" sz="1600" dirty="0">
                <a:solidFill>
                  <a:schemeClr val="bg2">
                    <a:lumMod val="50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Dla projektów infrastrukturalnych Wnioskodawca zobowiązany jest do dołączenia dokumentu stanowiącego zezwolenie na realizację </a:t>
            </a:r>
            <a:r>
              <a:rPr lang="pl-PL" sz="1800" b="1" dirty="0">
                <a:solidFill>
                  <a:srgbClr val="FF0000"/>
                </a:solidFill>
                <a:latin typeface="Calibri" pitchFamily="34" charset="0"/>
                <a:cs typeface="Calibri" pitchFamily="34" charset="0"/>
              </a:rPr>
              <a:t>pełnego zakresu rzeczowego inwestycji </a:t>
            </a:r>
            <a:r>
              <a:rPr lang="pl-PL" sz="1800" dirty="0">
                <a:solidFill>
                  <a:schemeClr val="accent5">
                    <a:lumMod val="75000"/>
                  </a:schemeClr>
                </a:solidFill>
                <a:latin typeface="Calibri" pitchFamily="34" charset="0"/>
                <a:cs typeface="Calibri" pitchFamily="34" charset="0"/>
              </a:rPr>
              <a:t>tj. na podstawie którego może rozpocząć prace budowlane</a:t>
            </a:r>
          </a:p>
          <a:p>
            <a:pPr marL="0" indent="0" algn="just">
              <a:buNone/>
            </a:pPr>
            <a:endParaRPr lang="pl-PL" sz="10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en-US" sz="1800" dirty="0" err="1">
                <a:solidFill>
                  <a:schemeClr val="accent5">
                    <a:lumMod val="75000"/>
                  </a:schemeClr>
                </a:solidFill>
                <a:latin typeface="Calibri" pitchFamily="34" charset="0"/>
                <a:cs typeface="Calibri" pitchFamily="34" charset="0"/>
              </a:rPr>
              <a:t>Przez</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zezwolenie</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na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realizację</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inwestycji</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rozumie</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się</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wszystkie</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decyzje</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postanowienia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uzgodnienia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powstałe</a:t>
            </a:r>
            <a:r>
              <a:rPr lang="en-US" sz="1800" dirty="0">
                <a:solidFill>
                  <a:schemeClr val="accent5">
                    <a:lumMod val="75000"/>
                  </a:schemeClr>
                </a:solidFill>
                <a:latin typeface="Calibri" pitchFamily="34" charset="0"/>
                <a:cs typeface="Calibri" pitchFamily="34" charset="0"/>
              </a:rPr>
              <a:t> w </a:t>
            </a:r>
            <a:r>
              <a:rPr lang="en-US" sz="1800" dirty="0" err="1">
                <a:solidFill>
                  <a:schemeClr val="accent5">
                    <a:lumMod val="75000"/>
                  </a:schemeClr>
                </a:solidFill>
                <a:latin typeface="Calibri" pitchFamily="34" charset="0"/>
                <a:cs typeface="Calibri" pitchFamily="34" charset="0"/>
              </a:rPr>
              <a:t>toku</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postępowania</a:t>
            </a:r>
            <a:r>
              <a:rPr lang="en-US" sz="1800" dirty="0">
                <a:solidFill>
                  <a:schemeClr val="accent5">
                    <a:lumMod val="75000"/>
                  </a:schemeClr>
                </a:solidFill>
                <a:latin typeface="Calibri" pitchFamily="34" charset="0"/>
                <a:cs typeface="Calibri" pitchFamily="34" charset="0"/>
              </a:rPr>
              <a:t> w </a:t>
            </a:r>
            <a:r>
              <a:rPr lang="en-US" sz="1800" dirty="0" err="1">
                <a:solidFill>
                  <a:schemeClr val="accent5">
                    <a:lumMod val="75000"/>
                  </a:schemeClr>
                </a:solidFill>
                <a:latin typeface="Calibri" pitchFamily="34" charset="0"/>
                <a:cs typeface="Calibri" pitchFamily="34" charset="0"/>
              </a:rPr>
              <a:t>sprawie</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wydania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kompletnego</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zezwolenia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na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realizację</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inwestycji</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uprawniającego</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inwestora</a:t>
            </a:r>
            <a:r>
              <a:rPr lang="en-US" sz="1800" dirty="0">
                <a:solidFill>
                  <a:schemeClr val="accent5">
                    <a:lumMod val="75000"/>
                  </a:schemeClr>
                </a:solidFill>
                <a:latin typeface="Calibri" pitchFamily="34" charset="0"/>
                <a:cs typeface="Calibri" pitchFamily="34" charset="0"/>
              </a:rPr>
              <a:t> o </a:t>
            </a:r>
            <a:r>
              <a:rPr lang="en-US" sz="1800" dirty="0" err="1">
                <a:solidFill>
                  <a:schemeClr val="accent5">
                    <a:lumMod val="75000"/>
                  </a:schemeClr>
                </a:solidFill>
                <a:latin typeface="Calibri" pitchFamily="34" charset="0"/>
                <a:cs typeface="Calibri" pitchFamily="34" charset="0"/>
              </a:rPr>
              <a:t>rozpoczęcia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i</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prowadzenia</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procesu</a:t>
            </a:r>
            <a:r>
              <a:rPr lang="en-US" sz="1800" dirty="0">
                <a:solidFill>
                  <a:schemeClr val="accent5">
                    <a:lumMod val="75000"/>
                  </a:schemeClr>
                </a:solidFill>
                <a:latin typeface="Calibri" pitchFamily="34" charset="0"/>
                <a:cs typeface="Calibri" pitchFamily="34" charset="0"/>
              </a:rPr>
              <a:t> </a:t>
            </a:r>
            <a:r>
              <a:rPr lang="en-US" sz="1800" dirty="0" err="1">
                <a:solidFill>
                  <a:schemeClr val="accent5">
                    <a:lumMod val="75000"/>
                  </a:schemeClr>
                </a:solidFill>
                <a:latin typeface="Calibri" pitchFamily="34" charset="0"/>
                <a:cs typeface="Calibri" pitchFamily="34" charset="0"/>
              </a:rPr>
              <a:t>inwestycyjnego</a:t>
            </a:r>
            <a:endParaRPr lang="pl-PL" sz="1800" dirty="0">
              <a:solidFill>
                <a:schemeClr val="accent5">
                  <a:lumMod val="75000"/>
                </a:schemeClr>
              </a:solidFill>
              <a:latin typeface="Calibri" pitchFamily="34" charset="0"/>
              <a:cs typeface="Calibri" pitchFamily="34" charset="0"/>
            </a:endParaRPr>
          </a:p>
          <a:p>
            <a:pPr marL="0" indent="0" algn="just">
              <a:buNone/>
            </a:pPr>
            <a:endParaRPr lang="pl-PL" sz="10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Przedmiotowe zezwolenie mogą stanowić w szczególności: </a:t>
            </a:r>
            <a:r>
              <a:rPr lang="pl-PL" sz="1800" dirty="0">
                <a:solidFill>
                  <a:srgbClr val="FF0000"/>
                </a:solidFill>
                <a:latin typeface="Calibri" pitchFamily="34" charset="0"/>
                <a:cs typeface="Calibri" pitchFamily="34" charset="0"/>
              </a:rPr>
              <a:t>decyzja o pozwoleniu na budowę, zgłoszenie wykonania robót budowlanych, ZRID, decyzja konserwatora zabytków, decyzja o pozwoleniu wodnoprawnym na wykonanie urządzeń wodnych, dokument zatwierdzający projekt robót geologicznych</a:t>
            </a:r>
          </a:p>
          <a:p>
            <a:pPr marL="0" indent="0" algn="just">
              <a:buNone/>
            </a:pPr>
            <a:endParaRPr lang="pl-PL" sz="18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accent5">
                    <a:lumMod val="75000"/>
                  </a:schemeClr>
                </a:solidFill>
                <a:latin typeface="Calibri" pitchFamily="34" charset="0"/>
                <a:cs typeface="Calibri" pitchFamily="34" charset="0"/>
              </a:rPr>
              <a:t>Zgłoszenie zamiaru wykonania robót budowlanych musi zawierać pieczątkę wpływu do właściwego organu. Dodatkowo wraz ze zgłoszeniem obowiązkowo należy dostarczyć dokument wydany przez właściwy organ potwierdzający brak wniesienia sprzeciwu</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91264" cy="5328592"/>
          </a:xfrm>
        </p:spPr>
        <p:txBody>
          <a:bodyPr>
            <a:normAutofit/>
          </a:bodyPr>
          <a:lstStyle/>
          <a:p>
            <a:pPr algn="just">
              <a:buNone/>
            </a:pPr>
            <a:r>
              <a:rPr lang="pl-PL" sz="1600" dirty="0">
                <a:solidFill>
                  <a:srgbClr val="FF0000"/>
                </a:solidFill>
                <a:latin typeface="Calibri" pitchFamily="34" charset="0"/>
                <a:cs typeface="Calibri" pitchFamily="34" charset="0"/>
              </a:rPr>
              <a:t>	</a:t>
            </a:r>
            <a:r>
              <a:rPr lang="pl-PL" sz="1600" b="1" dirty="0">
                <a:ln>
                  <a:solidFill>
                    <a:schemeClr val="accent2"/>
                  </a:solidFill>
                </a:ln>
                <a:solidFill>
                  <a:srgbClr val="FF0000"/>
                </a:solidFill>
                <a:latin typeface="Calibri" pitchFamily="34" charset="0"/>
                <a:cs typeface="Calibri" pitchFamily="34" charset="0"/>
              </a:rPr>
              <a:t> Zezwolenie na realizację inwestycji</a:t>
            </a:r>
          </a:p>
          <a:p>
            <a:pPr algn="just">
              <a:buNone/>
            </a:pPr>
            <a:endParaRPr lang="pl-PL" sz="1000" dirty="0">
              <a:solidFill>
                <a:srgbClr val="FF0000"/>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Załączone dokumenty muszą być aktualne (np. pozwolenie na budowę nie starsze niż trzy lata), chyba że prace budowlane zostały już rozpoczęte. W takim przypadku należy dodatkowo dołączyć kopię pierwszej strony dziennika budowy oraz kopię strony z pierwszym i ostatnim wpisem w dzienniku budowy, a także strony z wpisami potwierdzającymi, że prace nie zostały przerwane na okres dłuższy niż 3 lata. </a:t>
            </a:r>
          </a:p>
          <a:p>
            <a:pPr algn="just">
              <a:buNone/>
            </a:pPr>
            <a:endParaRPr lang="pl-PL" sz="8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Jeżeli jest to wymagane do uzyskania ostatecznego zezwolenia na realizację inwestycji należy dołączyć pozwolenie wodno-prawne. </a:t>
            </a: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Dla przedsięwzięć mogących znacząco oddziaływać na środowisko należy dołączyć potwierdzenie o podaniu do publicznej wiadomości informacji o wydanych decyzjach, o których mowa w art. 72 ust.1 </a:t>
            </a:r>
            <a:r>
              <a:rPr lang="pl-PL" sz="1600" dirty="0" err="1">
                <a:solidFill>
                  <a:schemeClr val="accent5">
                    <a:lumMod val="75000"/>
                  </a:schemeClr>
                </a:solidFill>
                <a:latin typeface="Calibri" pitchFamily="34" charset="0"/>
                <a:cs typeface="Calibri" pitchFamily="34" charset="0"/>
              </a:rPr>
              <a:t>Uooś</a:t>
            </a:r>
            <a:r>
              <a:rPr lang="pl-PL" sz="1600" dirty="0">
                <a:solidFill>
                  <a:schemeClr val="accent5">
                    <a:lumMod val="75000"/>
                  </a:schemeClr>
                </a:solidFill>
                <a:latin typeface="Calibri" pitchFamily="34" charset="0"/>
                <a:cs typeface="Calibri" pitchFamily="34" charset="0"/>
              </a:rPr>
              <a:t> (np. pozwolenie na budowę, pozwolenie wodno-prawne, ZRID) oraz o możliwości zapoznania się z jej treścią i dokumentacją sprawy zgodnie z art. 72 ust.6 </a:t>
            </a:r>
            <a:r>
              <a:rPr lang="pl-PL" sz="1600" dirty="0" err="1">
                <a:solidFill>
                  <a:schemeClr val="accent5">
                    <a:lumMod val="75000"/>
                  </a:schemeClr>
                </a:solidFill>
                <a:latin typeface="Calibri" pitchFamily="34" charset="0"/>
                <a:cs typeface="Calibri" pitchFamily="34" charset="0"/>
              </a:rPr>
              <a:t>Uooś</a:t>
            </a:r>
            <a:r>
              <a:rPr lang="pl-PL" sz="1600" dirty="0">
                <a:solidFill>
                  <a:schemeClr val="accent5">
                    <a:lumMod val="75000"/>
                  </a:schemeClr>
                </a:solidFill>
                <a:latin typeface="Calibri" pitchFamily="34" charset="0"/>
                <a:cs typeface="Calibri" pitchFamily="34" charset="0"/>
              </a:rPr>
              <a:t>.</a:t>
            </a:r>
          </a:p>
          <a:p>
            <a:pPr marL="0" indent="0" algn="just">
              <a:buNone/>
            </a:pPr>
            <a:endParaRPr lang="pl-PL" sz="8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Należy zwrócić uwagę na fakt, że nie wszystkie roboty budowlane wymagają uzyskania pozwolenia na budowę. Zagadnienie to zostało uregulowane w art. 29-31 Ustawy prawo budowlane z dnia 7 lipca 1994 roku (</a:t>
            </a:r>
            <a:r>
              <a:rPr lang="pl-PL" sz="1600" dirty="0" err="1">
                <a:solidFill>
                  <a:schemeClr val="accent5">
                    <a:lumMod val="75000"/>
                  </a:schemeClr>
                </a:solidFill>
                <a:latin typeface="Calibri" pitchFamily="34" charset="0"/>
                <a:cs typeface="Calibri" pitchFamily="34" charset="0"/>
              </a:rPr>
              <a:t>Dz.U</a:t>
            </a:r>
            <a:r>
              <a:rPr lang="pl-PL" sz="1600" dirty="0">
                <a:solidFill>
                  <a:schemeClr val="accent5">
                    <a:lumMod val="75000"/>
                  </a:schemeClr>
                </a:solidFill>
                <a:latin typeface="Calibri" pitchFamily="34" charset="0"/>
                <a:cs typeface="Calibri" pitchFamily="34" charset="0"/>
              </a:rPr>
              <a:t>. 2017, poz. 1332, tekst jednolity). W przypadku przedsięwzięcia, dla którego nie jest wymagane uzyskanie decyzji o pozwoleniu na budowę ani zgłoszenie robót budowlanych, należy dołączyć stanowisko organu architektoniczno-budowlanego w przedmiotowej kwestii. </a:t>
            </a:r>
          </a:p>
          <a:p>
            <a:pPr algn="just"/>
            <a:endParaRPr lang="pl-PL" sz="1600" dirty="0">
              <a:solidFill>
                <a:schemeClr val="bg2">
                  <a:lumMod val="50000"/>
                </a:schemeClr>
              </a:solidFill>
              <a:latin typeface="Calibri" pitchFamily="34" charset="0"/>
              <a:cs typeface="Calibri" pitchFamily="34" charset="0"/>
            </a:endParaRPr>
          </a:p>
          <a:p>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91264" cy="5547016"/>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r>
              <a:rPr lang="pl-PL" sz="1600" b="1" dirty="0">
                <a:ln>
                  <a:solidFill>
                    <a:schemeClr val="accent2"/>
                  </a:solidFill>
                </a:ln>
                <a:solidFill>
                  <a:srgbClr val="FF0000"/>
                </a:solidFill>
                <a:latin typeface="Calibri" pitchFamily="34" charset="0"/>
                <a:cs typeface="Calibri" pitchFamily="34" charset="0"/>
              </a:rPr>
              <a:t>Zezwolenie na realizację inwestycji</a:t>
            </a: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rgbClr val="FF0000"/>
                </a:solidFill>
                <a:latin typeface="Calibri" pitchFamily="34" charset="0"/>
                <a:cs typeface="Calibri" pitchFamily="34" charset="0"/>
              </a:rPr>
              <a:t>Inwestor jest zobowiązany do przygotowania prac termomodernizacyjnych/remontowych na elewacjach budynków z uwzględnieniem ochrony ptaków i innych zwierząt prawnie chronionych, zgodnie z art. 52 ustawy z 16 kwietnia 2004 r. o ochronie przyrody (Dz. U. z 2018 r. poz. 1614 Tj.) oraz § 6 rozporządzenia Ministra Środowiska z dnia 16 grudnia 2016 r. w sprawie ochrony gatunkowej zwierząt (Dz. U. z 2016 r. poz. 2183)</a:t>
            </a: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 przypadku stwierdzenia potencjalnych miejsc gniazdowania, inwestor jest zobowiązany do uzyskania zezwolenia RDOŚ na niszczenie siedlisk dziko występujących gatunków zwierząt objętych ochroną gatunkową oraz wskazania działań kompensacyjnych</a:t>
            </a:r>
          </a:p>
          <a:p>
            <a:pPr>
              <a:buNone/>
            </a:pPr>
            <a:endParaRPr lang="pl-PL"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320040"/>
            <a:ext cx="8147248" cy="1380768"/>
          </a:xfrm>
        </p:spPr>
        <p:txBody>
          <a:bodyPr>
            <a:noAutofit/>
          </a:bodyPr>
          <a:lstStyle/>
          <a:p>
            <a:pPr algn="ctr"/>
            <a:r>
              <a:rPr lang="pl-PL" sz="2400" i="1" dirty="0">
                <a:ln>
                  <a:solidFill>
                    <a:schemeClr val="accent2">
                      <a:lumMod val="75000"/>
                    </a:schemeClr>
                  </a:solidFill>
                </a:ln>
                <a:solidFill>
                  <a:schemeClr val="accent2">
                    <a:lumMod val="75000"/>
                  </a:schemeClr>
                </a:solidFill>
                <a:latin typeface="Calibri" pitchFamily="34" charset="0"/>
                <a:cs typeface="Calibri" pitchFamily="34" charset="0"/>
              </a:rPr>
              <a:t>5. DOKUMENTACJA TECHNICZNA W ZAKRESIE REALIZOWANEJ INWESTYCJI/SPECYFIKACJA TECHNICZNA</a:t>
            </a:r>
          </a:p>
        </p:txBody>
      </p:sp>
      <p:sp>
        <p:nvSpPr>
          <p:cNvPr id="3" name="Symbol zastępczy zawartości 2"/>
          <p:cNvSpPr>
            <a:spLocks noGrp="1"/>
          </p:cNvSpPr>
          <p:nvPr>
            <p:ph idx="1"/>
          </p:nvPr>
        </p:nvSpPr>
        <p:spPr>
          <a:xfrm>
            <a:off x="457200" y="1844824"/>
            <a:ext cx="8147248" cy="4610912"/>
          </a:xfrm>
        </p:spPr>
        <p:txBody>
          <a:bodyPr>
            <a:normAutofit/>
          </a:bodyPr>
          <a:lstStyle/>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Wnioskodawca zobowiązany jest dostarczyć  kopię opisu technicznego zatwierdzonego projektu budowlanego stanowiącego załącznik do decyzji udzielającej pozwolenia na budowę wraz z wykazem tomów projektu budowlanego</a:t>
            </a:r>
          </a:p>
          <a:p>
            <a:pPr marL="0" indent="0" algn="just">
              <a:buNone/>
            </a:pPr>
            <a:endParaRPr lang="pl-PL" sz="9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 przypadku, gdy zakres robót budowlanych nie wymaga uzyskania pozwolenia na budowę należy załączyć opis techniczny, wykonany przez projektanta posiadającego odpowiednie uprawnienia budowlane. W przypadkach określonych w art. 30 ust. 3 i 4  ustawy z dnia 7 lipca 1994 r. prawo budowlane (Dz. U. z 2017 r. poz. 1332) należy załączyć projekt zagospodarowania działki lub terenu, wykonany przez projektanta posiadającego wymagane uprawnienia budowlane</a:t>
            </a:r>
          </a:p>
          <a:p>
            <a:pPr marL="0" indent="0" algn="just">
              <a:buNone/>
            </a:pPr>
            <a:endParaRPr lang="pl-PL" sz="11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Wykaz tomów projektu budowlanego zawiera: </a:t>
            </a:r>
          </a:p>
          <a:p>
            <a:pPr lvl="1" algn="just"/>
            <a:r>
              <a:rPr lang="pl-PL" sz="1600" dirty="0">
                <a:solidFill>
                  <a:schemeClr val="accent4">
                    <a:lumMod val="75000"/>
                  </a:schemeClr>
                </a:solidFill>
                <a:latin typeface="Calibri" pitchFamily="34" charset="0"/>
                <a:cs typeface="Calibri" pitchFamily="34" charset="0"/>
              </a:rPr>
              <a:t> </a:t>
            </a:r>
            <a:r>
              <a:rPr lang="pl-PL" sz="1600" dirty="0">
                <a:solidFill>
                  <a:srgbClr val="FF0000"/>
                </a:solidFill>
                <a:latin typeface="Calibri" pitchFamily="34" charset="0"/>
                <a:cs typeface="Calibri" pitchFamily="34" charset="0"/>
              </a:rPr>
              <a:t>numery tomów dokumentacji, </a:t>
            </a:r>
          </a:p>
          <a:p>
            <a:pPr lvl="1" algn="just"/>
            <a:r>
              <a:rPr lang="pl-PL" sz="1600" dirty="0">
                <a:solidFill>
                  <a:srgbClr val="FF0000"/>
                </a:solidFill>
                <a:latin typeface="Calibri" pitchFamily="34" charset="0"/>
                <a:cs typeface="Calibri" pitchFamily="34" charset="0"/>
              </a:rPr>
              <a:t> tytuły opracowań, </a:t>
            </a:r>
          </a:p>
          <a:p>
            <a:pPr lvl="1" algn="just"/>
            <a:r>
              <a:rPr lang="pl-PL" sz="1600" dirty="0">
                <a:solidFill>
                  <a:srgbClr val="FF0000"/>
                </a:solidFill>
                <a:latin typeface="Calibri" pitchFamily="34" charset="0"/>
                <a:cs typeface="Calibri" pitchFamily="34" charset="0"/>
              </a:rPr>
              <a:t> nazwiska autorów opracowań wraz z numerami ich uprawnień</a:t>
            </a:r>
          </a:p>
          <a:p>
            <a:pPr lvl="1" algn="just"/>
            <a:endParaRPr lang="pl-PL" sz="1600" dirty="0">
              <a:solidFill>
                <a:schemeClr val="accent6"/>
              </a:solidFill>
              <a:latin typeface="Calibri" pitchFamily="34" charset="0"/>
              <a:cs typeface="Calibri" pitchFamily="34" charset="0"/>
            </a:endParaRPr>
          </a:p>
          <a:p>
            <a:pPr algn="just">
              <a:buNone/>
            </a:pPr>
            <a:r>
              <a:rPr lang="pl-PL" sz="1600" dirty="0">
                <a:solidFill>
                  <a:schemeClr val="bg2">
                    <a:lumMod val="50000"/>
                  </a:schemeClr>
                </a:solidFill>
                <a:latin typeface="Calibri" pitchFamily="34" charset="0"/>
                <a:cs typeface="Calibri" pitchFamily="34" charset="0"/>
              </a:rPr>
              <a:t>	</a:t>
            </a:r>
            <a:r>
              <a:rPr lang="pl-PL" sz="1600" dirty="0">
                <a:solidFill>
                  <a:schemeClr val="accent5">
                    <a:lumMod val="75000"/>
                  </a:schemeClr>
                </a:solidFill>
                <a:latin typeface="Calibri" pitchFamily="34" charset="0"/>
                <a:cs typeface="Calibri" pitchFamily="34" charset="0"/>
              </a:rPr>
              <a:t>Na żądanie IZ RPO Wnioskodawca zobowiązany jest dostarczyć pełną dokumentację techniczną projektu</a:t>
            </a:r>
          </a:p>
          <a:p>
            <a:pPr algn="just">
              <a:buNone/>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835048"/>
          </a:xfrm>
        </p:spPr>
        <p:txBody>
          <a:bodyPr>
            <a:normAutofit/>
          </a:bodyPr>
          <a:lstStyle/>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 przypadku projektu, który swoim zakresem obejmuje zakupy inwestycyjne, należy załączyć specyfikację dostaw (zestawienie zakupywanego oprogramowania/sprzętu określające właściwości techniczne, które zawiera: </a:t>
            </a:r>
          </a:p>
          <a:p>
            <a:pPr lvl="2" algn="just"/>
            <a:r>
              <a:rPr lang="pl-PL" sz="1600" dirty="0">
                <a:solidFill>
                  <a:srgbClr val="FF0000"/>
                </a:solidFill>
                <a:latin typeface="Calibri" pitchFamily="34" charset="0"/>
                <a:cs typeface="Calibri" pitchFamily="34" charset="0"/>
              </a:rPr>
              <a:t>ilość </a:t>
            </a:r>
          </a:p>
          <a:p>
            <a:pPr lvl="2" algn="just"/>
            <a:r>
              <a:rPr lang="pl-PL" sz="1600" dirty="0">
                <a:solidFill>
                  <a:srgbClr val="FF0000"/>
                </a:solidFill>
                <a:latin typeface="Calibri" pitchFamily="34" charset="0"/>
                <a:cs typeface="Calibri" pitchFamily="34" charset="0"/>
              </a:rPr>
              <a:t>rodzaj</a:t>
            </a:r>
          </a:p>
          <a:p>
            <a:pPr lvl="2" algn="just"/>
            <a:r>
              <a:rPr lang="pl-PL" sz="1600" dirty="0">
                <a:solidFill>
                  <a:srgbClr val="FF0000"/>
                </a:solidFill>
                <a:latin typeface="Calibri" pitchFamily="34" charset="0"/>
                <a:cs typeface="Calibri" pitchFamily="34" charset="0"/>
              </a:rPr>
              <a:t>typ</a:t>
            </a:r>
          </a:p>
          <a:p>
            <a:pPr lvl="2" algn="just"/>
            <a:r>
              <a:rPr lang="pl-PL" sz="1600" dirty="0">
                <a:solidFill>
                  <a:srgbClr val="FF0000"/>
                </a:solidFill>
                <a:latin typeface="Calibri" pitchFamily="34" charset="0"/>
                <a:cs typeface="Calibri" pitchFamily="34" charset="0"/>
              </a:rPr>
              <a:t>główne parametry </a:t>
            </a:r>
          </a:p>
          <a:p>
            <a:pPr lvl="2" algn="just"/>
            <a:r>
              <a:rPr lang="pl-PL" sz="1600" dirty="0">
                <a:solidFill>
                  <a:srgbClr val="FF0000"/>
                </a:solidFill>
                <a:latin typeface="Calibri" pitchFamily="34" charset="0"/>
                <a:cs typeface="Calibri" pitchFamily="34" charset="0"/>
              </a:rPr>
              <a:t>plan rozmieszczenia zakupywanego wyposażenia/sprzętu</a:t>
            </a:r>
          </a:p>
          <a:p>
            <a:pPr lvl="2" algn="just"/>
            <a:r>
              <a:rPr lang="pl-PL" sz="1600" dirty="0">
                <a:solidFill>
                  <a:srgbClr val="FF0000"/>
                </a:solidFill>
                <a:latin typeface="Calibri" pitchFamily="34" charset="0"/>
                <a:cs typeface="Calibri" pitchFamily="34" charset="0"/>
              </a:rPr>
              <a:t>odniesienie do cen jednostkowych w formie kosztorysu</a:t>
            </a:r>
          </a:p>
          <a:p>
            <a:pPr lvl="2" algn="just"/>
            <a:endParaRPr lang="pl-PL" sz="1600" dirty="0">
              <a:solidFill>
                <a:schemeClr val="bg2">
                  <a:lumMod val="50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accent5">
                    <a:lumMod val="75000"/>
                  </a:schemeClr>
                </a:solidFill>
                <a:latin typeface="Calibri" pitchFamily="34" charset="0"/>
                <a:cs typeface="Calibri" pitchFamily="34" charset="0"/>
              </a:rPr>
              <a:t>W przypadku, gdy projekt dotyczy usług należy załączyć specyfikację zawierającą: </a:t>
            </a:r>
          </a:p>
          <a:p>
            <a:pPr lvl="2" algn="just"/>
            <a:r>
              <a:rPr lang="pl-PL" sz="1600" dirty="0">
                <a:solidFill>
                  <a:srgbClr val="FF0000"/>
                </a:solidFill>
                <a:latin typeface="Calibri" pitchFamily="34" charset="0"/>
                <a:cs typeface="Calibri" pitchFamily="34" charset="0"/>
              </a:rPr>
              <a:t>rodzaj</a:t>
            </a:r>
          </a:p>
          <a:p>
            <a:pPr lvl="2" algn="just"/>
            <a:r>
              <a:rPr lang="pl-PL" sz="1600" dirty="0">
                <a:solidFill>
                  <a:srgbClr val="FF0000"/>
                </a:solidFill>
                <a:latin typeface="Calibri" pitchFamily="34" charset="0"/>
                <a:cs typeface="Calibri" pitchFamily="34" charset="0"/>
              </a:rPr>
              <a:t>charakter</a:t>
            </a:r>
          </a:p>
          <a:p>
            <a:pPr lvl="2" algn="just"/>
            <a:r>
              <a:rPr lang="pl-PL" sz="1600" dirty="0">
                <a:solidFill>
                  <a:srgbClr val="FF0000"/>
                </a:solidFill>
                <a:latin typeface="Calibri" pitchFamily="34" charset="0"/>
                <a:cs typeface="Calibri" pitchFamily="34" charset="0"/>
              </a:rPr>
              <a:t>zakres usługi przewidzianej do realizacji w ramach projektu</a:t>
            </a:r>
          </a:p>
          <a:p>
            <a:pPr lvl="2" algn="just"/>
            <a:r>
              <a:rPr lang="pl-PL" sz="1600" dirty="0">
                <a:solidFill>
                  <a:srgbClr val="FF0000"/>
                </a:solidFill>
                <a:latin typeface="Calibri" pitchFamily="34" charset="0"/>
                <a:cs typeface="Calibri" pitchFamily="34" charset="0"/>
              </a:rPr>
              <a:t>odniesienie do cen jednostkowych w formie kosztorysu</a:t>
            </a:r>
          </a:p>
          <a:p>
            <a:pPr lvl="2">
              <a:buNone/>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i="1" dirty="0">
                <a:ln>
                  <a:solidFill>
                    <a:schemeClr val="accent2">
                      <a:lumMod val="75000"/>
                    </a:schemeClr>
                  </a:solidFill>
                </a:ln>
                <a:solidFill>
                  <a:schemeClr val="accent2">
                    <a:lumMod val="75000"/>
                  </a:schemeClr>
                </a:solidFill>
                <a:latin typeface="Calibri" pitchFamily="34" charset="0"/>
                <a:cs typeface="Calibri" pitchFamily="34" charset="0"/>
              </a:rPr>
              <a:t>6. WYCIĄG Z KOSZTORYSU INWESTORSKIEGO</a:t>
            </a:r>
          </a:p>
        </p:txBody>
      </p:sp>
      <p:sp>
        <p:nvSpPr>
          <p:cNvPr id="3" name="Symbol zastępczy zawartości 2"/>
          <p:cNvSpPr>
            <a:spLocks noGrp="1"/>
          </p:cNvSpPr>
          <p:nvPr>
            <p:ph idx="1"/>
          </p:nvPr>
        </p:nvSpPr>
        <p:spPr>
          <a:xfrm>
            <a:off x="457200" y="2348880"/>
            <a:ext cx="8219256" cy="4106856"/>
          </a:xfrm>
        </p:spPr>
        <p:txBody>
          <a:bodyPr/>
          <a:lstStyle/>
          <a:p>
            <a:pPr algn="just">
              <a:buNone/>
            </a:pPr>
            <a:r>
              <a:rPr lang="pl-PL" sz="1800" dirty="0">
                <a:solidFill>
                  <a:schemeClr val="accent5">
                    <a:lumMod val="75000"/>
                  </a:schemeClr>
                </a:solidFill>
                <a:latin typeface="Calibri" pitchFamily="34" charset="0"/>
                <a:cs typeface="Calibri" pitchFamily="34" charset="0"/>
              </a:rPr>
              <a:t>	</a:t>
            </a:r>
            <a:r>
              <a:rPr lang="pl-PL" sz="2000" dirty="0">
                <a:solidFill>
                  <a:schemeClr val="accent5">
                    <a:lumMod val="75000"/>
                  </a:schemeClr>
                </a:solidFill>
                <a:latin typeface="Calibri" pitchFamily="34" charset="0"/>
                <a:cs typeface="Calibri" pitchFamily="34" charset="0"/>
              </a:rPr>
              <a:t>W przypadku projektów infrastrukturalnych należy dołączyć wyciąg z kosztorysu inwestorskiego. W sytuacji, gdy wnioskodawca dysponuje już kosztorysem ofertowym bądź powykonawczym, należy je dostarczyć.</a:t>
            </a:r>
            <a:endParaRPr lang="pl-PL" sz="1800" dirty="0">
              <a:solidFill>
                <a:schemeClr val="accent5">
                  <a:lumMod val="75000"/>
                </a:schemeClr>
              </a:solidFill>
              <a:latin typeface="Calibri" pitchFamily="34" charset="0"/>
              <a:cs typeface="Calibri" pitchFamily="34" charset="0"/>
            </a:endParaRPr>
          </a:p>
          <a:p>
            <a:pPr>
              <a:buNone/>
            </a:pPr>
            <a:endParaRPr lang="pl-PL"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8064896" cy="432048"/>
          </a:xfrm>
        </p:spPr>
        <p:txBody>
          <a:bodyPr>
            <a:normAutofit fontScale="90000"/>
          </a:bodyPr>
          <a:lstStyle/>
          <a:p>
            <a:pPr lvl="0" algn="ctr"/>
            <a:br>
              <a:rPr lang="pl-PL" dirty="0"/>
            </a:br>
            <a:br>
              <a:rPr lang="pl-PL" dirty="0"/>
            </a:br>
            <a:br>
              <a:rPr lang="pl-PL" sz="2400"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br>
            <a:r>
              <a:rPr lang="pl-PL" sz="27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7. OŚWIADCZENIE O PRAWIE DO DYSPONOWANIA NIERUCHOMOŚCIĄ</a:t>
            </a:r>
          </a:p>
        </p:txBody>
      </p:sp>
      <p:sp>
        <p:nvSpPr>
          <p:cNvPr id="3" name="Symbol zastępczy zawartości 2"/>
          <p:cNvSpPr>
            <a:spLocks noGrp="1"/>
          </p:cNvSpPr>
          <p:nvPr>
            <p:ph idx="1"/>
          </p:nvPr>
        </p:nvSpPr>
        <p:spPr>
          <a:xfrm>
            <a:off x="323528" y="1124744"/>
            <a:ext cx="8496944" cy="4968552"/>
          </a:xfrm>
        </p:spPr>
        <p:txBody>
          <a:bodyPr>
            <a:normAutofit fontScale="47500" lnSpcReduction="20000"/>
          </a:bodyPr>
          <a:lstStyle/>
          <a:p>
            <a:pPr algn="just"/>
            <a:endParaRPr lang="pl-PL" sz="1700" dirty="0">
              <a:solidFill>
                <a:schemeClr val="bg2">
                  <a:lumMod val="50000"/>
                </a:schemeClr>
              </a:solidFill>
              <a:latin typeface="Calibri" pitchFamily="34" charset="0"/>
              <a:cs typeface="Calibri" pitchFamily="34" charset="0"/>
            </a:endParaRPr>
          </a:p>
          <a:p>
            <a:pPr algn="just">
              <a:buNone/>
            </a:pPr>
            <a:r>
              <a:rPr lang="pl-PL" sz="2600" dirty="0">
                <a:solidFill>
                  <a:schemeClr val="bg2">
                    <a:lumMod val="50000"/>
                  </a:schemeClr>
                </a:solidFill>
                <a:latin typeface="Calibri" pitchFamily="34" charset="0"/>
                <a:cs typeface="Calibri" pitchFamily="34" charset="0"/>
              </a:rPr>
              <a:t>	</a:t>
            </a:r>
            <a:r>
              <a:rPr lang="pl-PL" sz="3800" dirty="0">
                <a:solidFill>
                  <a:schemeClr val="accent5">
                    <a:lumMod val="75000"/>
                  </a:schemeClr>
                </a:solidFill>
                <a:latin typeface="Calibri" pitchFamily="34" charset="0"/>
                <a:cs typeface="Calibri" pitchFamily="34" charset="0"/>
              </a:rPr>
              <a:t>W związku z ogólną zasadą, że dofinansowaniu mogą podlegać jedynie projekty realizowane na terenie lub w obiekcie należącym do wnioskodawcy, do wniosku należy dołączyć oświadczenie, że wnioskodawca posiada prawo do dysponowania nieruchomością na cele budowlane.</a:t>
            </a:r>
          </a:p>
          <a:p>
            <a:pPr algn="just">
              <a:buNone/>
            </a:pPr>
            <a:endParaRPr lang="pl-PL" sz="3800" dirty="0">
              <a:solidFill>
                <a:schemeClr val="accent5">
                  <a:lumMod val="75000"/>
                </a:schemeClr>
              </a:solidFill>
              <a:latin typeface="Calibri" pitchFamily="34" charset="0"/>
              <a:cs typeface="Calibri" pitchFamily="34" charset="0"/>
            </a:endParaRPr>
          </a:p>
          <a:p>
            <a:pPr algn="just">
              <a:buNone/>
            </a:pPr>
            <a:r>
              <a:rPr lang="pl-PL" sz="3800" dirty="0">
                <a:solidFill>
                  <a:schemeClr val="accent5">
                    <a:lumMod val="75000"/>
                  </a:schemeClr>
                </a:solidFill>
                <a:latin typeface="Calibri" pitchFamily="34" charset="0"/>
                <a:cs typeface="Calibri" pitchFamily="34" charset="0"/>
              </a:rPr>
              <a:t>	Złożenie fałszywego oświadczenia jest zagrożone odpowiedzialnością karną, dlatego też inwestor nie musi dołączyć do wniosku wypisów z ksiąg wieczystych lub aktów notarialnych potwierdzających to prawo. </a:t>
            </a:r>
          </a:p>
          <a:p>
            <a:pPr algn="just">
              <a:buNone/>
            </a:pPr>
            <a:endParaRPr lang="pl-PL" sz="3800" dirty="0">
              <a:solidFill>
                <a:schemeClr val="accent5">
                  <a:lumMod val="75000"/>
                </a:schemeClr>
              </a:solidFill>
              <a:latin typeface="Calibri" pitchFamily="34" charset="0"/>
              <a:cs typeface="Calibri" pitchFamily="34" charset="0"/>
            </a:endParaRPr>
          </a:p>
          <a:p>
            <a:pPr algn="just">
              <a:buNone/>
            </a:pPr>
            <a:r>
              <a:rPr lang="pl-PL" sz="3800" dirty="0">
                <a:solidFill>
                  <a:schemeClr val="accent5">
                    <a:lumMod val="75000"/>
                  </a:schemeClr>
                </a:solidFill>
                <a:latin typeface="Calibri" pitchFamily="34" charset="0"/>
                <a:cs typeface="Calibri" pitchFamily="34" charset="0"/>
              </a:rPr>
              <a:t>	Prawo do dysponowania nieruchomością wynikać może z różnych tytułów prawnych. np. umowy najmu lub dzierżawy. W przypadku tytułów prawnych innych niż własność i użytkowanie wieczyste wnioskodawca zobowiązany jest do dołączenia dokumentów potwierdzających tytuł prawny do nieruchomości. Należy przy tym pamiętać, że wnioskodawca ma obowiązek wykazać prawo do dysponowania nieruchomością na cały okres trwałości projektu. W związku z tym przedłożone oświadczenia muszą potwierdzać prawo wnioskodawcy do dysponowania nieruchomością przez ww. okres czasu. </a:t>
            </a:r>
          </a:p>
          <a:p>
            <a:pPr algn="just">
              <a:buNone/>
            </a:pPr>
            <a:endParaRPr lang="pl-PL" sz="3800" dirty="0">
              <a:solidFill>
                <a:schemeClr val="accent5">
                  <a:lumMod val="75000"/>
                </a:schemeClr>
              </a:solidFill>
              <a:latin typeface="Calibri" pitchFamily="34" charset="0"/>
              <a:cs typeface="Calibri" pitchFamily="34" charset="0"/>
            </a:endParaRPr>
          </a:p>
          <a:p>
            <a:pPr algn="just">
              <a:buNone/>
            </a:pPr>
            <a:r>
              <a:rPr lang="pl-PL" sz="3800" dirty="0">
                <a:solidFill>
                  <a:schemeClr val="accent5">
                    <a:lumMod val="75000"/>
                  </a:schemeClr>
                </a:solidFill>
                <a:latin typeface="Calibri" pitchFamily="34" charset="0"/>
                <a:cs typeface="Calibri" pitchFamily="34" charset="0"/>
              </a:rPr>
              <a:t>	W przypadku robót budowlanych wymagających jedynie czasowego zajęcia terenu nie będącego własnością wnioskodawcy, np. ułożenie podziemnych rurociągów, itp., należy dołączyć dokumenty potwierdzające uzyskanie zgody wszystkich właścicieli gruntów na czasowe zajęcie terenu.</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19256" cy="1524784"/>
          </a:xfrm>
        </p:spPr>
        <p:txBody>
          <a:bodyPr>
            <a:normAutofit/>
          </a:bodyPr>
          <a:lstStyle/>
          <a:p>
            <a:pPr algn="ctr"/>
            <a:r>
              <a:rPr lang="pl-PL" sz="2800" b="1" i="1" cap="all" dirty="0">
                <a:ln w="9000" cmpd="sng">
                  <a:solidFill>
                    <a:schemeClr val="accent2">
                      <a:lumMod val="75000"/>
                    </a:schemeClr>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Podstawowe założenia dotyczące kwalifikowalności projektu</a:t>
            </a:r>
          </a:p>
        </p:txBody>
      </p:sp>
      <p:sp>
        <p:nvSpPr>
          <p:cNvPr id="3" name="Symbol zastępczy zawartości 2"/>
          <p:cNvSpPr>
            <a:spLocks noGrp="1"/>
          </p:cNvSpPr>
          <p:nvPr>
            <p:ph idx="1"/>
          </p:nvPr>
        </p:nvSpPr>
        <p:spPr>
          <a:xfrm>
            <a:off x="457200" y="1196752"/>
            <a:ext cx="8147248" cy="4968552"/>
          </a:xfrm>
        </p:spPr>
        <p:txBody>
          <a:bodyPr>
            <a:normAutofit fontScale="92500" lnSpcReduction="10000"/>
          </a:bodyPr>
          <a:lstStyle/>
          <a:p>
            <a:pPr algn="ctr">
              <a:buNone/>
            </a:pPr>
            <a:r>
              <a:rPr lang="pl-PL" sz="2200" b="1" i="1" u="sng" dirty="0">
                <a:solidFill>
                  <a:schemeClr val="accent5">
                    <a:lumMod val="75000"/>
                  </a:schemeClr>
                </a:solidFill>
                <a:latin typeface="Calibri" pitchFamily="34" charset="0"/>
                <a:cs typeface="Calibri" pitchFamily="34" charset="0"/>
              </a:rPr>
              <a:t>Podmioty uprawnione do ubiegania się o dofinansowanie</a:t>
            </a:r>
          </a:p>
          <a:p>
            <a:pPr algn="just">
              <a:buNone/>
            </a:pPr>
            <a:r>
              <a:rPr lang="pl-PL" sz="1900" dirty="0">
                <a:solidFill>
                  <a:schemeClr val="bg2">
                    <a:lumMod val="50000"/>
                  </a:schemeClr>
                </a:solidFill>
                <a:latin typeface="Calibri" pitchFamily="34" charset="0"/>
                <a:cs typeface="Calibri" pitchFamily="34" charset="0"/>
              </a:rPr>
              <a:t>	</a:t>
            </a:r>
          </a:p>
          <a:p>
            <a:pPr algn="just">
              <a:lnSpc>
                <a:spcPct val="100000"/>
              </a:lnSpc>
              <a:spcBef>
                <a:spcPts val="0"/>
              </a:spcBef>
              <a:buNone/>
            </a:pPr>
            <a:r>
              <a:rPr lang="pl-PL" sz="1900" dirty="0">
                <a:solidFill>
                  <a:schemeClr val="bg2">
                    <a:lumMod val="50000"/>
                  </a:schemeClr>
                </a:solidFill>
                <a:latin typeface="Calibri" pitchFamily="34" charset="0"/>
                <a:cs typeface="Calibri" pitchFamily="34" charset="0"/>
              </a:rPr>
              <a:t>	</a:t>
            </a:r>
            <a:r>
              <a:rPr lang="pl-PL" sz="1900" dirty="0">
                <a:solidFill>
                  <a:schemeClr val="accent5">
                    <a:lumMod val="75000"/>
                  </a:schemeClr>
                </a:solidFill>
                <a:latin typeface="Calibri" pitchFamily="34" charset="0"/>
                <a:cs typeface="Calibri" pitchFamily="34" charset="0"/>
              </a:rPr>
              <a:t>Do konkursu w ramach Osi Priorytetowej 5 </a:t>
            </a:r>
            <a:r>
              <a:rPr lang="pl-PL" sz="1900" i="1" dirty="0">
                <a:solidFill>
                  <a:schemeClr val="accent5">
                    <a:lumMod val="75000"/>
                  </a:schemeClr>
                </a:solidFill>
                <a:latin typeface="Calibri" pitchFamily="34" charset="0"/>
                <a:cs typeface="Calibri" pitchFamily="34" charset="0"/>
              </a:rPr>
              <a:t>Efektywność energetyczna i gospodarka niskoemisyjna</a:t>
            </a:r>
            <a:r>
              <a:rPr lang="pl-PL" sz="1900" dirty="0">
                <a:solidFill>
                  <a:schemeClr val="accent5">
                    <a:lumMod val="75000"/>
                  </a:schemeClr>
                </a:solidFill>
                <a:latin typeface="Calibri" pitchFamily="34" charset="0"/>
                <a:cs typeface="Calibri" pitchFamily="34" charset="0"/>
              </a:rPr>
              <a:t> Działania 5.2 </a:t>
            </a:r>
            <a:r>
              <a:rPr lang="pl-PL" sz="1900" i="1" dirty="0">
                <a:solidFill>
                  <a:schemeClr val="accent5">
                    <a:lumMod val="75000"/>
                  </a:schemeClr>
                </a:solidFill>
                <a:latin typeface="Calibri" pitchFamily="34" charset="0"/>
                <a:cs typeface="Calibri" pitchFamily="34" charset="0"/>
              </a:rPr>
              <a:t>Efektywność energetyczna sektora publicznego </a:t>
            </a:r>
            <a:r>
              <a:rPr lang="pl-PL" sz="1900" dirty="0">
                <a:solidFill>
                  <a:schemeClr val="accent5">
                    <a:lumMod val="75000"/>
                  </a:schemeClr>
                </a:solidFill>
                <a:latin typeface="Calibri" pitchFamily="34" charset="0"/>
                <a:cs typeface="Calibri" pitchFamily="34" charset="0"/>
              </a:rPr>
              <a:t>RPO WL mogą przystąpić Wnioskodawcy wskazani poniżej:</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Jednostki samorządu terytorialnego, ich związki i stowarzyszenia,</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Jednostki organizacyjne jednostek samorządu terytorialnego posiadające osobowość prawną z wyłączeniem spółek prawa handlowego, w których większość udziałów lub akcji posiadają jednostki samorządu terytorialnego lub ich związki,</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Jednostki sektora finansów publicznych posiadające osobowość prawną,</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Jednostki naukowe,</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Szkoły wyższe,</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Organizacje pozarządowe,</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Jednostki sektora finansów publicznych posiadające osobowość prawną z wyłączeniem podmiotów określonych jako beneficjenci Działania 1.3.1 PO IŚ (zgodnie z kodami form prawnych ujętych w SZOOP PO IŚ),</a:t>
            </a:r>
          </a:p>
          <a:p>
            <a:pPr lvl="2" algn="just">
              <a:lnSpc>
                <a:spcPct val="110000"/>
              </a:lnSpc>
              <a:spcBef>
                <a:spcPts val="0"/>
              </a:spcBef>
              <a:buFont typeface="Wingdings" pitchFamily="2" charset="2"/>
              <a:buChar char="v"/>
            </a:pPr>
            <a:r>
              <a:rPr lang="pl-PL" sz="1900" dirty="0">
                <a:solidFill>
                  <a:srgbClr val="FF0000"/>
                </a:solidFill>
                <a:latin typeface="Calibri" pitchFamily="34" charset="0"/>
                <a:cs typeface="Calibri" pitchFamily="34" charset="0"/>
              </a:rPr>
              <a:t>Służby ratownicze i bezpieczeństwa publicznego.</a:t>
            </a:r>
          </a:p>
          <a:p>
            <a:pPr>
              <a:buNone/>
            </a:pPr>
            <a:endParaRPr lang="pl-PL" sz="2400" dirty="0">
              <a:solidFill>
                <a:schemeClr val="accent1">
                  <a:lumMod val="75000"/>
                </a:schemeClr>
              </a:solidFill>
              <a:latin typeface="Calibri" pitchFamily="34" charset="0"/>
              <a:cs typeface="Calibri"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19256" cy="1452776"/>
          </a:xfrm>
        </p:spPr>
        <p:txBody>
          <a:bodyPr>
            <a:noAutofit/>
          </a:bodyPr>
          <a:lstStyle/>
          <a:p>
            <a:pPr lvl="0"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8. DOKUMENTY WNIOSKODAWCY POTWIERDZAJĄCE ZAPEWNIENIE ŚRODKÓW FINANSOWYCH </a:t>
            </a:r>
          </a:p>
        </p:txBody>
      </p:sp>
      <p:sp>
        <p:nvSpPr>
          <p:cNvPr id="3" name="Symbol zastępczy zawartości 2"/>
          <p:cNvSpPr>
            <a:spLocks noGrp="1"/>
          </p:cNvSpPr>
          <p:nvPr>
            <p:ph idx="1"/>
          </p:nvPr>
        </p:nvSpPr>
        <p:spPr>
          <a:xfrm>
            <a:off x="457200" y="1556792"/>
            <a:ext cx="8219256" cy="4898944"/>
          </a:xfrm>
        </p:spPr>
        <p:txBody>
          <a:bodyPr>
            <a:normAutofit fontScale="92500"/>
          </a:bodyPr>
          <a:lstStyle/>
          <a:p>
            <a:pPr algn="just">
              <a:buNone/>
            </a:pPr>
            <a:r>
              <a:rPr lang="pl-PL" sz="1600" dirty="0">
                <a:solidFill>
                  <a:schemeClr val="accent5">
                    <a:lumMod val="75000"/>
                  </a:schemeClr>
                </a:solidFill>
                <a:latin typeface="Calibri" pitchFamily="34" charset="0"/>
                <a:cs typeface="Calibri" pitchFamily="34" charset="0"/>
              </a:rPr>
              <a:t>	</a:t>
            </a:r>
            <a:r>
              <a:rPr lang="en-US" sz="1800" dirty="0">
                <a:solidFill>
                  <a:schemeClr val="accent5">
                    <a:lumMod val="75000"/>
                  </a:schemeClr>
                </a:solidFill>
                <a:latin typeface="Calibri" pitchFamily="34" charset="0"/>
                <a:cs typeface="Calibri" pitchFamily="34" charset="0"/>
              </a:rPr>
              <a:t>Wnioskodawca ma obowiązek przedstawić dokumenty potwierdzające posiadanie środków wystarczających do sfinansowania wkładu własnego w wysokości zgodnej z montażem finansowym projektu, jeśli wkład ten jest w wysokości nie mniejszej niż kwota potrzebna do finansowania projektu w pierwszym kwartale jego rzeczowej realizacji (rzeczowej realizacji projektu nie stanowią: zakup gruntu i prace przygotowawcze </a:t>
            </a:r>
            <a:r>
              <a:rPr lang="en-US" sz="1800" dirty="0" err="1">
                <a:solidFill>
                  <a:schemeClr val="accent5">
                    <a:lumMod val="75000"/>
                  </a:schemeClr>
                </a:solidFill>
                <a:latin typeface="Calibri" pitchFamily="34" charset="0"/>
                <a:cs typeface="Calibri" pitchFamily="34" charset="0"/>
              </a:rPr>
              <a:t>tj</a:t>
            </a:r>
            <a:r>
              <a:rPr lang="en-US" sz="1800" dirty="0">
                <a:solidFill>
                  <a:schemeClr val="accent5">
                    <a:lumMod val="75000"/>
                  </a:schemeClr>
                </a:solidFill>
                <a:latin typeface="Calibri" pitchFamily="34" charset="0"/>
                <a:cs typeface="Calibri" pitchFamily="34" charset="0"/>
              </a:rPr>
              <a:t>. uzyskanie niezbędnych zezwoleń i dokumentacji, w tym studium wykonalności, a także wydatki poniesione na zarządzanie projektem, promocję i nadzór inwestorski). </a:t>
            </a:r>
            <a:endParaRPr lang="pl-PL" sz="1800" dirty="0">
              <a:solidFill>
                <a:schemeClr val="accent5">
                  <a:lumMod val="75000"/>
                </a:schemeClr>
              </a:solidFill>
              <a:latin typeface="Calibri" pitchFamily="34" charset="0"/>
              <a:cs typeface="Calibri" pitchFamily="34" charset="0"/>
            </a:endParaRP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W przypadku, gdy kwota niezbędna do finansowania projektu w pierwszym kwartale jego rzeczowej realizacji przekracza wysokość wymaganego wkładu własnego wówczas wnioskodawca zobowiązany jest przedstawić zapewnienie, że posiada środki na realizację rzeczową projektu w pierwszym kwartale. </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W pewnych przypadkach, dot. np. projektów polegających na jednorazowym zakupie sprzętu może to oznaczać, że wnioskodawca będzie musiał przedstawić zapewnienie posiadania środków niezbędnych do zrealizowania całej inwestycji. Dodatkowo, wnioskodawca w ramach wkładu własnego pokrywa wszystkie wydatki niekwalifikowane w ramach projektu i uwzględnia to w dokumencie potwierdzającym posiadanie przez wnioskodawcę środków niezbędnych do zrealizowania projektu. </a:t>
            </a:r>
          </a:p>
          <a:p>
            <a:endParaRPr lang="pl-PL" sz="1600" dirty="0">
              <a:solidFill>
                <a:schemeClr val="bg2">
                  <a:lumMod val="50000"/>
                </a:schemeClr>
              </a:solidFill>
              <a:latin typeface="Calibri" pitchFamily="34" charset="0"/>
              <a:cs typeface="Calibri" pitchFamily="34" charset="0"/>
            </a:endParaRPr>
          </a:p>
          <a:p>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9064"/>
          </a:xfrm>
        </p:spPr>
        <p:txBody>
          <a:bodyPr>
            <a:normAutofit/>
          </a:bodyPr>
          <a:lstStyle/>
          <a:p>
            <a:pPr algn="just"/>
            <a:r>
              <a:rPr lang="pl-PL" sz="1800" dirty="0">
                <a:solidFill>
                  <a:schemeClr val="accent5">
                    <a:lumMod val="75000"/>
                  </a:schemeClr>
                </a:solidFill>
                <a:latin typeface="Calibri" pitchFamily="34" charset="0"/>
                <a:cs typeface="Calibri" pitchFamily="34" charset="0"/>
              </a:rPr>
              <a:t>Należy pamiętać, że część wkładu własnego musi być sfinansowana ze środków własnych wnioskodawcy. W ramach RPO WL wysokość minimalnego wkładu własnego wnioskodawcy wynosi 5% i różni się w zależności od działania oraz typu projektu. Poziom minimalnego wkładu własnego jako % kosztów </a:t>
            </a:r>
            <a:r>
              <a:rPr lang="pl-PL" sz="1800" dirty="0" err="1">
                <a:solidFill>
                  <a:schemeClr val="accent5">
                    <a:lumMod val="75000"/>
                  </a:schemeClr>
                </a:solidFill>
                <a:latin typeface="Calibri" pitchFamily="34" charset="0"/>
                <a:cs typeface="Calibri" pitchFamily="34" charset="0"/>
              </a:rPr>
              <a:t>kwalifikowalnych</a:t>
            </a:r>
            <a:r>
              <a:rPr lang="pl-PL" sz="1800" dirty="0">
                <a:solidFill>
                  <a:schemeClr val="accent5">
                    <a:lumMod val="75000"/>
                  </a:schemeClr>
                </a:solidFill>
                <a:latin typeface="Calibri" pitchFamily="34" charset="0"/>
                <a:cs typeface="Calibri" pitchFamily="34" charset="0"/>
              </a:rPr>
              <a:t> jest wskazany dla każdego typu działań w „</a:t>
            </a:r>
            <a:r>
              <a:rPr lang="pl-PL" sz="1800" i="1" dirty="0">
                <a:solidFill>
                  <a:schemeClr val="accent5">
                    <a:lumMod val="75000"/>
                  </a:schemeClr>
                </a:solidFill>
                <a:latin typeface="Calibri" pitchFamily="34" charset="0"/>
                <a:cs typeface="Calibri" pitchFamily="34" charset="0"/>
              </a:rPr>
              <a:t>Szczegółowym Opisie Osi Priorytetowych Regionalnego Programu Operacyjnego Województwa Lubelskiego na lata 2014-2020</a:t>
            </a:r>
            <a:r>
              <a:rPr lang="pl-PL" sz="1800" dirty="0">
                <a:solidFill>
                  <a:schemeClr val="accent5">
                    <a:lumMod val="75000"/>
                  </a:schemeClr>
                </a:solidFill>
                <a:latin typeface="Calibri" pitchFamily="34" charset="0"/>
                <a:cs typeface="Calibri" pitchFamily="34" charset="0"/>
              </a:rPr>
              <a:t>”</a:t>
            </a:r>
          </a:p>
          <a:p>
            <a:pPr algn="just"/>
            <a:endParaRPr lang="pl-PL" sz="12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Pozostała część wkładu własnego do projektu może zostać uzupełniona środkami o charakterze bezzwrotnym pochodzącymi z krajowych lub międzynarodowych instytucji finansowych, subwencji ogólnych, środkami prywatnymi przekazanymi w sposób formalnie udokumentowany pozostającymi w dyspozycji Wnioskodawcy, środkami pochodzącymi z funduszy celowych działających jako osoby prawne (PFRON, </a:t>
            </a:r>
            <a:r>
              <a:rPr lang="pl-PL" sz="1800" dirty="0" err="1">
                <a:solidFill>
                  <a:schemeClr val="accent5">
                    <a:lumMod val="75000"/>
                  </a:schemeClr>
                </a:solidFill>
                <a:latin typeface="Calibri" pitchFamily="34" charset="0"/>
                <a:cs typeface="Calibri" pitchFamily="34" charset="0"/>
              </a:rPr>
              <a:t>NFOŚiGW</a:t>
            </a:r>
            <a:r>
              <a:rPr lang="pl-PL" sz="1800" dirty="0">
                <a:solidFill>
                  <a:schemeClr val="accent5">
                    <a:lumMod val="75000"/>
                  </a:schemeClr>
                </a:solidFill>
                <a:latin typeface="Calibri" pitchFamily="34" charset="0"/>
                <a:cs typeface="Calibri" pitchFamily="34" charset="0"/>
              </a:rPr>
              <a:t>, </a:t>
            </a:r>
            <a:r>
              <a:rPr lang="pl-PL" sz="1800" dirty="0" err="1">
                <a:solidFill>
                  <a:schemeClr val="accent5">
                    <a:lumMod val="75000"/>
                  </a:schemeClr>
                </a:solidFill>
                <a:latin typeface="Calibri" pitchFamily="34" charset="0"/>
                <a:cs typeface="Calibri" pitchFamily="34" charset="0"/>
              </a:rPr>
              <a:t>WFOŚiGW</a:t>
            </a:r>
            <a:r>
              <a:rPr lang="pl-PL" sz="1800" dirty="0">
                <a:solidFill>
                  <a:schemeClr val="accent5">
                    <a:lumMod val="75000"/>
                  </a:schemeClr>
                </a:solidFill>
                <a:latin typeface="Calibri" pitchFamily="34" charset="0"/>
                <a:cs typeface="Calibri" pitchFamily="34" charset="0"/>
              </a:rPr>
              <a:t> itp.) oraz funduszami nieposiadającymi osobowości prawnej (np. Fundusz Rozwoju Kultury Fizycznej), z zastrzeżeniem szczególnych zasad dotyczących wniesienia wkładu własnego w projektach podlegających regułom pomocy publicznej</a:t>
            </a:r>
          </a:p>
          <a:p>
            <a:pPr algn="just"/>
            <a:endParaRPr lang="pl-PL" sz="1200" dirty="0">
              <a:solidFill>
                <a:schemeClr val="accent5">
                  <a:lumMod val="75000"/>
                </a:schemeClr>
              </a:solidFill>
              <a:latin typeface="Calibri" pitchFamily="34" charset="0"/>
              <a:cs typeface="Calibri" pitchFamily="34" charset="0"/>
            </a:endParaRPr>
          </a:p>
          <a:p>
            <a:pPr algn="just"/>
            <a:r>
              <a:rPr lang="pl-PL" sz="1800" dirty="0">
                <a:solidFill>
                  <a:schemeClr val="accent5">
                    <a:lumMod val="75000"/>
                  </a:schemeClr>
                </a:solidFill>
                <a:latin typeface="Calibri" pitchFamily="34" charset="0"/>
                <a:cs typeface="Calibri" pitchFamily="34" charset="0"/>
              </a:rPr>
              <a:t>W przypadku projektów realizowanych w ramach umów partnerskich należy dołączyć dodatkowe dokumenty poświadczające zabezpieczenie wkładu własnego przez partnera/ów partycypujących finansowo w kosztach projektu. Dokumenty powinny zawierać nazwę instytucji współfinansującej (partnera/ów), nazwę projektu oraz kwotę, którą zamierza ona przeznaczyć na współfinansowanie projektu</a:t>
            </a:r>
          </a:p>
          <a:p>
            <a:pPr algn="just"/>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32656"/>
            <a:ext cx="8280920" cy="6123080"/>
          </a:xfrm>
        </p:spPr>
        <p:txBody>
          <a:bodyPr>
            <a:normAutofit/>
          </a:bodyPr>
          <a:lstStyle/>
          <a:p>
            <a:pPr>
              <a:buNone/>
            </a:pPr>
            <a:r>
              <a:rPr lang="pl-PL" sz="1600" dirty="0">
                <a:solidFill>
                  <a:schemeClr val="accent5">
                    <a:lumMod val="75000"/>
                  </a:schemeClr>
                </a:solidFill>
                <a:latin typeface="Calibri" pitchFamily="34" charset="0"/>
                <a:cs typeface="Calibri" pitchFamily="34" charset="0"/>
              </a:rPr>
              <a:t>	Rodzaj dokumentów potwierdzających posiadanie środków zależy od kategorii wnioskodawców:</a:t>
            </a:r>
          </a:p>
          <a:p>
            <a:pPr>
              <a:buNone/>
            </a:pPr>
            <a:endParaRPr lang="pl-PL" sz="1600" dirty="0">
              <a:solidFill>
                <a:schemeClr val="accent5">
                  <a:lumMod val="75000"/>
                </a:schemeClr>
              </a:solidFill>
              <a:latin typeface="Calibri" pitchFamily="34" charset="0"/>
              <a:cs typeface="Calibri" pitchFamily="34" charset="0"/>
            </a:endParaRPr>
          </a:p>
          <a:p>
            <a:pPr algn="just">
              <a:buNone/>
            </a:pPr>
            <a:r>
              <a:rPr lang="pl-PL" sz="1600" b="1" dirty="0">
                <a:solidFill>
                  <a:schemeClr val="accent5">
                    <a:lumMod val="75000"/>
                  </a:schemeClr>
                </a:solidFill>
                <a:latin typeface="Calibri" pitchFamily="34" charset="0"/>
                <a:cs typeface="Calibri" pitchFamily="34" charset="0"/>
              </a:rPr>
              <a:t>		a) </a:t>
            </a:r>
            <a:r>
              <a:rPr lang="pl-PL" sz="1600" b="1" u="sng" dirty="0">
                <a:solidFill>
                  <a:schemeClr val="accent5">
                    <a:lumMod val="75000"/>
                  </a:schemeClr>
                </a:solidFill>
                <a:latin typeface="Calibri" pitchFamily="34" charset="0"/>
                <a:cs typeface="Calibri" pitchFamily="34" charset="0"/>
              </a:rPr>
              <a:t>Jednostka samorządu terytorialnego oraz jednostka organizacyjna </a:t>
            </a:r>
            <a:r>
              <a:rPr lang="pl-PL" sz="1600" b="1" u="sng" dirty="0" err="1">
                <a:solidFill>
                  <a:schemeClr val="accent5">
                    <a:lumMod val="75000"/>
                  </a:schemeClr>
                </a:solidFill>
                <a:latin typeface="Calibri" pitchFamily="34" charset="0"/>
                <a:cs typeface="Calibri" pitchFamily="34" charset="0"/>
              </a:rPr>
              <a:t>jst</a:t>
            </a:r>
            <a:r>
              <a:rPr lang="pl-PL" sz="1600" b="1" dirty="0">
                <a:solidFill>
                  <a:schemeClr val="accent5">
                    <a:lumMod val="75000"/>
                  </a:schemeClr>
                </a:solidFill>
                <a:latin typeface="Calibri" pitchFamily="34" charset="0"/>
                <a:cs typeface="Calibri" pitchFamily="34" charset="0"/>
              </a:rPr>
              <a:t> </a:t>
            </a:r>
            <a:r>
              <a:rPr lang="pl-PL" sz="1600" dirty="0">
                <a:solidFill>
                  <a:schemeClr val="accent5">
                    <a:lumMod val="75000"/>
                  </a:schemeClr>
                </a:solidFill>
                <a:latin typeface="Calibri" pitchFamily="34" charset="0"/>
                <a:cs typeface="Calibri" pitchFamily="34" charset="0"/>
              </a:rPr>
              <a:t>– 	załącza 	kopię uchwały budżetowej na dany rok poświadczoną za zgodność 	z oryginałem.</a:t>
            </a:r>
          </a:p>
          <a:p>
            <a:pPr algn="just">
              <a:buNone/>
            </a:pPr>
            <a:r>
              <a:rPr lang="pl-PL" sz="1600" dirty="0">
                <a:solidFill>
                  <a:schemeClr val="accent5">
                    <a:lumMod val="75000"/>
                  </a:schemeClr>
                </a:solidFill>
                <a:latin typeface="Calibri" pitchFamily="34" charset="0"/>
                <a:cs typeface="Calibri" pitchFamily="34" charset="0"/>
              </a:rPr>
              <a:t>		W 	uchwale budżetowej powinna zostać zawarta deklaracja o 	zabezpieczeniu środków 	na 	współfinansowanie projektu dla całego okresu 	realizacji. Jeśli realizacja projektu 	obejmuje okres dłuższy niż jeden rok, </a:t>
            </a:r>
            <a:r>
              <a:rPr lang="pl-PL" sz="1600" dirty="0" err="1">
                <a:solidFill>
                  <a:schemeClr val="accent5">
                    <a:lumMod val="75000"/>
                  </a:schemeClr>
                </a:solidFill>
                <a:latin typeface="Calibri" pitchFamily="34" charset="0"/>
                <a:cs typeface="Calibri" pitchFamily="34" charset="0"/>
              </a:rPr>
              <a:t>jst</a:t>
            </a:r>
            <a:r>
              <a:rPr lang="pl-PL" sz="1600" dirty="0">
                <a:solidFill>
                  <a:schemeClr val="accent5">
                    <a:lumMod val="75000"/>
                  </a:schemeClr>
                </a:solidFill>
                <a:latin typeface="Calibri" pitchFamily="34" charset="0"/>
                <a:cs typeface="Calibri" pitchFamily="34" charset="0"/>
              </a:rPr>
              <a:t> 	załącza kopie podjętej uchwały budżetowej 	na 	dany rok wraz z Wieloletnią 	Prognozą Finansową określając limit wydatków na 	dane 	przedsięwzięcie 	zgodnie z Ustawą z dn. 27 sierpnia 2009 r. o finansach 	publicznych (Dz. 	U. 	2013 poz. 885 z </a:t>
            </a:r>
            <a:r>
              <a:rPr lang="pl-PL" sz="1600" dirty="0" err="1">
                <a:solidFill>
                  <a:schemeClr val="accent5">
                    <a:lumMod val="75000"/>
                  </a:schemeClr>
                </a:solidFill>
                <a:latin typeface="Calibri" pitchFamily="34" charset="0"/>
                <a:cs typeface="Calibri" pitchFamily="34" charset="0"/>
              </a:rPr>
              <a:t>późn</a:t>
            </a:r>
            <a:r>
              <a:rPr lang="pl-PL" sz="1600" dirty="0">
                <a:solidFill>
                  <a:schemeClr val="accent5">
                    <a:lumMod val="75000"/>
                  </a:schemeClr>
                </a:solidFill>
                <a:latin typeface="Calibri" pitchFamily="34" charset="0"/>
                <a:cs typeface="Calibri" pitchFamily="34" charset="0"/>
              </a:rPr>
              <a:t>. zm.). W uchwale należy wskazać dokładną 	nazwę 	zadania 	objętego wnioskiem oraz kwotę przeznaczoną na 	współfinansowanie w poszczególnych 	latach</a:t>
            </a:r>
          </a:p>
          <a:p>
            <a:pPr algn="just">
              <a:buNone/>
            </a:pPr>
            <a:r>
              <a:rPr lang="pl-PL" sz="1600" dirty="0">
                <a:solidFill>
                  <a:schemeClr val="accent5">
                    <a:lumMod val="75000"/>
                  </a:schemeClr>
                </a:solidFill>
                <a:latin typeface="Calibri" pitchFamily="34" charset="0"/>
                <a:cs typeface="Calibri" pitchFamily="34" charset="0"/>
              </a:rPr>
              <a:t>		Zabezpieczeniem wkładu własnego </a:t>
            </a:r>
            <a:r>
              <a:rPr lang="pl-PL" sz="1600" dirty="0" err="1">
                <a:solidFill>
                  <a:schemeClr val="accent5">
                    <a:lumMod val="75000"/>
                  </a:schemeClr>
                </a:solidFill>
                <a:latin typeface="Calibri" pitchFamily="34" charset="0"/>
                <a:cs typeface="Calibri" pitchFamily="34" charset="0"/>
              </a:rPr>
              <a:t>jst</a:t>
            </a:r>
            <a:r>
              <a:rPr lang="pl-PL" sz="1600" dirty="0">
                <a:solidFill>
                  <a:schemeClr val="accent5">
                    <a:lumMod val="75000"/>
                  </a:schemeClr>
                </a:solidFill>
                <a:latin typeface="Calibri" pitchFamily="34" charset="0"/>
                <a:cs typeface="Calibri" pitchFamily="34" charset="0"/>
              </a:rPr>
              <a:t> może być promesa uzyskana z 	właściwego (dla 	danej dziedziny wsparcia) ministerstwa. W przypadku 	finansowania wkładu 	własnego z 	innych źródeł, wnioskodawca 	zobowiązany jest dostarczyć odpowiednie dokumenty 	potwierdzające 	wysokość tych środków.</a:t>
            </a:r>
          </a:p>
          <a:p>
            <a:pPr algn="just">
              <a:buNone/>
            </a:pPr>
            <a:r>
              <a:rPr lang="pl-PL" sz="1600" dirty="0">
                <a:solidFill>
                  <a:schemeClr val="accent5">
                    <a:lumMod val="75000"/>
                  </a:schemeClr>
                </a:solidFill>
                <a:latin typeface="Calibri" pitchFamily="34" charset="0"/>
                <a:cs typeface="Calibri" pitchFamily="34" charset="0"/>
              </a:rPr>
              <a:t>		W kontekście ograniczeń dot. minimalnego wkładu własnego, należy 	pamiętać, że 	wkład 	własny wnioskodawcy– </a:t>
            </a:r>
            <a:r>
              <a:rPr lang="pl-PL" sz="1600" dirty="0" err="1">
                <a:solidFill>
                  <a:schemeClr val="accent5">
                    <a:lumMod val="75000"/>
                  </a:schemeClr>
                </a:solidFill>
                <a:latin typeface="Calibri" pitchFamily="34" charset="0"/>
                <a:cs typeface="Calibri" pitchFamily="34" charset="0"/>
              </a:rPr>
              <a:t>jst</a:t>
            </a:r>
            <a:r>
              <a:rPr lang="pl-PL" sz="1600" dirty="0">
                <a:solidFill>
                  <a:schemeClr val="accent5">
                    <a:lumMod val="75000"/>
                  </a:schemeClr>
                </a:solidFill>
                <a:latin typeface="Calibri" pitchFamily="34" charset="0"/>
                <a:cs typeface="Calibri" pitchFamily="34" charset="0"/>
              </a:rPr>
              <a:t> może pochodzić w całości z 	pożyczek (np. pożyczka 	bankowa) lub ze środków samorządowego 	funduszu celowego (wojewódzkiego, 	powiatowego, gminnego), pod 	warunkiem, że nie będzie podlegał umorzeniu, a 	realizowany projekt 	wpisuje się w cele, dla finansowania których dany fundusz został 	powołany. Ponadto zakaz zastępowania środków własnych </a:t>
            </a:r>
            <a:r>
              <a:rPr lang="pl-PL" sz="1600" dirty="0" err="1">
                <a:solidFill>
                  <a:schemeClr val="accent5">
                    <a:lumMod val="75000"/>
                  </a:schemeClr>
                </a:solidFill>
                <a:latin typeface="Calibri" pitchFamily="34" charset="0"/>
                <a:cs typeface="Calibri" pitchFamily="34" charset="0"/>
              </a:rPr>
              <a:t>jst</a:t>
            </a:r>
            <a:r>
              <a:rPr lang="pl-PL" sz="1600" dirty="0">
                <a:solidFill>
                  <a:schemeClr val="accent5">
                    <a:lumMod val="75000"/>
                  </a:schemeClr>
                </a:solidFill>
                <a:latin typeface="Calibri" pitchFamily="34" charset="0"/>
                <a:cs typeface="Calibri" pitchFamily="34" charset="0"/>
              </a:rPr>
              <a:t> środkami 	pochodzącymi z 	budżetu państwa, nie dotyczy projektów, które obejmują swym zakresem zadania zlecone z 	zakresu administracji rządowej.</a:t>
            </a: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91264" cy="6195088"/>
          </a:xfrm>
        </p:spPr>
        <p:txBody>
          <a:bodyPr>
            <a:normAutofit fontScale="25000" lnSpcReduction="20000"/>
          </a:bodyPr>
          <a:lstStyle/>
          <a:p>
            <a:pPr algn="just">
              <a:lnSpc>
                <a:spcPct val="110000"/>
              </a:lnSpc>
              <a:spcBef>
                <a:spcPts val="0"/>
              </a:spcBef>
              <a:buNone/>
            </a:pPr>
            <a:r>
              <a:rPr lang="pl-PL" sz="7200" b="1" dirty="0">
                <a:solidFill>
                  <a:schemeClr val="accent5">
                    <a:lumMod val="75000"/>
                  </a:schemeClr>
                </a:solidFill>
                <a:latin typeface="Calibri" pitchFamily="34" charset="0"/>
                <a:cs typeface="Calibri" pitchFamily="34" charset="0"/>
              </a:rPr>
              <a:t>	b) </a:t>
            </a:r>
            <a:r>
              <a:rPr lang="pl-PL" sz="7200" b="1" u="sng" dirty="0">
                <a:solidFill>
                  <a:schemeClr val="accent5">
                    <a:lumMod val="75000"/>
                  </a:schemeClr>
                </a:solidFill>
                <a:latin typeface="Calibri" pitchFamily="34" charset="0"/>
                <a:cs typeface="Calibri" pitchFamily="34" charset="0"/>
              </a:rPr>
              <a:t>Państwowe jednostki budżetowe</a:t>
            </a:r>
            <a:r>
              <a:rPr lang="pl-PL" sz="7200" b="1" dirty="0">
                <a:solidFill>
                  <a:schemeClr val="accent5">
                    <a:lumMod val="75000"/>
                  </a:schemeClr>
                </a:solidFill>
                <a:latin typeface="Calibri" pitchFamily="34" charset="0"/>
                <a:cs typeface="Calibri" pitchFamily="34" charset="0"/>
              </a:rPr>
              <a:t> </a:t>
            </a:r>
            <a:r>
              <a:rPr lang="pl-PL" sz="7200" dirty="0">
                <a:solidFill>
                  <a:schemeClr val="accent5">
                    <a:lumMod val="75000"/>
                  </a:schemeClr>
                </a:solidFill>
                <a:latin typeface="Calibri" pitchFamily="34" charset="0"/>
                <a:cs typeface="Calibri" pitchFamily="34" charset="0"/>
              </a:rPr>
              <a:t>– zgodnie z art. 11 ust. 3 Ustawy z dnia 27 sierpnia 2009 r. o finansach publicznych (Dz. U. 2013 poz. 885 z </a:t>
            </a:r>
            <a:r>
              <a:rPr lang="pl-PL" sz="7200" dirty="0" err="1">
                <a:solidFill>
                  <a:schemeClr val="accent5">
                    <a:lumMod val="75000"/>
                  </a:schemeClr>
                </a:solidFill>
                <a:latin typeface="Calibri" pitchFamily="34" charset="0"/>
                <a:cs typeface="Calibri" pitchFamily="34" charset="0"/>
              </a:rPr>
              <a:t>późn</a:t>
            </a:r>
            <a:r>
              <a:rPr lang="pl-PL" sz="7200" dirty="0">
                <a:solidFill>
                  <a:schemeClr val="accent5">
                    <a:lumMod val="75000"/>
                  </a:schemeClr>
                </a:solidFill>
                <a:latin typeface="Calibri" pitchFamily="34" charset="0"/>
                <a:cs typeface="Calibri" pitchFamily="34" charset="0"/>
              </a:rPr>
              <a:t>. zm.), dokumentem potwierdzającym posiadanie środków na realizację projektu powinien być plan dochodów i wydatków danej jednostki budżetowej, który przewiduje odpowiednie środki na realizację projektu. W przypadku projektów realizowanych przez okres dłuższy niż jeden rok wykazanie zabezpieczenia środków finansowych przez państwowe jednostki budżetowe polega na przedłożeniu dokumentu ujmującego wydatki na realizację projektu na kolejne lata budżetowe, zgodnie z ustawą o finansach publicznych</a:t>
            </a:r>
          </a:p>
          <a:p>
            <a:pPr algn="just">
              <a:lnSpc>
                <a:spcPct val="110000"/>
              </a:lnSpc>
              <a:spcBef>
                <a:spcPts val="0"/>
              </a:spcBef>
              <a:buNone/>
            </a:pPr>
            <a:endParaRPr lang="pl-PL" sz="7200" b="1" dirty="0">
              <a:solidFill>
                <a:schemeClr val="accent5">
                  <a:lumMod val="75000"/>
                </a:schemeClr>
              </a:solidFill>
              <a:latin typeface="Calibri" pitchFamily="34" charset="0"/>
              <a:cs typeface="Calibri" pitchFamily="34" charset="0"/>
            </a:endParaRPr>
          </a:p>
          <a:p>
            <a:pPr>
              <a:lnSpc>
                <a:spcPct val="110000"/>
              </a:lnSpc>
              <a:spcBef>
                <a:spcPts val="0"/>
              </a:spcBef>
              <a:buNone/>
            </a:pPr>
            <a:r>
              <a:rPr lang="pl-PL" sz="7200" b="1" dirty="0">
                <a:solidFill>
                  <a:schemeClr val="accent5">
                    <a:lumMod val="75000"/>
                  </a:schemeClr>
                </a:solidFill>
                <a:latin typeface="Calibri" pitchFamily="34" charset="0"/>
                <a:cs typeface="Calibri" pitchFamily="34" charset="0"/>
              </a:rPr>
              <a:t>	c) </a:t>
            </a:r>
            <a:r>
              <a:rPr lang="pl-PL" sz="7200" b="1" u="sng" dirty="0">
                <a:solidFill>
                  <a:schemeClr val="accent5">
                    <a:lumMod val="75000"/>
                  </a:schemeClr>
                </a:solidFill>
                <a:latin typeface="Calibri" pitchFamily="34" charset="0"/>
                <a:cs typeface="Calibri" pitchFamily="34" charset="0"/>
              </a:rPr>
              <a:t>Przedsiębiorcy dopuszczalne formy udokumentowania posiadania środków finansowych</a:t>
            </a:r>
            <a:r>
              <a:rPr lang="pl-PL" sz="7200" b="1" dirty="0">
                <a:solidFill>
                  <a:schemeClr val="accent5">
                    <a:lumMod val="75000"/>
                  </a:schemeClr>
                </a:solidFill>
                <a:latin typeface="Calibri" pitchFamily="34" charset="0"/>
                <a:cs typeface="Calibri" pitchFamily="34" charset="0"/>
              </a:rPr>
              <a:t>: </a:t>
            </a:r>
          </a:p>
          <a:p>
            <a:pPr algn="just">
              <a:lnSpc>
                <a:spcPct val="110000"/>
              </a:lnSpc>
              <a:spcBef>
                <a:spcPts val="0"/>
              </a:spcBef>
              <a:buNone/>
            </a:pPr>
            <a:r>
              <a:rPr lang="pl-PL" sz="7200" dirty="0">
                <a:solidFill>
                  <a:schemeClr val="accent5">
                    <a:lumMod val="75000"/>
                  </a:schemeClr>
                </a:solidFill>
                <a:latin typeface="Calibri" pitchFamily="34" charset="0"/>
                <a:cs typeface="Calibri" pitchFamily="34" charset="0"/>
              </a:rPr>
              <a:t>	1. </a:t>
            </a:r>
            <a:r>
              <a:rPr lang="pl-PL" sz="7200" b="1" dirty="0">
                <a:solidFill>
                  <a:schemeClr val="accent5">
                    <a:lumMod val="75000"/>
                  </a:schemeClr>
                </a:solidFill>
                <a:latin typeface="Calibri" pitchFamily="34" charset="0"/>
                <a:cs typeface="Calibri" pitchFamily="34" charset="0"/>
              </a:rPr>
              <a:t>umowa kredytowa/promesa kredytowa </a:t>
            </a:r>
            <a:r>
              <a:rPr lang="pl-PL" sz="7200" dirty="0">
                <a:solidFill>
                  <a:schemeClr val="accent5">
                    <a:lumMod val="75000"/>
                  </a:schemeClr>
                </a:solidFill>
                <a:latin typeface="Calibri" pitchFamily="34" charset="0"/>
                <a:cs typeface="Calibri" pitchFamily="34" charset="0"/>
              </a:rPr>
              <a:t>uzyskana z banku zapewniającą, że w przypadku uzyskania dofinansowania projekt otrzyma środki na współfinansowanie inwestycji</a:t>
            </a:r>
          </a:p>
          <a:p>
            <a:pPr algn="just">
              <a:lnSpc>
                <a:spcPct val="110000"/>
              </a:lnSpc>
              <a:spcBef>
                <a:spcPts val="0"/>
              </a:spcBef>
              <a:buNone/>
            </a:pPr>
            <a:endParaRPr lang="pl-PL" sz="7200" dirty="0">
              <a:solidFill>
                <a:schemeClr val="accent5">
                  <a:lumMod val="75000"/>
                </a:schemeClr>
              </a:solidFill>
              <a:latin typeface="Calibri" pitchFamily="34" charset="0"/>
              <a:cs typeface="Calibri" pitchFamily="34" charset="0"/>
            </a:endParaRPr>
          </a:p>
          <a:p>
            <a:pPr algn="just">
              <a:lnSpc>
                <a:spcPct val="110000"/>
              </a:lnSpc>
              <a:spcBef>
                <a:spcPts val="0"/>
              </a:spcBef>
              <a:buNone/>
            </a:pPr>
            <a:r>
              <a:rPr lang="pl-PL" sz="7200" dirty="0">
                <a:solidFill>
                  <a:schemeClr val="accent5">
                    <a:lumMod val="75000"/>
                  </a:schemeClr>
                </a:solidFill>
                <a:latin typeface="Calibri" pitchFamily="34" charset="0"/>
                <a:cs typeface="Calibri" pitchFamily="34" charset="0"/>
              </a:rPr>
              <a:t>	2. </a:t>
            </a:r>
            <a:r>
              <a:rPr lang="pl-PL" sz="7200" b="1" dirty="0">
                <a:solidFill>
                  <a:schemeClr val="accent5">
                    <a:lumMod val="75000"/>
                  </a:schemeClr>
                </a:solidFill>
                <a:latin typeface="Calibri" pitchFamily="34" charset="0"/>
                <a:cs typeface="Calibri" pitchFamily="34" charset="0"/>
              </a:rPr>
              <a:t>wyciągi bankowe </a:t>
            </a:r>
            <a:r>
              <a:rPr lang="pl-PL" sz="7200" dirty="0">
                <a:solidFill>
                  <a:schemeClr val="accent5">
                    <a:lumMod val="75000"/>
                  </a:schemeClr>
                </a:solidFill>
                <a:latin typeface="Calibri" pitchFamily="34" charset="0"/>
                <a:cs typeface="Calibri" pitchFamily="34" charset="0"/>
              </a:rPr>
              <a:t>- wnioskodawca w celu potwierdzenia posiadania odpowiednich środków na realizację projektu może przedłożyć aktualny (wystawiony nie wcześniej niż miesiąc przed złożeniem wniosku o dofinansowanie) wyciąg z rachunku bankowego wnioskodawcy. Wyciąg z rachunku bankowego powinien być potwierdzony przez pracownika banku podpisem i pieczęcią bankową lub powinien zawierać adnotację o tym, iż dany wyciąg został wygenerowany elektroniczne na podstawie art. 7 ustawy z dnia 29 sierpnia 1997r. Prawo bankowe (Dz. U. z 2012 r. poz. 1376 z </a:t>
            </a:r>
            <a:r>
              <a:rPr lang="pl-PL" sz="7200" dirty="0" err="1">
                <a:solidFill>
                  <a:schemeClr val="accent5">
                    <a:lumMod val="75000"/>
                  </a:schemeClr>
                </a:solidFill>
                <a:latin typeface="Calibri" pitchFamily="34" charset="0"/>
                <a:cs typeface="Calibri" pitchFamily="34" charset="0"/>
              </a:rPr>
              <a:t>późn</a:t>
            </a:r>
            <a:r>
              <a:rPr lang="pl-PL" sz="7200" dirty="0">
                <a:solidFill>
                  <a:schemeClr val="accent5">
                    <a:lumMod val="75000"/>
                  </a:schemeClr>
                </a:solidFill>
                <a:latin typeface="Calibri" pitchFamily="34" charset="0"/>
                <a:cs typeface="Calibri" pitchFamily="34" charset="0"/>
              </a:rPr>
              <a:t>. zm.), oraz że nie wymaga podpisu ani stempla</a:t>
            </a:r>
          </a:p>
          <a:p>
            <a:pPr algn="just">
              <a:lnSpc>
                <a:spcPct val="110000"/>
              </a:lnSpc>
              <a:spcBef>
                <a:spcPts val="0"/>
              </a:spcBef>
              <a:buNone/>
            </a:pPr>
            <a:endParaRPr lang="pl-PL" sz="6400" dirty="0">
              <a:solidFill>
                <a:schemeClr val="accent5">
                  <a:lumMod val="75000"/>
                </a:schemeClr>
              </a:solidFill>
              <a:latin typeface="Calibri" pitchFamily="34" charset="0"/>
              <a:cs typeface="Calibri" pitchFamily="34" charset="0"/>
            </a:endParaRPr>
          </a:p>
          <a:p>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91264" cy="5907056"/>
          </a:xfrm>
        </p:spPr>
        <p:txBody>
          <a:bodyPr>
            <a:normAutofit fontScale="92500" lnSpcReduction="20000"/>
          </a:bodyPr>
          <a:lstStyle/>
          <a:p>
            <a:pPr algn="just">
              <a:buNone/>
            </a:pPr>
            <a:r>
              <a:rPr lang="pl-PL" sz="1900" dirty="0">
                <a:solidFill>
                  <a:schemeClr val="bg2">
                    <a:lumMod val="50000"/>
                  </a:schemeClr>
                </a:solidFill>
                <a:latin typeface="Calibri" pitchFamily="34" charset="0"/>
                <a:cs typeface="Calibri" pitchFamily="34" charset="0"/>
              </a:rPr>
              <a:t>	</a:t>
            </a:r>
            <a:r>
              <a:rPr lang="pl-PL" sz="1900" dirty="0">
                <a:solidFill>
                  <a:schemeClr val="accent5">
                    <a:lumMod val="75000"/>
                  </a:schemeClr>
                </a:solidFill>
                <a:latin typeface="Calibri" pitchFamily="34" charset="0"/>
                <a:cs typeface="Calibri" pitchFamily="34" charset="0"/>
              </a:rPr>
              <a:t>3. </a:t>
            </a:r>
            <a:r>
              <a:rPr lang="pl-PL" sz="1900" b="1" dirty="0">
                <a:solidFill>
                  <a:schemeClr val="accent5">
                    <a:lumMod val="75000"/>
                  </a:schemeClr>
                </a:solidFill>
                <a:latin typeface="Calibri" pitchFamily="34" charset="0"/>
                <a:cs typeface="Calibri" pitchFamily="34" charset="0"/>
              </a:rPr>
              <a:t>zaświadczenia bankowe </a:t>
            </a:r>
            <a:r>
              <a:rPr lang="pl-PL" sz="1900" dirty="0">
                <a:solidFill>
                  <a:schemeClr val="accent5">
                    <a:lumMod val="75000"/>
                  </a:schemeClr>
                </a:solidFill>
                <a:latin typeface="Calibri" pitchFamily="34" charset="0"/>
                <a:cs typeface="Calibri" pitchFamily="34" charset="0"/>
              </a:rPr>
              <a:t>– wnioskodawca w celu potwierdzenia posiadania odpowiednich środków na realizację projektu może przedłożyć aktualne (wystawione nie wcześniej niż miesiąc przed złożeniem wniosku o dofinansowanie) zaświadczenie bankowe o posiadaniu przez wnioskodawcę na rachunku bankowym środków finansowych w określonej wysokości. Zaświadczenie powinno być potwierdzone przez pracownika banku podpisem i pieczęcią bankową</a:t>
            </a:r>
          </a:p>
          <a:p>
            <a:pPr algn="just">
              <a:buNone/>
            </a:pPr>
            <a:endParaRPr lang="pl-PL" sz="1900" dirty="0">
              <a:solidFill>
                <a:schemeClr val="bg2">
                  <a:lumMod val="50000"/>
                </a:schemeClr>
              </a:solidFill>
              <a:latin typeface="Calibri" pitchFamily="34" charset="0"/>
              <a:cs typeface="Calibri" pitchFamily="34" charset="0"/>
            </a:endParaRPr>
          </a:p>
          <a:p>
            <a:pPr algn="just">
              <a:buNone/>
            </a:pPr>
            <a:r>
              <a:rPr lang="pl-PL" sz="1900" dirty="0">
                <a:solidFill>
                  <a:schemeClr val="accent5">
                    <a:lumMod val="75000"/>
                  </a:schemeClr>
                </a:solidFill>
                <a:latin typeface="Calibri" pitchFamily="34" charset="0"/>
                <a:cs typeface="Calibri" pitchFamily="34" charset="0"/>
              </a:rPr>
              <a:t>4. </a:t>
            </a:r>
            <a:r>
              <a:rPr lang="pl-PL" sz="1900" b="1" dirty="0">
                <a:solidFill>
                  <a:schemeClr val="accent5">
                    <a:lumMod val="75000"/>
                  </a:schemeClr>
                </a:solidFill>
                <a:latin typeface="Calibri" pitchFamily="34" charset="0"/>
                <a:cs typeface="Calibri" pitchFamily="34" charset="0"/>
              </a:rPr>
              <a:t>sprawozdania finansowe </a:t>
            </a:r>
            <a:r>
              <a:rPr lang="pl-PL" sz="1900" dirty="0">
                <a:solidFill>
                  <a:schemeClr val="accent5">
                    <a:lumMod val="75000"/>
                  </a:schemeClr>
                </a:solidFill>
                <a:latin typeface="Calibri" pitchFamily="34" charset="0"/>
                <a:cs typeface="Calibri" pitchFamily="34" charset="0"/>
              </a:rPr>
              <a:t>– przedłożone w ramach załącznika: „</a:t>
            </a:r>
            <a:r>
              <a:rPr lang="pl-PL" sz="1900" i="1" dirty="0">
                <a:solidFill>
                  <a:schemeClr val="accent5">
                    <a:lumMod val="75000"/>
                  </a:schemeClr>
                </a:solidFill>
                <a:latin typeface="Calibri" pitchFamily="34" charset="0"/>
                <a:cs typeface="Calibri" pitchFamily="34" charset="0"/>
              </a:rPr>
              <a:t>Bilans za ostatni rok (potwierdzony przez głównego księgowego lub biegłego rewidenta) zgodnie z przepisami o rachunkowości, w przypadku </a:t>
            </a:r>
            <a:r>
              <a:rPr lang="pl-PL" sz="1900" i="1" dirty="0" err="1">
                <a:solidFill>
                  <a:schemeClr val="accent5">
                    <a:lumMod val="75000"/>
                  </a:schemeClr>
                </a:solidFill>
                <a:latin typeface="Calibri" pitchFamily="34" charset="0"/>
                <a:cs typeface="Calibri" pitchFamily="34" charset="0"/>
              </a:rPr>
              <a:t>jst</a:t>
            </a:r>
            <a:r>
              <a:rPr lang="pl-PL" sz="1900" i="1" dirty="0">
                <a:solidFill>
                  <a:schemeClr val="accent5">
                    <a:lumMod val="75000"/>
                  </a:schemeClr>
                </a:solidFill>
                <a:latin typeface="Calibri" pitchFamily="34" charset="0"/>
                <a:cs typeface="Calibri" pitchFamily="34" charset="0"/>
              </a:rPr>
              <a:t> – opinia składu orzekającego RIO o sprawozdaniu z wykonania budżetu za rok poprzedni</a:t>
            </a:r>
            <a:r>
              <a:rPr lang="pl-PL" sz="1900" b="1" i="1" dirty="0">
                <a:solidFill>
                  <a:schemeClr val="accent5">
                    <a:lumMod val="75000"/>
                  </a:schemeClr>
                </a:solidFill>
                <a:latin typeface="Calibri" pitchFamily="34" charset="0"/>
                <a:cs typeface="Calibri" pitchFamily="34" charset="0"/>
              </a:rPr>
              <a:t>” </a:t>
            </a:r>
            <a:r>
              <a:rPr lang="pl-PL" sz="1900" dirty="0">
                <a:solidFill>
                  <a:schemeClr val="accent5">
                    <a:lumMod val="75000"/>
                  </a:schemeClr>
                </a:solidFill>
                <a:latin typeface="Calibri" pitchFamily="34" charset="0"/>
                <a:cs typeface="Calibri" pitchFamily="34" charset="0"/>
              </a:rPr>
              <a:t>sprawozdania finansowe (sporządzone zgodnie z przepisami o rachunkowości)mogą stanowić potwierdzenie posiadania odpowiednich środków na realizację projektu, przy czym z powyższych dokumentów musi jasno wynikać, że zysk netto, przynajmniej w jednym z dwóch ostatnich zamkniętych okresów obrachunkowych przekraczał wartość wkładu własnego odnoszącego się do kosztów </a:t>
            </a:r>
            <a:r>
              <a:rPr lang="pl-PL" sz="1900" dirty="0" err="1">
                <a:solidFill>
                  <a:schemeClr val="accent5">
                    <a:lumMod val="75000"/>
                  </a:schemeClr>
                </a:solidFill>
                <a:latin typeface="Calibri" pitchFamily="34" charset="0"/>
                <a:cs typeface="Calibri" pitchFamily="34" charset="0"/>
              </a:rPr>
              <a:t>kwalifikowalnych</a:t>
            </a:r>
            <a:r>
              <a:rPr lang="pl-PL" sz="1900" dirty="0">
                <a:solidFill>
                  <a:schemeClr val="accent5">
                    <a:lumMod val="75000"/>
                  </a:schemeClr>
                </a:solidFill>
                <a:latin typeface="Calibri" pitchFamily="34" charset="0"/>
                <a:cs typeface="Calibri" pitchFamily="34" charset="0"/>
              </a:rPr>
              <a:t> ujętych w projekcie. Ponadto, aby uznać dane wykazane w sprawozdaniach finansowych za potwierdzające posiadanie środków na wkład własny, wnioskodawca musi posiadać stabilną sytuację finansową</a:t>
            </a:r>
          </a:p>
          <a:p>
            <a:pPr algn="just">
              <a:buNone/>
            </a:pPr>
            <a:endParaRPr lang="pl-PL" sz="1900" dirty="0">
              <a:solidFill>
                <a:schemeClr val="accent5">
                  <a:lumMod val="75000"/>
                </a:schemeClr>
              </a:solidFill>
              <a:latin typeface="Calibri" pitchFamily="34" charset="0"/>
              <a:cs typeface="Calibri" pitchFamily="34" charset="0"/>
            </a:endParaRPr>
          </a:p>
          <a:p>
            <a:pPr algn="just">
              <a:buNone/>
            </a:pPr>
            <a:r>
              <a:rPr lang="pl-PL" sz="1900" dirty="0">
                <a:solidFill>
                  <a:schemeClr val="accent5">
                    <a:lumMod val="75000"/>
                  </a:schemeClr>
                </a:solidFill>
                <a:latin typeface="Calibri" pitchFamily="34" charset="0"/>
                <a:cs typeface="Calibri" pitchFamily="34" charset="0"/>
              </a:rPr>
              <a:t>	5. </a:t>
            </a:r>
            <a:r>
              <a:rPr lang="pl-PL" sz="1900" b="1" dirty="0">
                <a:solidFill>
                  <a:schemeClr val="accent5">
                    <a:lumMod val="75000"/>
                  </a:schemeClr>
                </a:solidFill>
                <a:latin typeface="Calibri" pitchFamily="34" charset="0"/>
                <a:cs typeface="Calibri" pitchFamily="34" charset="0"/>
              </a:rPr>
              <a:t>umowa pożyczki </a:t>
            </a:r>
            <a:r>
              <a:rPr lang="pl-PL" sz="1900" dirty="0">
                <a:solidFill>
                  <a:schemeClr val="accent5">
                    <a:lumMod val="75000"/>
                  </a:schemeClr>
                </a:solidFill>
                <a:latin typeface="Calibri" pitchFamily="34" charset="0"/>
                <a:cs typeface="Calibri" pitchFamily="34" charset="0"/>
              </a:rPr>
              <a:t>– wnioskodawca w celu potwierdzenia posiadania odpowiednich środków na realizację projektu może przedłożyć umowę pożyczki. Umowa pożyczki musi być sporządzona w formie aktu notarialnego. Dokument zawierający jedynie notarialne potwierdzenie podpisów pożyczkodawcy i pożyczkobiorcy nie będzie uznany za wystarczający do udokumentowania posiadania środków finansowych na realizację projektu</a:t>
            </a:r>
          </a:p>
          <a:p>
            <a:pPr algn="just">
              <a:buNone/>
            </a:pPr>
            <a:endParaRPr lang="pl-PL" sz="1800" dirty="0">
              <a:solidFill>
                <a:schemeClr val="accent5">
                  <a:lumMod val="75000"/>
                </a:schemeClr>
              </a:solidFill>
              <a:latin typeface="Calibri" pitchFamily="34" charset="0"/>
              <a:cs typeface="Calibri" pitchFamily="34" charset="0"/>
            </a:endParaRPr>
          </a:p>
          <a:p>
            <a:pPr algn="just">
              <a:buNone/>
            </a:pPr>
            <a:endParaRPr lang="pl-PL" sz="1600" dirty="0">
              <a:solidFill>
                <a:schemeClr val="bg2">
                  <a:lumMod val="50000"/>
                </a:schemeClr>
              </a:solidFill>
              <a:latin typeface="Calibri" pitchFamily="34" charset="0"/>
              <a:cs typeface="Calibri" pitchFamily="34" charset="0"/>
            </a:endParaRPr>
          </a:p>
          <a:p>
            <a:pPr algn="just">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19256" cy="5763040"/>
          </a:xfrm>
        </p:spPr>
        <p:txBody>
          <a:bodyPr>
            <a:normAutofit/>
          </a:bodyPr>
          <a:lstStyle/>
          <a:p>
            <a:pPr algn="just">
              <a:spcBef>
                <a:spcPts val="0"/>
              </a:spcBef>
              <a:buNone/>
            </a:pPr>
            <a:r>
              <a:rPr lang="pl-PL" sz="1800" b="1"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6. </a:t>
            </a:r>
            <a:r>
              <a:rPr lang="pl-PL" sz="1800" b="1" dirty="0">
                <a:solidFill>
                  <a:schemeClr val="accent5">
                    <a:lumMod val="75000"/>
                  </a:schemeClr>
                </a:solidFill>
                <a:latin typeface="Calibri" pitchFamily="34" charset="0"/>
                <a:cs typeface="Calibri" pitchFamily="34" charset="0"/>
              </a:rPr>
              <a:t>inne dokumenty </a:t>
            </a:r>
            <a:r>
              <a:rPr lang="pl-PL" sz="1800" dirty="0">
                <a:solidFill>
                  <a:schemeClr val="accent5">
                    <a:lumMod val="75000"/>
                  </a:schemeClr>
                </a:solidFill>
                <a:latin typeface="Calibri" pitchFamily="34" charset="0"/>
                <a:cs typeface="Calibri" pitchFamily="34" charset="0"/>
              </a:rPr>
              <a:t>– wnioskodawca może przedłożyć inne dodatkowe dokumenty potwierdzające posiadanie środków finansowych gwarantujących terminowe wykonanie projektu z zastrzeżeniem, że dodatkowe dokumenty będą podlegały indywidualnej ocenie przez członków KOP i ewentualnemu zaopiniowaniu ich przez eksperta</a:t>
            </a:r>
          </a:p>
          <a:p>
            <a:pPr algn="just">
              <a:spcBef>
                <a:spcPts val="0"/>
              </a:spcBef>
              <a:buNone/>
            </a:pPr>
            <a:endParaRPr lang="pl-PL" sz="1800" b="1" dirty="0">
              <a:solidFill>
                <a:schemeClr val="accent5">
                  <a:lumMod val="75000"/>
                </a:schemeClr>
              </a:solidFill>
              <a:latin typeface="Calibri" pitchFamily="34" charset="0"/>
              <a:cs typeface="Calibri" pitchFamily="34" charset="0"/>
            </a:endParaRPr>
          </a:p>
          <a:p>
            <a:pPr algn="just">
              <a:spcBef>
                <a:spcPts val="0"/>
              </a:spcBef>
              <a:buNone/>
            </a:pPr>
            <a:r>
              <a:rPr lang="pl-PL" sz="1800" b="1" dirty="0">
                <a:solidFill>
                  <a:schemeClr val="accent5">
                    <a:lumMod val="75000"/>
                  </a:schemeClr>
                </a:solidFill>
                <a:latin typeface="Calibri" pitchFamily="34" charset="0"/>
                <a:cs typeface="Calibri" pitchFamily="34" charset="0"/>
              </a:rPr>
              <a:t>d) </a:t>
            </a:r>
            <a:r>
              <a:rPr lang="pl-PL" sz="1800" b="1" u="sng" dirty="0">
                <a:solidFill>
                  <a:schemeClr val="accent5">
                    <a:lumMod val="75000"/>
                  </a:schemeClr>
                </a:solidFill>
                <a:latin typeface="Calibri" pitchFamily="34" charset="0"/>
                <a:cs typeface="Calibri" pitchFamily="34" charset="0"/>
              </a:rPr>
              <a:t>pozostałe kategorie wnioskodawców</a:t>
            </a:r>
            <a:r>
              <a:rPr lang="pl-PL" sz="1800" b="1"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 dokumentem potwierdzającym posiadanie środków jest uchwała(lub oświadczenie w przypadku organu jednoosobowego) właściwego organu określającą zadania, na które przeznaczone są środki finansowe, a także wysokość wkładu własnego na realizację danego zadania w kolejnych latach lub promesa kredytowa uzyskaną z banku zapewniającą, iż w przypadku uzyskania dofinansowania projekt otrzyma środki na współfinansowanie inwestycji. Środki objęte promesą powinny zostać uruchomione w terminie umożliwiającym finansowanie projektu</a:t>
            </a:r>
          </a:p>
          <a:p>
            <a:pPr algn="just">
              <a:spcBef>
                <a:spcPts val="0"/>
              </a:spcBef>
            </a:pPr>
            <a:endParaRPr lang="pl-PL" sz="1800" dirty="0">
              <a:solidFill>
                <a:schemeClr val="accent5">
                  <a:lumMod val="75000"/>
                </a:schemeClr>
              </a:solidFill>
              <a:latin typeface="Calibri" pitchFamily="34" charset="0"/>
              <a:cs typeface="Calibri" pitchFamily="34" charset="0"/>
            </a:endParaRPr>
          </a:p>
          <a:p>
            <a:pPr algn="just">
              <a:spcBef>
                <a:spcPts val="0"/>
              </a:spcBef>
              <a:buNone/>
            </a:pPr>
            <a:r>
              <a:rPr lang="pl-PL" sz="1800" dirty="0">
                <a:solidFill>
                  <a:schemeClr val="accent5">
                    <a:lumMod val="75000"/>
                  </a:schemeClr>
                </a:solidFill>
                <a:latin typeface="Calibri" pitchFamily="34" charset="0"/>
                <a:cs typeface="Calibri" pitchFamily="34" charset="0"/>
              </a:rPr>
              <a:t>	Dla wszystkich ww. kategorii wnioskodawców możliwe jest zabezpieczenie wkładu własnego poprzez blokadę środków na koncie bankowym lub promesę kredytową uzyskaną z banku zapewniającą, iż w przypadku uzyskania dofinansowania projekt otrzyma środki na współfinansowanie inwestycji</a:t>
            </a:r>
          </a:p>
          <a:p>
            <a:endParaRPr lang="pl-PL"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91264" cy="1596792"/>
          </a:xfrm>
        </p:spPr>
        <p:txBody>
          <a:bodyPr>
            <a:normAutofit/>
          </a:bodyPr>
          <a:lstStyle/>
          <a:p>
            <a:pPr lvl="0"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9.BILANS ZA OSTATNI ROK, OPINIA RIO/ DOKUMENTY FINANSOWE PRZEDSIĘBIORCY</a:t>
            </a:r>
          </a:p>
        </p:txBody>
      </p:sp>
      <p:sp>
        <p:nvSpPr>
          <p:cNvPr id="3" name="Symbol zastępczy zawartości 2"/>
          <p:cNvSpPr>
            <a:spLocks noGrp="1"/>
          </p:cNvSpPr>
          <p:nvPr>
            <p:ph idx="1"/>
          </p:nvPr>
        </p:nvSpPr>
        <p:spPr>
          <a:xfrm>
            <a:off x="467544" y="1772816"/>
            <a:ext cx="8208912" cy="3818824"/>
          </a:xfrm>
        </p:spPr>
        <p:txBody>
          <a:bodyPr>
            <a:normAutofit/>
          </a:bodyPr>
          <a:lstStyle/>
          <a:p>
            <a:pPr algn="just">
              <a:buNone/>
            </a:pPr>
            <a:r>
              <a:rPr lang="pl-PL" sz="1800" dirty="0">
                <a:solidFill>
                  <a:schemeClr val="accent5">
                    <a:lumMod val="75000"/>
                  </a:schemeClr>
                </a:solidFill>
                <a:latin typeface="Calibri" pitchFamily="34" charset="0"/>
                <a:cs typeface="Calibri" pitchFamily="34" charset="0"/>
              </a:rPr>
              <a:t>	Wnioskodawca, na którego przepisy o rachunkowości nakładają obowiązek sporządzania bilansu, zobowiązany jest załączyć do wniosku bilans za ostatni rok</a:t>
            </a:r>
          </a:p>
          <a:p>
            <a:pPr algn="just"/>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Podmioty, które nie są zobowiązane do sporządzania bilansu, dołączają informację określającą obroty, zysk oraz zobowiązania i należności ogółem</a:t>
            </a:r>
          </a:p>
          <a:p>
            <a:pPr algn="just"/>
            <a:endParaRPr lang="pl-PL" sz="1800" dirty="0">
              <a:solidFill>
                <a:schemeClr val="accent5">
                  <a:lumMod val="75000"/>
                </a:schemeClr>
              </a:solidFill>
              <a:latin typeface="Calibri" pitchFamily="34" charset="0"/>
              <a:cs typeface="Calibri" pitchFamily="34" charset="0"/>
            </a:endParaRPr>
          </a:p>
          <a:p>
            <a:pPr algn="just">
              <a:buNone/>
            </a:pPr>
            <a:r>
              <a:rPr lang="pl-PL" sz="1800" dirty="0">
                <a:solidFill>
                  <a:schemeClr val="accent5">
                    <a:lumMod val="75000"/>
                  </a:schemeClr>
                </a:solidFill>
                <a:latin typeface="Calibri" pitchFamily="34" charset="0"/>
                <a:cs typeface="Calibri" pitchFamily="34" charset="0"/>
              </a:rPr>
              <a:t>	Jednostki samorządu terytorialnego załączają opinię składu orzekającego Regionalnej Izby Obrachunkowej o sprawozdaniu z wykonania budżetu za rok poprzedni. Jeżeli </a:t>
            </a:r>
            <a:r>
              <a:rPr lang="pl-PL" sz="1800" dirty="0" err="1">
                <a:solidFill>
                  <a:schemeClr val="accent5">
                    <a:lumMod val="75000"/>
                  </a:schemeClr>
                </a:solidFill>
                <a:latin typeface="Calibri" pitchFamily="34" charset="0"/>
                <a:cs typeface="Calibri" pitchFamily="34" charset="0"/>
              </a:rPr>
              <a:t>jst</a:t>
            </a:r>
            <a:r>
              <a:rPr lang="pl-PL" sz="1800" dirty="0">
                <a:solidFill>
                  <a:schemeClr val="accent5">
                    <a:lumMod val="75000"/>
                  </a:schemeClr>
                </a:solidFill>
                <a:latin typeface="Calibri" pitchFamily="34" charset="0"/>
                <a:cs typeface="Calibri" pitchFamily="34" charset="0"/>
              </a:rPr>
              <a:t> nie posiada jeszcze opinii RIO za rok poprzedni, składa oświadczenie o niezwłocznym dostarczeniu dokumentu po jego otrzymaniu, nie później jednak niż przed podpisaniem umowy</a:t>
            </a:r>
          </a:p>
          <a:p>
            <a:pPr>
              <a:buNone/>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835048"/>
          </a:xfrm>
        </p:spPr>
        <p:txBody>
          <a:bodyPr>
            <a:normAutofit/>
          </a:bodyPr>
          <a:lstStyle/>
          <a:p>
            <a:pPr algn="just">
              <a:buNone/>
            </a:pPr>
            <a:r>
              <a:rPr lang="pl-PL" sz="1800" dirty="0">
                <a:solidFill>
                  <a:schemeClr val="accent5">
                    <a:lumMod val="75000"/>
                  </a:schemeClr>
                </a:solidFill>
                <a:latin typeface="Calibri" pitchFamily="34" charset="0"/>
                <a:cs typeface="Calibri" pitchFamily="34" charset="0"/>
              </a:rPr>
              <a:t>	W przypadku przedsiębiorców w ramach przedmiotowego załącznika należy przedłożyć dodatkowo:</a:t>
            </a:r>
          </a:p>
          <a:p>
            <a:pPr algn="just">
              <a:buNone/>
            </a:pPr>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zeznanie podatkowe PIT/CIT za ostatni zamknięty rok obrachunkowy (w zależności od formy prawnej Wnioskodawcy), zawierający podpis Wnioskodawcy oraz pieczęć wpływu do Urzędu Skarbowego lub poświadczenie nadania dokumentu w placówce pocztowej lub e-deklarację UPO (Urzędowe Poświadczenie Odbioru). W przypadku nowopowstałych przedsiębiorstw rozliczających się na formularzu PIT/CIT, które nie były jeszcze zobligowane do jego złożenia, należy w miejsce tego załącznika dostarczyć oświadczenie wyjaśniające zaistniałą sytuację</a:t>
            </a:r>
          </a:p>
          <a:p>
            <a:pPr lvl="1" algn="just"/>
            <a:endParaRPr lang="pl-PL" sz="1800" dirty="0">
              <a:solidFill>
                <a:schemeClr val="accent5">
                  <a:lumMod val="75000"/>
                </a:schemeClr>
              </a:solidFill>
              <a:latin typeface="Calibri" pitchFamily="34" charset="0"/>
              <a:cs typeface="Calibri" pitchFamily="34" charset="0"/>
            </a:endParaRPr>
          </a:p>
          <a:p>
            <a:pPr lvl="1" algn="just"/>
            <a:r>
              <a:rPr lang="pl-PL" sz="1800" dirty="0">
                <a:solidFill>
                  <a:schemeClr val="accent5">
                    <a:lumMod val="75000"/>
                  </a:schemeClr>
                </a:solidFill>
                <a:latin typeface="Calibri" pitchFamily="34" charset="0"/>
                <a:cs typeface="Calibri" pitchFamily="34" charset="0"/>
              </a:rPr>
              <a:t>sprawozdania finansowe za trzy ostatnie zamknięte okresy obrachunkowe, w przypadku gdy przedsiębiorca zobligowany jest do sporządzania sprawozdań finansowych (sprawozdania nie muszą być zatwierdzone przez organ, który zgodnie z obowiązującymi jednostkę przepisami prawa, statutem, umową lub na mocy prawa własności jest uprawniony do zatwierdzania sprawozdania finansowego jednostki). Przedsiębiorcy, którzy z uwagi na krótszy okres prowadzenia działalności nie posiadają sprawozdań finansowych za trzy ostatnie zamknięte okresy obrachunkowe składają dokumenty za okresy, które ich dotyczą. W przypadku przedsiębiorstw nie sporządzających sprawozdań finansowych należy przedłożyć inne wiarygodne dokumenty księgowe, np. wyciąg z systemu księgowego za trzy ostatnie zamknięte okresy obrachunkowe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19256" cy="876712"/>
          </a:xfrm>
        </p:spPr>
        <p:txBody>
          <a:bodyPr>
            <a:normAutofit/>
          </a:bodyPr>
          <a:lstStyle/>
          <a:p>
            <a:pPr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10. RACHUNEK ZYSKÓW I STRAT</a:t>
            </a:r>
          </a:p>
        </p:txBody>
      </p:sp>
      <p:sp>
        <p:nvSpPr>
          <p:cNvPr id="3" name="Symbol zastępczy zawartości 2"/>
          <p:cNvSpPr>
            <a:spLocks noGrp="1"/>
          </p:cNvSpPr>
          <p:nvPr>
            <p:ph idx="1"/>
          </p:nvPr>
        </p:nvSpPr>
        <p:spPr>
          <a:xfrm>
            <a:off x="628650" y="1825625"/>
            <a:ext cx="8047806" cy="4351338"/>
          </a:xfrm>
        </p:spPr>
        <p:txBody>
          <a:bodyPr>
            <a:normAutofit/>
          </a:bodyPr>
          <a:lstStyle/>
          <a:p>
            <a:pPr>
              <a:buNone/>
            </a:pPr>
            <a:r>
              <a:rPr lang="pl-PL" sz="1800" dirty="0">
                <a:solidFill>
                  <a:schemeClr val="accent5">
                    <a:lumMod val="75000"/>
                  </a:schemeClr>
                </a:solidFill>
                <a:latin typeface="Calibri" pitchFamily="34" charset="0"/>
                <a:cs typeface="Calibri" pitchFamily="34" charset="0"/>
              </a:rPr>
              <a:t>	</a:t>
            </a:r>
            <a:r>
              <a:rPr lang="pl-PL" sz="2000" dirty="0">
                <a:solidFill>
                  <a:schemeClr val="accent5">
                    <a:lumMod val="75000"/>
                  </a:schemeClr>
                </a:solidFill>
                <a:latin typeface="Calibri" pitchFamily="34" charset="0"/>
                <a:cs typeface="Calibri" pitchFamily="34" charset="0"/>
              </a:rPr>
              <a:t>W przypadku podmiotów niezobowiązanych do sporządzania rachunku zysków i strat należy w formularzu wniosku zaznaczyć pole „Nie Dotyczy”</a:t>
            </a:r>
            <a:endParaRPr lang="pl-PL" sz="1800"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400" i="1" dirty="0">
                <a:ln w="18000">
                  <a:solidFill>
                    <a:schemeClr val="accent2">
                      <a:lumMod val="75000"/>
                    </a:schemeClr>
                  </a:solidFill>
                  <a:prstDash val="solid"/>
                  <a:miter lim="800000"/>
                </a:ln>
                <a:solidFill>
                  <a:schemeClr val="accent2">
                    <a:lumMod val="75000"/>
                  </a:schemeClr>
                </a:solidFill>
                <a:latin typeface="Calibri" pitchFamily="34" charset="0"/>
                <a:cs typeface="Calibri" pitchFamily="34" charset="0"/>
              </a:rPr>
              <a:t>11. UMOWA O PROWADZENIE RACHUNKU BANKOWEGO DLA PROJEKTU</a:t>
            </a:r>
          </a:p>
        </p:txBody>
      </p:sp>
      <p:sp>
        <p:nvSpPr>
          <p:cNvPr id="3" name="Symbol zastępczy zawartości 2"/>
          <p:cNvSpPr>
            <a:spLocks noGrp="1"/>
          </p:cNvSpPr>
          <p:nvPr>
            <p:ph idx="1"/>
          </p:nvPr>
        </p:nvSpPr>
        <p:spPr>
          <a:xfrm>
            <a:off x="628650" y="1825625"/>
            <a:ext cx="8047806" cy="4351338"/>
          </a:xfrm>
        </p:spPr>
        <p:txBody>
          <a:bodyPr>
            <a:normAutofit/>
          </a:bodyPr>
          <a:lstStyle/>
          <a:p>
            <a:pPr algn="just">
              <a:spcBef>
                <a:spcPts val="0"/>
              </a:spcBef>
              <a:buNone/>
            </a:pPr>
            <a:r>
              <a:rPr lang="pl-PL" sz="1600" dirty="0">
                <a:solidFill>
                  <a:schemeClr val="accent5">
                    <a:lumMod val="75000"/>
                  </a:schemeClr>
                </a:solidFill>
                <a:latin typeface="Calibri" pitchFamily="34" charset="0"/>
                <a:cs typeface="Calibri" pitchFamily="34" charset="0"/>
              </a:rPr>
              <a:t>	</a:t>
            </a:r>
            <a:r>
              <a:rPr lang="pl-PL" sz="1800" dirty="0">
                <a:solidFill>
                  <a:schemeClr val="accent5">
                    <a:lumMod val="75000"/>
                  </a:schemeClr>
                </a:solidFill>
                <a:latin typeface="Calibri" pitchFamily="34" charset="0"/>
                <a:cs typeface="Calibri" pitchFamily="34" charset="0"/>
              </a:rPr>
              <a:t>Wnioskodawca przedstawia umowę zawartą z bankiem na prowadzenie rachunku bankowego, na który przekazywane będzie dofinansowanie w formie refundacji. W przypadku, gdy wnioskodawca deklaruje zamiar korzystania z systemu zaliczkowego, przedstawia umowę zawartą z bankiem na prowadzenie odrębnego rachunku bankowego, na który przekazywane będzie dofinansowanie w formie zaliczki i z którego dokonywać będzie płatności ze środków zaliczki. W umowie o prowadzenie rachunku bankowego na potrzeby rozliczania zaliczki, musi znajdować się tytuł projektu, dla którego rachunek został utworzony w celu prawidłowego rozliczania projektu</a:t>
            </a:r>
            <a:endParaRPr lang="pl-PL" sz="1600" dirty="0">
              <a:solidFill>
                <a:schemeClr val="accent5">
                  <a:lumMod val="75000"/>
                </a:schemeClr>
              </a:solid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Automatycznie zapisany]" id="{8C19B0A3-56FE-4045-A72B-904C3F3311C3}" vid="{948F0289-17CF-4857-BCA3-758E576E2CE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Prezentacja1 [Automatycznie zapisany]</Template>
  <TotalTime>1906</TotalTime>
  <Words>6366</Words>
  <Application>Microsoft Office PowerPoint</Application>
  <PresentationFormat>Pokaz na ekranie (4:3)</PresentationFormat>
  <Paragraphs>815</Paragraphs>
  <Slides>105</Slides>
  <Notes>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105</vt:i4>
      </vt:variant>
    </vt:vector>
  </HeadingPairs>
  <TitlesOfParts>
    <vt:vector size="114" baseType="lpstr">
      <vt:lpstr>Arial</vt:lpstr>
      <vt:lpstr>Calibri</vt:lpstr>
      <vt:lpstr>Calibri Light</vt:lpstr>
      <vt:lpstr>Times New Roman</vt:lpstr>
      <vt:lpstr>Trebuchet MS</vt:lpstr>
      <vt:lpstr>Ubuntu</vt:lpstr>
      <vt:lpstr>Wingdings</vt:lpstr>
      <vt:lpstr>Wingdings 2</vt:lpstr>
      <vt:lpstr>Projekt niestandardowy</vt:lpstr>
      <vt:lpstr>Prezentacja programu PowerPoint</vt:lpstr>
      <vt:lpstr>Podstawowe informacje o konkursie</vt:lpstr>
      <vt:lpstr>Prezentacja programu PowerPoint</vt:lpstr>
      <vt:lpstr>Prezentacja programu PowerPoint</vt:lpstr>
      <vt:lpstr>Prezentacja programu PowerPoint</vt:lpstr>
      <vt:lpstr>Prezentacja programu PowerPoint</vt:lpstr>
      <vt:lpstr>Prezentacja programu PowerPoint</vt:lpstr>
      <vt:lpstr>Kwalifikowalność  Projektu</vt:lpstr>
      <vt:lpstr>Podstawowe założenia dotyczące kwalifikowalności projektu</vt:lpstr>
      <vt:lpstr>Prezentacja programu PowerPoint</vt:lpstr>
      <vt:lpstr>Prezentacja programu PowerPoint</vt:lpstr>
      <vt:lpstr>Prezentacja programu PowerPoint</vt:lpstr>
      <vt:lpstr>Szczegółowe warunki kwalifikowalności projektu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Przykłady kosztów kwalifikowalnych</vt:lpstr>
      <vt:lpstr>Prezentacja programu PowerPoint</vt:lpstr>
      <vt:lpstr>Prezentacja programu PowerPoint</vt:lpstr>
      <vt:lpstr>Przykłady kosztów niekwalifikowalnych</vt:lpstr>
      <vt:lpstr>Prezentacja programu PowerPoint</vt:lpstr>
      <vt:lpstr>Prezentacja programu PowerPoint</vt:lpstr>
      <vt:lpstr>Kryteria i etapy oceny projektów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Pomoc publiczna w Działaniu 5.2</vt:lpstr>
      <vt:lpstr>POMOC PUBLICZNA</vt:lpstr>
      <vt:lpstr>Przesłanki występowania pomocy publicznej:</vt:lpstr>
      <vt:lpstr>Prezentacja programu PowerPoint</vt:lpstr>
      <vt:lpstr>Prezentacja programu PowerPoint</vt:lpstr>
      <vt:lpstr>Każdy Wnioskodawca przeprowadza analizę, czy wsparcie, o które się ubiega stanowi pomoc publiczną. Wynik analizy przedstawiany jest w tab. 3.1.5 Studium wykonalności- część opisowa.  Punktem wyjścia jest określenie, czy Wnioskodawca działa w ramach przedmiotowego projektu jako przedsiębiorca- czy oferuje na rynku towary i usługi, tj. czy  infrastruktura służyć będzie do prowadzenia działalności gospodarczej.  </vt:lpstr>
      <vt:lpstr>Zawiadomienie Komisji w sprawie pojęcia pomocy państwa w rozumieniu art. 107 ust.1 Traktatu o funkcjonowaniu Unii Europejskiej</vt:lpstr>
      <vt:lpstr>Prezentacja programu PowerPoint</vt:lpstr>
      <vt:lpstr>INFRASTRUKTURA PODWÓJNEGO WYKORZYSTANIA</vt:lpstr>
      <vt:lpstr>ZWYKŁA INFRASTRUKTURA</vt:lpstr>
      <vt:lpstr>Prezentacja programu PowerPoint</vt:lpstr>
      <vt:lpstr>NAJCZĘSTSZE BŁĘDY: </vt:lpstr>
      <vt:lpstr>NAJCZĘSTSZE BŁĘDY: </vt:lpstr>
      <vt:lpstr>NAJCZĘSTSZE BŁĘDY: </vt:lpstr>
      <vt:lpstr>Prezentacja programu PowerPoint</vt:lpstr>
      <vt:lpstr>PODSTAWY PRAWNE UDZIELANEJ POMOCY PUBLICZNEJ </vt:lpstr>
      <vt:lpstr>Prezentacja programu PowerPoint</vt:lpstr>
      <vt:lpstr>Prezentacja programu PowerPoint</vt:lpstr>
      <vt:lpstr>Prezentacja programu PowerPoint</vt:lpstr>
      <vt:lpstr>Prezentacja programu PowerPoint</vt:lpstr>
      <vt:lpstr>Prezentacja programu PowerPoint</vt:lpstr>
      <vt:lpstr>EFEKT ZACHĘTY </vt:lpstr>
      <vt:lpstr>POMOC DE MINIMIS</vt:lpstr>
      <vt:lpstr>POMOC DE MINIMIS</vt:lpstr>
      <vt:lpstr>Załączniki do wniosku o dofinansowanie projektu wraz z dokumentacją dotycząca oceny oddziaływania na środowisko</vt:lpstr>
      <vt:lpstr>1. STUDIUM WYKONALNOŚCI</vt:lpstr>
      <vt:lpstr>2. DOKUMENTY DOTYCZĄCE OCENY ODDZIAŁYWANIA NA ŚRODOWISKO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3. UMOWA PARTNERSTWA</vt:lpstr>
      <vt:lpstr>Prezentacja programu PowerPoint</vt:lpstr>
      <vt:lpstr>Prezentacja programu PowerPoint</vt:lpstr>
      <vt:lpstr>4. ZEZWOLENIE NA REALIZACJĘ INWESTYCJI</vt:lpstr>
      <vt:lpstr>Prezentacja programu PowerPoint</vt:lpstr>
      <vt:lpstr>Prezentacja programu PowerPoint</vt:lpstr>
      <vt:lpstr>5. DOKUMENTACJA TECHNICZNA W ZAKRESIE REALIZOWANEJ INWESTYCJI/SPECYFIKACJA TECHNICZNA</vt:lpstr>
      <vt:lpstr>Prezentacja programu PowerPoint</vt:lpstr>
      <vt:lpstr>6. WYCIĄG Z KOSZTORYSU INWESTORSKIEGO</vt:lpstr>
      <vt:lpstr>   7. OŚWIADCZENIE O PRAWIE DO DYSPONOWANIA NIERUCHOMOŚCIĄ</vt:lpstr>
      <vt:lpstr>8. DOKUMENTY WNIOSKODAWCY POTWIERDZAJĄCE ZAPEWNIENIE ŚRODKÓW FINANSOWYCH </vt:lpstr>
      <vt:lpstr>Prezentacja programu PowerPoint</vt:lpstr>
      <vt:lpstr>Prezentacja programu PowerPoint</vt:lpstr>
      <vt:lpstr>Prezentacja programu PowerPoint</vt:lpstr>
      <vt:lpstr>Prezentacja programu PowerPoint</vt:lpstr>
      <vt:lpstr>Prezentacja programu PowerPoint</vt:lpstr>
      <vt:lpstr>9.BILANS ZA OSTATNI ROK, OPINIA RIO/ DOKUMENTY FINANSOWE PRZEDSIĘBIORCY</vt:lpstr>
      <vt:lpstr>Prezentacja programu PowerPoint</vt:lpstr>
      <vt:lpstr>10. RACHUNEK ZYSKÓW I STRAT</vt:lpstr>
      <vt:lpstr>11. UMOWA O PROWADZENIE RACHUNKU BANKOWEGO DLA PROJEKTU</vt:lpstr>
      <vt:lpstr>12. HARMONOGRAM RZECZOWO-FINANSOWY REALIZACJI PROJEKTU </vt:lpstr>
      <vt:lpstr>13. PISEMNE UPOWAŻNIENIE / PEŁNOMOCNICTWO DO PODPISANIA WNIOSKU W PRZYPADKU GDY WNIOSEK JEST PODPISANY PRZEZ OSOBĘ/ OSOBY INNE NIŻ PRAWNIE UPOWAŻNIONE DO REPREZENTOWANIA WNIOSKODAWCY</vt:lpstr>
      <vt:lpstr>14. INNE NIEZBĘDNE ZAŁĄCZNIKI</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Jankowska</dc:creator>
  <cp:lastModifiedBy>Natalia Mackiewicz</cp:lastModifiedBy>
  <cp:revision>194</cp:revision>
  <cp:lastPrinted>2018-11-28T08:51:13Z</cp:lastPrinted>
  <dcterms:created xsi:type="dcterms:W3CDTF">2016-04-04T13:19:19Z</dcterms:created>
  <dcterms:modified xsi:type="dcterms:W3CDTF">2019-01-17T12:07:38Z</dcterms:modified>
</cp:coreProperties>
</file>