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1" r:id="rId2"/>
    <p:sldId id="262" r:id="rId3"/>
    <p:sldId id="318" r:id="rId4"/>
    <p:sldId id="317" r:id="rId5"/>
    <p:sldId id="291" r:id="rId6"/>
    <p:sldId id="321" r:id="rId7"/>
    <p:sldId id="292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9" r:id="rId16"/>
    <p:sldId id="320" r:id="rId17"/>
    <p:sldId id="265" r:id="rId18"/>
  </p:sldIdLst>
  <p:sldSz cx="9144000" cy="6858000" type="screen4x3"/>
  <p:notesSz cx="666908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7" autoAdjust="0"/>
    <p:restoredTop sz="94660"/>
  </p:normalViewPr>
  <p:slideViewPr>
    <p:cSldViewPr>
      <p:cViewPr varScale="1">
        <p:scale>
          <a:sx n="114" d="100"/>
          <a:sy n="114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6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l-PL"/>
              <a:t>19.04.2017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F82EC-ABC1-4D95-AE0C-E1FB89158B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1511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l-PL"/>
              <a:t>19.04.2017</a:t>
            </a:r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8C117-4493-49AD-B8DD-34BE367399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80714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77" indent="0" algn="ctr">
              <a:buNone/>
              <a:defRPr sz="844"/>
            </a:lvl2pPr>
            <a:lvl3pPr marL="385753" indent="0" algn="ctr">
              <a:buNone/>
              <a:defRPr sz="760"/>
            </a:lvl3pPr>
            <a:lvl4pPr marL="578630" indent="0" algn="ctr">
              <a:buNone/>
              <a:defRPr sz="675"/>
            </a:lvl4pPr>
            <a:lvl5pPr marL="771506" indent="0" algn="ctr">
              <a:buNone/>
              <a:defRPr sz="675"/>
            </a:lvl5pPr>
            <a:lvl6pPr marL="964382" indent="0" algn="ctr">
              <a:buNone/>
              <a:defRPr sz="675"/>
            </a:lvl6pPr>
            <a:lvl7pPr marL="1157258" indent="0" algn="ctr">
              <a:buNone/>
              <a:defRPr sz="675"/>
            </a:lvl7pPr>
            <a:lvl8pPr marL="1350135" indent="0" algn="ctr">
              <a:buNone/>
              <a:defRPr sz="675"/>
            </a:lvl8pPr>
            <a:lvl9pPr marL="1543012" indent="0" algn="ctr">
              <a:buNone/>
              <a:defRPr sz="675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B058-AC3C-45DF-96FA-CE7163F5C5B2}" type="datetime1">
              <a:rPr lang="pl-PL" smtClean="0"/>
              <a:t>18.04.2017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86745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28BD-EA80-4782-98F0-5E0004AEE7E1}" type="datetime1">
              <a:rPr lang="pl-PL" smtClean="0"/>
              <a:t>18.04.2017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832612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77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5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3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38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5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3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1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27F8-EF31-4EEC-A971-D9945128E61B}" type="datetime1">
              <a:rPr lang="pl-PL" smtClean="0"/>
              <a:t>18.04.2017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330840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77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5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3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38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5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3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1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76D8-81B7-4891-8B19-CA3DE2EB9B4B}" type="datetime1">
              <a:rPr lang="pl-PL" smtClean="0"/>
              <a:t>18.04.2017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000781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FC31-CE4B-4883-B9B8-A9CF8C8F19AF}" type="datetime1">
              <a:rPr lang="pl-PL" smtClean="0"/>
              <a:t>18.04.2017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116038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94A25-B743-4FD7-890D-474EFB8D92E9}" type="datetime1">
              <a:rPr lang="pl-PL" smtClean="0"/>
              <a:t>18.04.2017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6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866" r:id="rId4"/>
    <p:sldLayoutId id="2147483865" r:id="rId5"/>
  </p:sldLayoutIdLst>
  <p:transition spd="slow">
    <p:circle/>
  </p:transition>
  <p:hf sldNum="0" hdr="0" ftr="0" dt="0"/>
  <p:txStyles>
    <p:titleStyle>
      <a:lvl1pPr algn="l" defTabSz="38575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39" indent="-96439" algn="l" defTabSz="38575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15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191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68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44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20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7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574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50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7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53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3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82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58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35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12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755576" y="1772816"/>
            <a:ext cx="7824489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l-PL" sz="2800" b="1" dirty="0"/>
          </a:p>
          <a:p>
            <a:pPr algn="ctr"/>
            <a:r>
              <a:rPr lang="pl-PL" altLang="pl-PL" sz="2800" b="1" dirty="0"/>
              <a:t>Podmiotowy System Finansowania </a:t>
            </a:r>
          </a:p>
          <a:p>
            <a:pPr algn="ctr"/>
            <a:r>
              <a:rPr lang="pl-PL" altLang="pl-PL" sz="2800" b="1" dirty="0"/>
              <a:t>w województwie lubelskim</a:t>
            </a:r>
          </a:p>
          <a:p>
            <a:pPr algn="ctr"/>
            <a:endParaRPr lang="pl-PL" altLang="pl-PL" sz="3600" b="1" dirty="0">
              <a:latin typeface="Arial" charset="0"/>
            </a:endParaRPr>
          </a:p>
          <a:p>
            <a:pPr algn="ctr"/>
            <a:br>
              <a:rPr lang="pl-PL" altLang="pl-PL" sz="3600" b="1" dirty="0">
                <a:latin typeface="Arial" charset="0"/>
              </a:rPr>
            </a:br>
            <a:r>
              <a:rPr lang="pl-PL" altLang="pl-PL" sz="2000" b="1" dirty="0"/>
              <a:t>Departament Wdrażania Europejskiego Funduszu Społecznego</a:t>
            </a:r>
          </a:p>
          <a:p>
            <a:pPr algn="ctr"/>
            <a:r>
              <a:rPr lang="pl-PL" altLang="pl-PL" sz="2000" b="1" dirty="0"/>
              <a:t>UMWL w Lublinie</a:t>
            </a:r>
          </a:p>
          <a:p>
            <a:pPr algn="ctr"/>
            <a:r>
              <a:rPr lang="pl-PL" altLang="pl-PL" b="1" dirty="0"/>
              <a:t>Lublin 19.04.2017 r.</a:t>
            </a:r>
          </a:p>
        </p:txBody>
      </p:sp>
    </p:spTree>
    <p:extLst>
      <p:ext uri="{BB962C8B-B14F-4D97-AF65-F5344CB8AC3E}">
        <p14:creationId xmlns:p14="http://schemas.microsoft.com/office/powerpoint/2010/main" val="360622872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1052736"/>
            <a:ext cx="763284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cs typeface="Arial" panose="020B0604020202020204" pitchFamily="34" charset="0"/>
              </a:rPr>
              <a:t>Ogólne założenia dotyczące realizacji PSF 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400" dirty="0"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13"/>
            </a:pPr>
            <a:r>
              <a:rPr lang="pl-PL" sz="1400" dirty="0">
                <a:cs typeface="Arial" panose="020B0604020202020204" pitchFamily="34" charset="0"/>
              </a:rPr>
              <a:t>Poziom dofinansowania pojedynczej usługi rozwojowej dla jednego przedsiębiorcy lub pracownika wydelegowanego przez przedsiębiorcę </a:t>
            </a:r>
            <a:r>
              <a:rPr lang="pl-PL" sz="1400" b="1" dirty="0">
                <a:cs typeface="Arial" panose="020B0604020202020204" pitchFamily="34" charset="0"/>
              </a:rPr>
              <a:t>nie przekracza kwoty 5.000,00 zł</a:t>
            </a:r>
            <a:r>
              <a:rPr lang="pl-PL" sz="1400" dirty="0">
                <a:cs typeface="Arial" panose="020B0604020202020204" pitchFamily="34" charset="0"/>
              </a:rPr>
              <a:t> – bez względu na poziom dofinansowania kosztów usługi rozwojowej.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l-PL" sz="1400" dirty="0">
                <a:cs typeface="Arial" panose="020B0604020202020204" pitchFamily="34" charset="0"/>
              </a:rPr>
              <a:t>PSF określa </a:t>
            </a:r>
            <a:r>
              <a:rPr lang="pl-PL" sz="1400" b="1" dirty="0">
                <a:cs typeface="Arial" panose="020B0604020202020204" pitchFamily="34" charset="0"/>
              </a:rPr>
              <a:t>maksymalną kwotę wsparcia </a:t>
            </a:r>
            <a:r>
              <a:rPr lang="pl-PL" sz="1400" dirty="0">
                <a:cs typeface="Arial" panose="020B0604020202020204" pitchFamily="34" charset="0"/>
              </a:rPr>
              <a:t>(tj. kwotę promesy na refundacje kosztów zakupu usług rozwojowych) przypadającą na jednego przedsiębiorcę w okresie 12 miesięcy – </a:t>
            </a:r>
            <a:r>
              <a:rPr lang="pl-PL" sz="1400" b="1" dirty="0">
                <a:cs typeface="Arial" panose="020B0604020202020204" pitchFamily="34" charset="0"/>
              </a:rPr>
              <a:t>15.000,00 zł</a:t>
            </a:r>
          </a:p>
          <a:p>
            <a:pPr marL="342900" indent="-342900" algn="just">
              <a:buFont typeface="+mj-lt"/>
              <a:buAutoNum type="arabicPeriod" startAt="14"/>
            </a:pPr>
            <a:r>
              <a:rPr lang="pl-PL" sz="1400" dirty="0">
                <a:cs typeface="Arial" panose="020B0604020202020204" pitchFamily="34" charset="0"/>
              </a:rPr>
              <a:t> Koszty pojedynczej usługi rozwojowej w zakresie niedofinansowanym w ramach PSF mogą stanowić </a:t>
            </a:r>
            <a:r>
              <a:rPr lang="pl-PL" sz="1400" b="1" dirty="0">
                <a:cs typeface="Arial" panose="020B0604020202020204" pitchFamily="34" charset="0"/>
              </a:rPr>
              <a:t>wkład własny w projekcie</a:t>
            </a:r>
            <a:r>
              <a:rPr lang="pl-PL" sz="1400" dirty="0">
                <a:cs typeface="Arial" panose="020B0604020202020204" pitchFamily="34" charset="0"/>
              </a:rPr>
              <a:t>. IZ RPO określna poziom wymaganego wkładu własnego od Operatora w Regulaminie konkursu na poziomie </a:t>
            </a:r>
            <a:r>
              <a:rPr lang="pl-PL" sz="1400" u="sng" dirty="0">
                <a:cs typeface="Arial" panose="020B0604020202020204" pitchFamily="34" charset="0"/>
              </a:rPr>
              <a:t>15% wydatków kwalifikowalnych</a:t>
            </a:r>
            <a:r>
              <a:rPr lang="pl-PL" sz="1400" dirty="0"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 startAt="14"/>
            </a:pPr>
            <a:r>
              <a:rPr lang="pl-PL" sz="1400" dirty="0">
                <a:cs typeface="Arial" panose="020B0604020202020204" pitchFamily="34" charset="0"/>
              </a:rPr>
              <a:t>Koszt usługi rozwojowej może uwzględniać podatek od towarów i usług (VAT) wyłącznie </a:t>
            </a:r>
            <a:br>
              <a:rPr lang="pl-PL" sz="1400" dirty="0">
                <a:cs typeface="Arial" panose="020B0604020202020204" pitchFamily="34" charset="0"/>
              </a:rPr>
            </a:br>
            <a:r>
              <a:rPr lang="pl-PL" sz="1400" dirty="0">
                <a:cs typeface="Arial" panose="020B0604020202020204" pitchFamily="34" charset="0"/>
              </a:rPr>
              <a:t>w przypadku, gdy został on faktycznie poniesiony przez przedsiębiorcę oraz przedsiębiorca nie ma prawnej możliwości jego odzyskania.</a:t>
            </a:r>
          </a:p>
          <a:p>
            <a:pPr marL="342900" indent="-342900" algn="just">
              <a:buFont typeface="+mj-lt"/>
              <a:buAutoNum type="arabicPeriod" startAt="14"/>
            </a:pPr>
            <a:r>
              <a:rPr lang="pl-PL" sz="1400" dirty="0">
                <a:cs typeface="Arial" panose="020B0604020202020204" pitchFamily="34" charset="0"/>
              </a:rPr>
              <a:t>Do wydatków ponoszonych przez uczestników projektu PSF, nie mają zastosowania </a:t>
            </a:r>
            <a:r>
              <a:rPr lang="pl-PL" sz="1400" i="1" dirty="0">
                <a:cs typeface="Arial" panose="020B0604020202020204" pitchFamily="34" charset="0"/>
              </a:rPr>
              <a:t>Wytyczne Ministra Rozwoju w zakresie kwalifikowalności wydatków w ramach Europejskiego Funduszu Rozwoju Regionalnego, Europejskiego Funduszu Społecznego oraz Funduszu Spójności na lata 2014-2020, </a:t>
            </a:r>
            <a:r>
              <a:rPr lang="pl-PL" sz="1400" dirty="0">
                <a:cs typeface="Arial" panose="020B0604020202020204" pitchFamily="34" charset="0"/>
              </a:rPr>
              <a:t>w tym w szczególności wymóg stosowania zasady konkurencyjności w procesie wyboru usług rozwojowych za pośrednictwem BUR.</a:t>
            </a:r>
          </a:p>
        </p:txBody>
      </p:sp>
    </p:spTree>
    <p:extLst>
      <p:ext uri="{BB962C8B-B14F-4D97-AF65-F5344CB8AC3E}">
        <p14:creationId xmlns:p14="http://schemas.microsoft.com/office/powerpoint/2010/main" val="669881898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1052736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cs typeface="Arial" panose="020B0604020202020204" pitchFamily="34" charset="0"/>
              </a:rPr>
              <a:t>Ogólne założenia dotyczące realizacji PSF 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17"/>
            </a:pPr>
            <a:r>
              <a:rPr lang="pl-PL" sz="1400" b="1" dirty="0">
                <a:cs typeface="Arial" panose="020B0604020202020204" pitchFamily="34" charset="0"/>
              </a:rPr>
              <a:t>Dofinansowanie usługi rozwojowej jest możliwe w przypadku</a:t>
            </a:r>
            <a:r>
              <a:rPr lang="pl-PL" sz="1400" dirty="0">
                <a:cs typeface="Arial" panose="020B0604020202020204" pitchFamily="34" charset="0"/>
              </a:rPr>
              <a:t>, gdy zostały spełnione łącznie co najmniej poniższe warunki: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zgłoszenie na usługę rozwojową zostało zrealizowane za pośrednictwem BUR,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wydatek został rzeczywiście poniesiony na zakup usługi rozwojowej,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wydatek został prawidłowo udokumentowany,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usługa rozwojowa została zrealizowana zgodnie z założeniami, tj. zgodnie z programem, formą, na warunkach i wymiarze czasowym określonym w Karcie Usługi,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usługa zakończyła się wypełnieniem ankiety oceniającej usługi rozwojowe, zgodnie </a:t>
            </a:r>
            <a:br>
              <a:rPr lang="pl-PL" sz="1400" dirty="0">
                <a:cs typeface="Arial" panose="020B0604020202020204" pitchFamily="34" charset="0"/>
              </a:rPr>
            </a:br>
            <a:r>
              <a:rPr lang="pl-PL" sz="1400" dirty="0">
                <a:cs typeface="Arial" panose="020B0604020202020204" pitchFamily="34" charset="0"/>
              </a:rPr>
              <a:t>z Systemem Oceny Usług Rozwojowych.</a:t>
            </a:r>
          </a:p>
          <a:p>
            <a:pPr marL="800100" lvl="1" indent="-342900" algn="just">
              <a:buFont typeface="+mj-lt"/>
              <a:buAutoNum type="alphaLcParenR"/>
            </a:pPr>
            <a:endParaRPr lang="pl-PL" sz="1400" dirty="0"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18"/>
            </a:pPr>
            <a:r>
              <a:rPr lang="pl-PL" sz="1400" dirty="0">
                <a:cs typeface="Arial" panose="020B0604020202020204" pitchFamily="34" charset="0"/>
              </a:rPr>
              <a:t>W ramach projektu PSF </a:t>
            </a:r>
            <a:r>
              <a:rPr lang="pl-PL" sz="1400" b="1" dirty="0">
                <a:cs typeface="Arial" panose="020B0604020202020204" pitchFamily="34" charset="0"/>
              </a:rPr>
              <a:t>nie jest możliwe kwalifikowanie kosztów usługi rozwojowej</a:t>
            </a:r>
            <a:r>
              <a:rPr lang="pl-PL" sz="1400" dirty="0">
                <a:cs typeface="Arial" panose="020B0604020202020204" pitchFamily="34" charset="0"/>
              </a:rPr>
              <a:t>, która: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polega na opracowaniu analizy potrzeb rozwojowych lub planu rozwoju przedsiębiorcy lub grupy przedsiębiorców – w przypadku przedsiębiorców, którzy otrzymali tego typu wsparcie </a:t>
            </a:r>
            <a:br>
              <a:rPr lang="pl-PL" sz="1400" dirty="0">
                <a:cs typeface="Arial" panose="020B0604020202020204" pitchFamily="34" charset="0"/>
              </a:rPr>
            </a:br>
            <a:r>
              <a:rPr lang="pl-PL" sz="1400" dirty="0">
                <a:cs typeface="Arial" panose="020B0604020202020204" pitchFamily="34" charset="0"/>
              </a:rPr>
              <a:t>w ramach Działania 2.2 PO WER,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dotyczy funkcjonowania na rynku zamówień publicznych lub wdrażania strategii wejścia na zagraniczne rynki zamówień publicznych – w przypadku przedsiębiorców, którzy otrzymali tego typu wsparcie w ramach Działania 2.2 PO WER,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dotyczy zasad realizacji przedsięwzięć w formule PPP oraz przygotowania oferty do przedsięwzięcia realizowanego w formule PPP lub procesu negocjacji – w przypadku przedsiębiorców, którzy otrzymali tego typu wsparcie w ramach Działania 2.2 PO WER,</a:t>
            </a:r>
          </a:p>
        </p:txBody>
      </p:sp>
    </p:spTree>
    <p:extLst>
      <p:ext uri="{BB962C8B-B14F-4D97-AF65-F5344CB8AC3E}">
        <p14:creationId xmlns:p14="http://schemas.microsoft.com/office/powerpoint/2010/main" val="2264167631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908720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cs typeface="Arial" panose="020B0604020202020204" pitchFamily="34" charset="0"/>
              </a:rPr>
              <a:t>Ogólne założenia dotyczące realizacji PSF </a:t>
            </a:r>
          </a:p>
          <a:p>
            <a:pPr algn="ctr"/>
            <a:endParaRPr lang="pl-PL" sz="2000" b="1" dirty="0"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arenR" startAt="4"/>
            </a:pPr>
            <a:r>
              <a:rPr lang="pl-PL" sz="1400" dirty="0">
                <a:cs typeface="Arial" panose="020B0604020202020204" pitchFamily="34" charset="0"/>
              </a:rPr>
              <a:t>jest </a:t>
            </a:r>
            <a:r>
              <a:rPr lang="pl-PL" sz="1400" b="1" dirty="0">
                <a:cs typeface="Arial" panose="020B0604020202020204" pitchFamily="34" charset="0"/>
              </a:rPr>
              <a:t>świadczona przez podmiot, z którym przedsiębiorca jest powiązany kapitałowo lub osobowo</a:t>
            </a:r>
            <a:r>
              <a:rPr lang="pl-PL" sz="1400" dirty="0">
                <a:cs typeface="Arial" panose="020B0604020202020204" pitchFamily="34" charset="0"/>
              </a:rPr>
              <a:t>, przy czym przez powiązania kapitałowe lub osobowe rozumie się w szczególności: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sz="1400" dirty="0">
                <a:cs typeface="Arial" panose="020B0604020202020204" pitchFamily="34" charset="0"/>
              </a:rPr>
              <a:t>udział w spółce jako wspólnik spółki cywilnej lub osobowej,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sz="1400" dirty="0">
                <a:cs typeface="Arial" panose="020B0604020202020204" pitchFamily="34" charset="0"/>
              </a:rPr>
              <a:t>posiadanie co najmniej 20% udziałów lub akcji spółki,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sz="1400" dirty="0">
                <a:cs typeface="Arial" panose="020B0604020202020204" pitchFamily="34" charset="0"/>
              </a:rPr>
              <a:t>pełnienie funkcji członka organu nadzorczego lub zarządzającego, prokurenta lub pełnomocnika,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sz="1400" dirty="0">
                <a:cs typeface="Arial" panose="020B0604020202020204" pitchFamily="34" charset="0"/>
              </a:rPr>
              <a:t>pozostawanie  w stosunku prawnym lub faktycznym, który może budzić uzasadnienie wątpliwości co do bezstronności w wyborze podmiotu świadczącego usługę rozwojową, w szczególności pozostawanie w związku małżeńskim, w stosunku pokrewieństwa lub powinowactwa w linii prostej, pokrewieństwa lub powinowactwa w linii bocznej lub w stosunku przysposobienia, opieki lub kurateli.</a:t>
            </a:r>
          </a:p>
          <a:p>
            <a:pPr marL="800100" lvl="1" indent="-342900" algn="just">
              <a:buFont typeface="+mj-lt"/>
              <a:buAutoNum type="alphaLcParenR" startAt="5"/>
            </a:pPr>
            <a:r>
              <a:rPr lang="pl-PL" sz="1400" dirty="0">
                <a:cs typeface="Arial" panose="020B0604020202020204" pitchFamily="34" charset="0"/>
              </a:rPr>
              <a:t>obejmuje koszty niezwiązane bezpośrednio z usługą rozwojową, w szczególności koszty środków trwałych przekazywanych przedsiębiorcom lub ich pracownikom, koszty dojazdu </a:t>
            </a:r>
            <a:br>
              <a:rPr lang="pl-PL" sz="1400" dirty="0">
                <a:cs typeface="Arial" panose="020B0604020202020204" pitchFamily="34" charset="0"/>
              </a:rPr>
            </a:br>
            <a:r>
              <a:rPr lang="pl-PL" sz="1400" dirty="0">
                <a:cs typeface="Arial" panose="020B0604020202020204" pitchFamily="34" charset="0"/>
              </a:rPr>
              <a:t>i zakwaterowania, z wyłączeniem kosztów związanych z pokryciem specyficznych potrzeb osób z niepełnosprawnościami, które mogą zostać sfinansowane w ramach projektu PSF </a:t>
            </a:r>
            <a:br>
              <a:rPr lang="pl-PL" sz="1400" dirty="0">
                <a:cs typeface="Arial" panose="020B0604020202020204" pitchFamily="34" charset="0"/>
              </a:rPr>
            </a:br>
            <a:r>
              <a:rPr lang="pl-PL" sz="1400" dirty="0">
                <a:cs typeface="Arial" panose="020B0604020202020204" pitchFamily="34" charset="0"/>
              </a:rPr>
              <a:t>w ramach mechanizmu racjonalnych usprawnień,</a:t>
            </a:r>
          </a:p>
          <a:p>
            <a:pPr marL="800100" lvl="1" indent="-342900" algn="just">
              <a:buFont typeface="+mj-lt"/>
              <a:buAutoNum type="alphaLcParenR" startAt="5"/>
            </a:pPr>
            <a:r>
              <a:rPr lang="pl-PL" sz="1400" dirty="0">
                <a:cs typeface="Arial" panose="020B0604020202020204" pitchFamily="34" charset="0"/>
              </a:rPr>
              <a:t>dotyczy kosztów usługi rozwojowej, której obowiązek przeprowadzenia na zajmowanym stanowisku pracy wynika z odrębnych przepisów prawa (np. wstępne i okresowe szkolenia </a:t>
            </a:r>
            <a:br>
              <a:rPr lang="pl-PL" sz="1400" dirty="0">
                <a:cs typeface="Arial" panose="020B0604020202020204" pitchFamily="34" charset="0"/>
              </a:rPr>
            </a:br>
            <a:r>
              <a:rPr lang="pl-PL" sz="1400" dirty="0">
                <a:cs typeface="Arial" panose="020B0604020202020204" pitchFamily="34" charset="0"/>
              </a:rPr>
              <a:t>z zakresu bezpieczeństwa i higieny pracy, szkolenia okresowe potwierdzające kwalifikacje na zajmowanym stanowisku pracy).</a:t>
            </a:r>
          </a:p>
        </p:txBody>
      </p:sp>
    </p:spTree>
    <p:extLst>
      <p:ext uri="{BB962C8B-B14F-4D97-AF65-F5344CB8AC3E}">
        <p14:creationId xmlns:p14="http://schemas.microsoft.com/office/powerpoint/2010/main" val="3388591551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908720"/>
            <a:ext cx="763284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cs typeface="Arial" panose="020B0604020202020204" pitchFamily="34" charset="0"/>
              </a:rPr>
              <a:t>Ogólne założenia dotyczące realizacji PSF </a:t>
            </a:r>
          </a:p>
          <a:p>
            <a:pPr algn="ctr"/>
            <a:endParaRPr lang="pl-PL" sz="2000" b="1" dirty="0">
              <a:cs typeface="Arial" panose="020B0604020202020204" pitchFamily="34" charset="0"/>
            </a:endParaRPr>
          </a:p>
          <a:p>
            <a:pPr algn="ctr"/>
            <a:r>
              <a:rPr lang="pl-PL" sz="1400" b="1" dirty="0">
                <a:cs typeface="Arial" panose="020B0604020202020204" pitchFamily="34" charset="0"/>
              </a:rPr>
              <a:t>KONTROLE dot. PSF</a:t>
            </a:r>
            <a:endParaRPr lang="pl-PL" sz="2000" b="1" dirty="0"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19"/>
            </a:pPr>
            <a:r>
              <a:rPr lang="pl-PL" sz="1400" dirty="0">
                <a:cs typeface="Arial" panose="020B0604020202020204" pitchFamily="34" charset="0"/>
              </a:rPr>
              <a:t>Kontrole są prowadzone przy uwzględnieniu wymogów określonych w </a:t>
            </a:r>
            <a:r>
              <a:rPr lang="pl-PL" sz="1400" i="1" dirty="0">
                <a:cs typeface="Arial" panose="020B0604020202020204" pitchFamily="34" charset="0"/>
              </a:rPr>
              <a:t>Wytycznych Ministra Infrastruktury i Rozwoju w zakresie kontroli realizacji programów operacyjnych na lata 2014-2020 </a:t>
            </a:r>
            <a:r>
              <a:rPr lang="pl-PL" sz="1400" dirty="0">
                <a:cs typeface="Arial" panose="020B0604020202020204" pitchFamily="34" charset="0"/>
              </a:rPr>
              <a:t>przez: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l-PL" sz="1400" b="1" dirty="0">
                <a:cs typeface="Arial" panose="020B0604020202020204" pitchFamily="34" charset="0"/>
              </a:rPr>
              <a:t>IZ RPO u Beneficjentów (Operatorów),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l-PL" sz="1400" b="1" dirty="0">
                <a:cs typeface="Arial" panose="020B0604020202020204" pitchFamily="34" charset="0"/>
              </a:rPr>
              <a:t>Beneficjentów (Operatorów) </a:t>
            </a:r>
            <a:r>
              <a:rPr lang="pl-PL" sz="1400" dirty="0">
                <a:cs typeface="Arial" panose="020B0604020202020204" pitchFamily="34" charset="0"/>
              </a:rPr>
              <a:t>w odniesieniu do przedsiębiorców  objętych wsparciem.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l-PL" sz="1400" dirty="0">
              <a:cs typeface="Arial" panose="020B0604020202020204" pitchFamily="34" charset="0"/>
            </a:endParaRPr>
          </a:p>
          <a:p>
            <a:pPr lvl="1" algn="just"/>
            <a:r>
              <a:rPr lang="pl-PL" sz="1400" dirty="0">
                <a:cs typeface="Arial" panose="020B0604020202020204" pitchFamily="34" charset="0"/>
              </a:rPr>
              <a:t>W trakcie kontroli dokonywanej </a:t>
            </a:r>
            <a:r>
              <a:rPr lang="pl-PL" sz="1400" b="1" dirty="0">
                <a:cs typeface="Arial" panose="020B0604020202020204" pitchFamily="34" charset="0"/>
              </a:rPr>
              <a:t>przez IZ RPO w siedzibie Beneficjenta (Operatora)</a:t>
            </a:r>
            <a:r>
              <a:rPr lang="pl-PL" sz="1400" dirty="0">
                <a:cs typeface="Arial" panose="020B0604020202020204" pitchFamily="34" charset="0"/>
              </a:rPr>
              <a:t> sprawdzeniu podlegają kwestie: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sposób udzielania wsparcia na rzecz przedsiębiorców,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prawidłowość refundacji i dofinansowania usług rozwojowych oraz rozliczania finansowego umów wsparcia, prawidłowość udzielania pomocy publicznej i pomocy </a:t>
            </a:r>
            <a:r>
              <a:rPr lang="pl-PL" sz="1400" i="1" dirty="0">
                <a:cs typeface="Arial" panose="020B0604020202020204" pitchFamily="34" charset="0"/>
              </a:rPr>
              <a:t>de </a:t>
            </a:r>
            <a:r>
              <a:rPr lang="pl-PL" sz="1400" i="1" dirty="0" err="1">
                <a:cs typeface="Arial" panose="020B0604020202020204" pitchFamily="34" charset="0"/>
              </a:rPr>
              <a:t>minimis</a:t>
            </a:r>
            <a:r>
              <a:rPr lang="pl-PL" sz="1400" dirty="0">
                <a:cs typeface="Arial" panose="020B0604020202020204" pitchFamily="34" charset="0"/>
              </a:rPr>
              <a:t>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sposób monitorowania realizacji wsparcia, w tym monitorowania postępu rzeczowego,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sposób realizacji kontroli udzielonego wsparcia na poziomie przedsiębiorców,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archiwizacja dokumentacji i zachowanie ścieżki audytu.</a:t>
            </a:r>
          </a:p>
        </p:txBody>
      </p:sp>
    </p:spTree>
    <p:extLst>
      <p:ext uri="{BB962C8B-B14F-4D97-AF65-F5344CB8AC3E}">
        <p14:creationId xmlns:p14="http://schemas.microsoft.com/office/powerpoint/2010/main" val="1307563604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1052736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cs typeface="Arial" panose="020B0604020202020204" pitchFamily="34" charset="0"/>
              </a:rPr>
              <a:t>Ogólne założenia dotyczące realizacji PSF </a:t>
            </a:r>
          </a:p>
          <a:p>
            <a:pPr algn="ctr"/>
            <a:endParaRPr lang="pl-PL" sz="2000" b="1" dirty="0">
              <a:cs typeface="Arial" panose="020B0604020202020204" pitchFamily="34" charset="0"/>
            </a:endParaRPr>
          </a:p>
          <a:p>
            <a:pPr algn="ctr"/>
            <a:endParaRPr lang="pl-PL" sz="2000" b="1" dirty="0"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20"/>
            </a:pPr>
            <a:r>
              <a:rPr lang="pl-PL" sz="1400" dirty="0">
                <a:cs typeface="Arial" panose="020B0604020202020204" pitchFamily="34" charset="0"/>
              </a:rPr>
              <a:t>Kontrole prowadzone przez Beneficjentów (Operatorów) w odniesieniu do uczestników projektu są przeprowadzane: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na dokumentach w siedzibie beneficjenta,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w miejscu realizacji usługi rozwojowej (wizyta monitoringowa).</a:t>
            </a:r>
          </a:p>
          <a:p>
            <a:pPr algn="just"/>
            <a:endParaRPr lang="pl-PL" sz="1400" dirty="0">
              <a:cs typeface="Arial" panose="020B0604020202020204" pitchFamily="34" charset="0"/>
            </a:endParaRPr>
          </a:p>
          <a:p>
            <a:pPr algn="just"/>
            <a:r>
              <a:rPr lang="pl-PL" sz="1400" dirty="0">
                <a:cs typeface="Arial" panose="020B0604020202020204" pitchFamily="34" charset="0"/>
              </a:rPr>
              <a:t>W ramach procedur kontrolnych IZ RPO wdroży: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b="1" dirty="0">
                <a:cs typeface="Arial" panose="020B0604020202020204" pitchFamily="34" charset="0"/>
              </a:rPr>
              <a:t>mechanizmy kontrolne mające na celu wykrywanie sytuacji podwójnego finansowania usług rozwojowych </a:t>
            </a:r>
            <a:r>
              <a:rPr lang="pl-PL" sz="1400" dirty="0">
                <a:cs typeface="Arial" panose="020B0604020202020204" pitchFamily="34" charset="0"/>
              </a:rPr>
              <a:t>przez przedsiębiorcę prowadzącego działalność gospodarczą na terenie wykraczającym poza obszar jednego regionu oraz korzystającego ze wsparcia w ramach różnych projektów PSF.</a:t>
            </a:r>
          </a:p>
        </p:txBody>
      </p:sp>
    </p:spTree>
    <p:extLst>
      <p:ext uri="{BB962C8B-B14F-4D97-AF65-F5344CB8AC3E}">
        <p14:creationId xmlns:p14="http://schemas.microsoft.com/office/powerpoint/2010/main" val="1789889092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1052736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cs typeface="Arial" panose="020B0604020202020204" pitchFamily="34" charset="0"/>
              </a:rPr>
              <a:t>Mechanizm realizacji usług rozwojowych</a:t>
            </a:r>
          </a:p>
          <a:p>
            <a:pPr algn="ctr"/>
            <a:endParaRPr lang="pl-PL" sz="2000" b="1" dirty="0">
              <a:cs typeface="Arial" panose="020B0604020202020204" pitchFamily="34" charset="0"/>
            </a:endParaRPr>
          </a:p>
          <a:p>
            <a:pPr lvl="1" algn="just"/>
            <a:r>
              <a:rPr lang="pl-PL" sz="1600" dirty="0">
                <a:cs typeface="Arial" panose="020B0604020202020204" pitchFamily="34" charset="0"/>
              </a:rPr>
              <a:t>Etap 1 – </a:t>
            </a:r>
            <a:r>
              <a:rPr lang="pl-PL" sz="1600" b="1" dirty="0">
                <a:cs typeface="Arial" panose="020B0604020202020204" pitchFamily="34" charset="0"/>
              </a:rPr>
              <a:t>Operator</a:t>
            </a:r>
            <a:r>
              <a:rPr lang="pl-PL" sz="1600" dirty="0">
                <a:cs typeface="Arial" panose="020B0604020202020204" pitchFamily="34" charset="0"/>
              </a:rPr>
              <a:t>: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pl-PL" sz="1600" dirty="0">
                <a:cs typeface="Arial" panose="020B0604020202020204" pitchFamily="34" charset="0"/>
              </a:rPr>
              <a:t>udziela informacji nt. PSF i BUR,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pl-PL" sz="1600" dirty="0">
                <a:cs typeface="Arial" panose="020B0604020202020204" pitchFamily="34" charset="0"/>
              </a:rPr>
              <a:t>udziela asysty w obsłudze BUR.</a:t>
            </a:r>
          </a:p>
          <a:p>
            <a:pPr lvl="1" algn="just"/>
            <a:endParaRPr lang="pl-PL" sz="1600" dirty="0">
              <a:cs typeface="Arial" panose="020B0604020202020204" pitchFamily="34" charset="0"/>
            </a:endParaRPr>
          </a:p>
          <a:p>
            <a:pPr lvl="1" algn="just"/>
            <a:r>
              <a:rPr lang="pl-PL" sz="1600" dirty="0">
                <a:cs typeface="Arial" panose="020B0604020202020204" pitchFamily="34" charset="0"/>
              </a:rPr>
              <a:t>Etap 2 – </a:t>
            </a:r>
            <a:r>
              <a:rPr lang="pl-PL" sz="1600" b="1" dirty="0">
                <a:cs typeface="Arial" panose="020B0604020202020204" pitchFamily="34" charset="0"/>
              </a:rPr>
              <a:t>przedsiębiorca</a:t>
            </a:r>
            <a:r>
              <a:rPr lang="pl-PL" sz="1600" dirty="0">
                <a:cs typeface="Arial" panose="020B0604020202020204" pitchFamily="34" charset="0"/>
              </a:rPr>
              <a:t>: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pl-PL" sz="1600" dirty="0">
                <a:cs typeface="Arial" panose="020B0604020202020204" pitchFamily="34" charset="0"/>
              </a:rPr>
              <a:t>wybiera samodzielnie usługę rozwojową w BUR,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pl-PL" sz="1600" dirty="0">
                <a:cs typeface="Arial" panose="020B0604020202020204" pitchFamily="34" charset="0"/>
              </a:rPr>
              <a:t>przesyła do operatora formularz zgłoszeniowy.</a:t>
            </a:r>
          </a:p>
          <a:p>
            <a:pPr lvl="2" algn="just"/>
            <a:endParaRPr lang="pl-PL" sz="1600" dirty="0">
              <a:cs typeface="Arial" panose="020B0604020202020204" pitchFamily="34" charset="0"/>
            </a:endParaRPr>
          </a:p>
          <a:p>
            <a:pPr lvl="2" algn="just"/>
            <a:r>
              <a:rPr lang="pl-PL" sz="1600" dirty="0">
                <a:cs typeface="Arial" panose="020B0604020202020204" pitchFamily="34" charset="0"/>
              </a:rPr>
              <a:t>  – </a:t>
            </a:r>
            <a:r>
              <a:rPr lang="pl-PL" sz="1600" b="1" dirty="0">
                <a:cs typeface="Arial" panose="020B0604020202020204" pitchFamily="34" charset="0"/>
              </a:rPr>
              <a:t>Operator</a:t>
            </a:r>
            <a:r>
              <a:rPr lang="pl-PL" sz="1600" dirty="0">
                <a:cs typeface="Arial" panose="020B0604020202020204" pitchFamily="34" charset="0"/>
              </a:rPr>
              <a:t>: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pl-PL" sz="1600" dirty="0">
                <a:cs typeface="Arial" panose="020B0604020202020204" pitchFamily="34" charset="0"/>
              </a:rPr>
              <a:t> ewentualna asysta w zakresie obsługi w Bazie usług Rozwojowych.</a:t>
            </a:r>
          </a:p>
          <a:p>
            <a:pPr lvl="1" algn="just"/>
            <a:endParaRPr lang="pl-PL" sz="1600" dirty="0">
              <a:cs typeface="Arial" panose="020B0604020202020204" pitchFamily="34" charset="0"/>
            </a:endParaRPr>
          </a:p>
          <a:p>
            <a:pPr lvl="1" algn="just"/>
            <a:r>
              <a:rPr lang="pl-PL" sz="1600" dirty="0">
                <a:cs typeface="Arial" panose="020B0604020202020204" pitchFamily="34" charset="0"/>
              </a:rPr>
              <a:t>Etap 3 – </a:t>
            </a:r>
            <a:r>
              <a:rPr lang="pl-PL" sz="1600" b="1" dirty="0">
                <a:cs typeface="Arial" panose="020B0604020202020204" pitchFamily="34" charset="0"/>
              </a:rPr>
              <a:t>Operator</a:t>
            </a:r>
            <a:r>
              <a:rPr lang="pl-PL" sz="1600" dirty="0">
                <a:cs typeface="Arial" panose="020B0604020202020204" pitchFamily="34" charset="0"/>
              </a:rPr>
              <a:t>: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pl-PL" sz="1600" dirty="0">
                <a:cs typeface="Arial" panose="020B0604020202020204" pitchFamily="34" charset="0"/>
              </a:rPr>
              <a:t>weryfikuje formularze zgłoszeniowe, w tym weryfikuje spełnienie warunków dot. Udzielania pomocy </a:t>
            </a:r>
            <a:r>
              <a:rPr lang="pl-PL" sz="1600" i="1" dirty="0">
                <a:cs typeface="Arial" panose="020B0604020202020204" pitchFamily="34" charset="0"/>
              </a:rPr>
              <a:t>de </a:t>
            </a:r>
            <a:r>
              <a:rPr lang="pl-PL" sz="1600" i="1" dirty="0" err="1">
                <a:cs typeface="Arial" panose="020B0604020202020204" pitchFamily="34" charset="0"/>
              </a:rPr>
              <a:t>minimis</a:t>
            </a:r>
            <a:r>
              <a:rPr lang="pl-PL" sz="1600" i="1" dirty="0">
                <a:cs typeface="Arial" panose="020B0604020202020204" pitchFamily="34" charset="0"/>
              </a:rPr>
              <a:t> </a:t>
            </a:r>
            <a:r>
              <a:rPr lang="pl-PL" sz="1600" dirty="0">
                <a:cs typeface="Arial" panose="020B0604020202020204" pitchFamily="34" charset="0"/>
              </a:rPr>
              <a:t>i pomocy publicznej,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pl-PL" sz="1600" dirty="0">
                <a:cs typeface="Arial" panose="020B0604020202020204" pitchFamily="34" charset="0"/>
              </a:rPr>
              <a:t>podpisuje umowę z przedsiębiorcą dot. zasad refundacji poniesionych wydatków połączoną z promesą.</a:t>
            </a:r>
          </a:p>
          <a:p>
            <a:pPr lvl="2" algn="just"/>
            <a:endParaRPr lang="pl-PL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95048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1052736"/>
            <a:ext cx="76328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cs typeface="Arial" panose="020B0604020202020204" pitchFamily="34" charset="0"/>
              </a:rPr>
              <a:t>Mechanizm realizacji usług rozwojowych</a:t>
            </a:r>
          </a:p>
          <a:p>
            <a:pPr algn="ctr"/>
            <a:endParaRPr lang="pl-PL" sz="2000" b="1" dirty="0">
              <a:cs typeface="Arial" panose="020B0604020202020204" pitchFamily="34" charset="0"/>
            </a:endParaRPr>
          </a:p>
          <a:p>
            <a:pPr lvl="1" algn="just"/>
            <a:r>
              <a:rPr lang="pl-PL" sz="1600" dirty="0">
                <a:cs typeface="Arial" panose="020B0604020202020204" pitchFamily="34" charset="0"/>
              </a:rPr>
              <a:t>Etap 4 – </a:t>
            </a:r>
            <a:r>
              <a:rPr lang="pl-PL" sz="1600" b="1" dirty="0">
                <a:cs typeface="Arial" panose="020B0604020202020204" pitchFamily="34" charset="0"/>
              </a:rPr>
              <a:t>przedsiębiorca</a:t>
            </a:r>
            <a:r>
              <a:rPr lang="pl-PL" sz="1600" dirty="0">
                <a:cs typeface="Arial" panose="020B0604020202020204" pitchFamily="34" charset="0"/>
              </a:rPr>
              <a:t>: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pl-PL" sz="1600" dirty="0">
                <a:cs typeface="Arial" panose="020B0604020202020204" pitchFamily="34" charset="0"/>
              </a:rPr>
              <a:t>zgłasza się do podmiotu świadczącego usługi rozwojowe,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pl-PL" sz="1600" dirty="0">
                <a:cs typeface="Arial" panose="020B0604020202020204" pitchFamily="34" charset="0"/>
              </a:rPr>
              <a:t>uczestniczy w usłudze rozwojowej,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pl-PL" sz="1600" dirty="0">
                <a:cs typeface="Arial" panose="020B0604020202020204" pitchFamily="34" charset="0"/>
              </a:rPr>
              <a:t>otrzymuje od podmiotu świadczącego usługi rozwojowe wystawioną fakturę VAT na całą wartość usługi rozwojowej,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pl-PL" sz="1600" dirty="0">
                <a:cs typeface="Arial" panose="020B0604020202020204" pitchFamily="34" charset="0"/>
              </a:rPr>
              <a:t>uczestnicy oceniają usługę rozwojową w BUR,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pl-PL" sz="1600" dirty="0">
                <a:cs typeface="Arial" panose="020B0604020202020204" pitchFamily="34" charset="0"/>
              </a:rPr>
              <a:t>opłaca fakturę VAT i dostarcza ją do Operatora wraz z dokumentami potwierdzającymi uzyskane kompetencje/kwalifikacje przez uczestników.</a:t>
            </a:r>
          </a:p>
          <a:p>
            <a:pPr lvl="2" algn="just"/>
            <a:endParaRPr lang="pl-PL" sz="1600" dirty="0">
              <a:cs typeface="Arial" panose="020B0604020202020204" pitchFamily="34" charset="0"/>
            </a:endParaRPr>
          </a:p>
          <a:p>
            <a:pPr lvl="2" algn="just"/>
            <a:r>
              <a:rPr lang="pl-PL" sz="1600" dirty="0">
                <a:cs typeface="Arial" panose="020B0604020202020204" pitchFamily="34" charset="0"/>
              </a:rPr>
              <a:t>  – </a:t>
            </a:r>
            <a:r>
              <a:rPr lang="pl-PL" sz="1600" b="1" dirty="0">
                <a:cs typeface="Arial" panose="020B0604020202020204" pitchFamily="34" charset="0"/>
              </a:rPr>
              <a:t>Operator</a:t>
            </a:r>
            <a:r>
              <a:rPr lang="pl-PL" sz="1600" dirty="0">
                <a:cs typeface="Arial" panose="020B0604020202020204" pitchFamily="34" charset="0"/>
              </a:rPr>
              <a:t>: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pl-PL" sz="1600" dirty="0">
                <a:cs typeface="Arial" panose="020B0604020202020204" pitchFamily="34" charset="0"/>
              </a:rPr>
              <a:t>monitoruje i kontroluje realizowane usługi rozwojowe,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pl-PL" sz="1600" dirty="0">
                <a:cs typeface="Arial" panose="020B0604020202020204" pitchFamily="34" charset="0"/>
              </a:rPr>
              <a:t>IZ RPO prowadzi wizyty monitoringowe – w uzasadnionych przypadkach.</a:t>
            </a:r>
          </a:p>
          <a:p>
            <a:pPr marL="1257300" lvl="2" indent="-342900" algn="just">
              <a:buFont typeface="+mj-lt"/>
              <a:buAutoNum type="alphaLcParenR"/>
            </a:pPr>
            <a:endParaRPr lang="pl-PL" sz="1600" dirty="0">
              <a:cs typeface="Arial" panose="020B0604020202020204" pitchFamily="34" charset="0"/>
            </a:endParaRPr>
          </a:p>
          <a:p>
            <a:pPr lvl="1" algn="just"/>
            <a:r>
              <a:rPr lang="pl-PL" sz="1600" dirty="0">
                <a:cs typeface="Arial" panose="020B0604020202020204" pitchFamily="34" charset="0"/>
              </a:rPr>
              <a:t>Etap 5 – </a:t>
            </a:r>
            <a:r>
              <a:rPr lang="pl-PL" sz="1600" b="1" dirty="0">
                <a:cs typeface="Arial" panose="020B0604020202020204" pitchFamily="34" charset="0"/>
              </a:rPr>
              <a:t>Operator</a:t>
            </a:r>
            <a:r>
              <a:rPr lang="pl-PL" sz="1600" dirty="0">
                <a:cs typeface="Arial" panose="020B0604020202020204" pitchFamily="34" charset="0"/>
              </a:rPr>
              <a:t>: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pl-PL" sz="1600" dirty="0">
                <a:cs typeface="Arial" panose="020B0604020202020204" pitchFamily="34" charset="0"/>
              </a:rPr>
              <a:t>dokonuje refundacji usługi rozwojowej przedsiębiorcy zgodnie z podpisana umową.</a:t>
            </a:r>
          </a:p>
        </p:txBody>
      </p:sp>
    </p:spTree>
    <p:extLst>
      <p:ext uri="{BB962C8B-B14F-4D97-AF65-F5344CB8AC3E}">
        <p14:creationId xmlns:p14="http://schemas.microsoft.com/office/powerpoint/2010/main" val="3115466329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1" y="4149080"/>
            <a:ext cx="8336518" cy="1476000"/>
          </a:xfrm>
          <a:prstGeom prst="rect">
            <a:avLst/>
          </a:prstGeom>
        </p:spPr>
      </p:pic>
      <p:sp>
        <p:nvSpPr>
          <p:cNvPr id="4" name="Tytuł 3"/>
          <p:cNvSpPr txBox="1">
            <a:spLocks/>
          </p:cNvSpPr>
          <p:nvPr/>
        </p:nvSpPr>
        <p:spPr bwMode="auto">
          <a:xfrm>
            <a:off x="2555776" y="2492896"/>
            <a:ext cx="3960813" cy="1296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38575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Dziękuję za uwagę</a:t>
            </a:r>
            <a:b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pl-PL" alt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0280303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683568" y="404664"/>
            <a:ext cx="7848873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600" dirty="0"/>
          </a:p>
          <a:p>
            <a:pPr marL="0" indent="0" algn="ctr">
              <a:buNone/>
            </a:pPr>
            <a:r>
              <a:rPr lang="pl-PL" sz="2000" b="1" dirty="0"/>
              <a:t>Podmiotowy System Finansowania</a:t>
            </a:r>
          </a:p>
          <a:p>
            <a:pPr marL="0" indent="0" algn="just">
              <a:buNone/>
            </a:pPr>
            <a:endParaRPr lang="pl-PL" sz="1600" dirty="0"/>
          </a:p>
          <a:p>
            <a:pPr marL="0" indent="0" algn="just">
              <a:buNone/>
            </a:pPr>
            <a:endParaRPr lang="pl-PL" sz="1600" dirty="0"/>
          </a:p>
          <a:p>
            <a:pPr marL="192876" lvl="1" indent="0" algn="just">
              <a:buNone/>
            </a:pPr>
            <a:r>
              <a:rPr lang="pl-PL" sz="1600" b="1" i="1" dirty="0"/>
              <a:t>Podmiotowy System Finansowania (PSF) </a:t>
            </a:r>
            <a:r>
              <a:rPr lang="pl-PL" sz="1600" i="1" dirty="0"/>
              <a:t>jest to system dystrybucji środków przeznaczonych na wspieranie rozwoju przedsiębiorców i pracowników oparty na podejściu popytowym, pozwalający na proste i szybkie finansowanie usług rozwojowych wybranych samodzielnie przez przedsiębiorcę i odpowiadających na jego indywidualne potrzeby rozwojowe.</a:t>
            </a:r>
          </a:p>
          <a:p>
            <a:pPr marL="192876" lvl="1" indent="0" algn="just">
              <a:buNone/>
            </a:pPr>
            <a:endParaRPr lang="pl-PL" sz="1600" dirty="0"/>
          </a:p>
          <a:p>
            <a:pPr marL="0" indent="0" algn="just">
              <a:buNone/>
            </a:pPr>
            <a:r>
              <a:rPr lang="pl-PL" sz="1600" dirty="0"/>
              <a:t>	Podmiotowy System Finansowania w województwie lubelskim realizowany jest </a:t>
            </a:r>
            <a:br>
              <a:rPr lang="pl-PL" sz="1600" dirty="0"/>
            </a:br>
            <a:r>
              <a:rPr lang="pl-PL" sz="1600" dirty="0"/>
              <a:t>w ramach Regionalnego Programu Operacyjnego Województwa Lubelskiego na lata 2014-2020 :</a:t>
            </a:r>
          </a:p>
          <a:p>
            <a:pPr marL="0" indent="0" algn="just">
              <a:buNone/>
            </a:pPr>
            <a:endParaRPr lang="pl-PL" sz="1400" b="1" dirty="0"/>
          </a:p>
          <a:p>
            <a:pPr marL="0" indent="0" algn="just">
              <a:buNone/>
            </a:pPr>
            <a:endParaRPr lang="pl-PL" sz="1400" b="1" dirty="0"/>
          </a:p>
          <a:p>
            <a:pPr marL="0" indent="0" algn="just">
              <a:buNone/>
            </a:pPr>
            <a:endParaRPr lang="pl-PL" sz="15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303900"/>
              </p:ext>
            </p:extLst>
          </p:nvPr>
        </p:nvGraphicFramePr>
        <p:xfrm>
          <a:off x="1187624" y="3789040"/>
          <a:ext cx="6840760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365">
                  <a:extLst>
                    <a:ext uri="{9D8B030D-6E8A-4147-A177-3AD203B41FA5}">
                      <a16:colId xmlns:a16="http://schemas.microsoft.com/office/drawing/2014/main" val="2858614862"/>
                    </a:ext>
                  </a:extLst>
                </a:gridCol>
                <a:gridCol w="4796395">
                  <a:extLst>
                    <a:ext uri="{9D8B030D-6E8A-4147-A177-3AD203B41FA5}">
                      <a16:colId xmlns:a16="http://schemas.microsoft.com/office/drawing/2014/main" val="3298533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Oś</a:t>
                      </a:r>
                      <a:r>
                        <a:rPr lang="pl-PL" sz="16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Priorytetowa</a:t>
                      </a:r>
                      <a:endParaRPr lang="pl-PL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10. Adaptacyjność przedsiębiorstw i pracowników do zmian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66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Priorytet Inwestycyjny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8v. Przystosowanie pracowników, przedsiębiorstw</a:t>
                      </a:r>
                      <a:br>
                        <a:rPr lang="pl-PL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i przedsiębiorców do zmian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97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Działanie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10.1 Usługi rozwojowe dla MŚP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95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06652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 txBox="1">
            <a:spLocks/>
          </p:cNvSpPr>
          <p:nvPr/>
        </p:nvSpPr>
        <p:spPr>
          <a:xfrm>
            <a:off x="611560" y="980728"/>
            <a:ext cx="788670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96439" indent="-96439" algn="l" defTabSz="38575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315" indent="-96439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191" indent="-96439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68" indent="-96439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7944" indent="-96439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0820" indent="-96439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697" indent="-96439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574" indent="-96439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50" indent="-96439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 dirty="0">
                <a:cs typeface="Arial" panose="020B0604020202020204" pitchFamily="34" charset="0"/>
              </a:rPr>
              <a:t>Usługa rozwojowa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l-PL" sz="1600" dirty="0">
                <a:cs typeface="Arial" panose="020B0604020202020204" pitchFamily="34" charset="0"/>
              </a:rPr>
              <a:t>Zgodnie z</a:t>
            </a:r>
            <a:r>
              <a:rPr lang="pl-PL" sz="1600" i="1" dirty="0">
                <a:cs typeface="Arial" panose="020B0604020202020204" pitchFamily="34" charset="0"/>
              </a:rPr>
              <a:t> Wytycznymi w zakresie realizacji przedsięwzięć z udziałem środków Europejskiego Funduszu Społecznego w obszarze przystosowania przedsiębiorców i pracowników do zmian na lata 2014-2020</a:t>
            </a:r>
            <a:r>
              <a:rPr lang="pl-PL" sz="1600" dirty="0">
                <a:cs typeface="Arial" panose="020B0604020202020204" pitchFamily="34" charset="0"/>
              </a:rPr>
              <a:t> </a:t>
            </a:r>
            <a:r>
              <a:rPr lang="pl-PL" sz="1600" b="1" dirty="0">
                <a:cs typeface="Arial" panose="020B0604020202020204" pitchFamily="34" charset="0"/>
              </a:rPr>
              <a:t>usługa rozwojowa</a:t>
            </a:r>
            <a:r>
              <a:rPr lang="pl-PL" sz="1600" dirty="0">
                <a:cs typeface="Arial" panose="020B0604020202020204" pitchFamily="34" charset="0"/>
              </a:rPr>
              <a:t> to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600" b="1" i="1" dirty="0"/>
              <a:t>„usługa mająca na celu nabycie, potwierdzenie lub wzrost wiedzy, umiejętności lub kompetencji społecznych przedsiębiorców i ich pracowników, w tym mająca na celu zdobycie kwalifikacji, o których mowa w art. 2 pkt 8 ustawy z dnia 22 grudnia 2015 r. </a:t>
            </a:r>
            <a:br>
              <a:rPr lang="pl-PL" sz="1600" b="1" i="1" dirty="0"/>
            </a:br>
            <a:r>
              <a:rPr lang="pl-PL" sz="1600" b="1" i="1" dirty="0"/>
              <a:t>o Zintegrowanym Systemie Kwalifikacji, lub pozwalająca na ich rozwój”</a:t>
            </a:r>
          </a:p>
          <a:p>
            <a:pPr marL="0" indent="0">
              <a:buNone/>
            </a:pPr>
            <a:endParaRPr lang="pl-PL" sz="16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dirty="0">
                <a:cs typeface="Arial" panose="020B0604020202020204" pitchFamily="34" charset="0"/>
              </a:rPr>
              <a:t>Usługą rozwojową może być: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szkolenie </a:t>
            </a:r>
            <a:r>
              <a:rPr lang="pl-PL" sz="1600" dirty="0">
                <a:cs typeface="Arial" panose="020B0604020202020204" pitchFamily="34" charset="0"/>
              </a:rPr>
              <a:t>– np. z Excela lub budowania relacji,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pl-PL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diagnoza</a:t>
            </a:r>
            <a:r>
              <a:rPr lang="pl-PL" sz="1600" dirty="0">
                <a:cs typeface="Arial" panose="020B0604020202020204" pitchFamily="34" charset="0"/>
              </a:rPr>
              <a:t> – np. diagnoza potrzeb rozwojowych lub diagnoza   kompetencji pracowników,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doradztwo</a:t>
            </a:r>
            <a:r>
              <a:rPr lang="pl-PL" sz="1600" dirty="0">
                <a:cs typeface="Arial" panose="020B0604020202020204" pitchFamily="34" charset="0"/>
              </a:rPr>
              <a:t> – np. jak zoptymalizować procesy w firmie,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studia podyplomowe </a:t>
            </a:r>
            <a:r>
              <a:rPr lang="pl-PL" sz="1600" dirty="0">
                <a:cs typeface="Arial" panose="020B0604020202020204" pitchFamily="34" charset="0"/>
              </a:rPr>
              <a:t>– np. studia z zarządzania zasobami ludzkimi.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l-PL" sz="1600" dirty="0"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l-PL" sz="1600" dirty="0"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2056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1700808"/>
            <a:ext cx="76328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cs typeface="Arial" panose="020B0604020202020204" pitchFamily="34" charset="0"/>
              </a:rPr>
              <a:t>Wybór Operatorów dla PSF</a:t>
            </a:r>
          </a:p>
          <a:p>
            <a:pPr algn="ctr"/>
            <a:endParaRPr lang="pl-PL" sz="2000" b="1" dirty="0"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sz="1400" dirty="0">
                <a:cs typeface="Arial" panose="020B0604020202020204" pitchFamily="34" charset="0"/>
              </a:rPr>
              <a:t>W ramach konkursu ogłoszonego w </a:t>
            </a:r>
            <a:r>
              <a:rPr lang="pl-PL" sz="1400" b="1" dirty="0">
                <a:cs typeface="Arial" panose="020B0604020202020204" pitchFamily="34" charset="0"/>
              </a:rPr>
              <a:t>III  kwartale 2016 r. </a:t>
            </a:r>
            <a:r>
              <a:rPr lang="pl-PL" sz="1400" dirty="0">
                <a:cs typeface="Arial" panose="020B0604020202020204" pitchFamily="34" charset="0"/>
              </a:rPr>
              <a:t>zostało wybranych dwóch Operatorów wsparcia, tj.: w podregionie bialskim i chełmsko-zamojskim – „QS ZURICH” </a:t>
            </a:r>
            <a:br>
              <a:rPr lang="pl-PL" sz="1400" dirty="0">
                <a:cs typeface="Arial" panose="020B0604020202020204" pitchFamily="34" charset="0"/>
              </a:rPr>
            </a:br>
            <a:r>
              <a:rPr lang="pl-PL" sz="1400" dirty="0">
                <a:cs typeface="Arial" panose="020B0604020202020204" pitchFamily="34" charset="0"/>
              </a:rPr>
              <a:t>Sp. z o.o. oraz w podregionie puławskim Fundacja „Puławskie Centrum Przedsiębiorczości”. Kwota dofinansowania na konkurs wynosi </a:t>
            </a:r>
            <a:r>
              <a:rPr lang="pl-PL" sz="1400" b="1" dirty="0">
                <a:cs typeface="Arial" panose="020B0604020202020204" pitchFamily="34" charset="0"/>
              </a:rPr>
              <a:t>22,9 mln zł.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pl-PL" sz="1400" dirty="0"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sz="1400" b="1" dirty="0">
                <a:cs typeface="Arial" panose="020B0604020202020204" pitchFamily="34" charset="0"/>
              </a:rPr>
              <a:t>Konkurs – II kwartał 2016 r. – 17,2 mln zł</a:t>
            </a:r>
            <a:r>
              <a:rPr lang="pl-PL" sz="1400" dirty="0">
                <a:cs typeface="Arial" panose="020B0604020202020204" pitchFamily="34" charset="0"/>
              </a:rPr>
              <a:t> – zostanie ogłoszony nabór na Operatora na podregion lubelski.</a:t>
            </a:r>
          </a:p>
          <a:p>
            <a:pPr lvl="1" algn="just"/>
            <a:endParaRPr lang="pl-PL" sz="1400" b="1" dirty="0"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sz="1400" b="1" dirty="0">
                <a:cs typeface="Arial" panose="020B0604020202020204" pitchFamily="34" charset="0"/>
              </a:rPr>
              <a:t>Konkurs – IV kwartał 2017 r. – 48 mln zł </a:t>
            </a:r>
            <a:r>
              <a:rPr lang="pl-PL" sz="1400" dirty="0">
                <a:cs typeface="Arial" panose="020B0604020202020204" pitchFamily="34" charset="0"/>
              </a:rPr>
              <a:t>– zostanie ogłoszony na trzy podregiony: bialski </a:t>
            </a:r>
            <a:br>
              <a:rPr lang="pl-PL" sz="1400" dirty="0">
                <a:cs typeface="Arial" panose="020B0604020202020204" pitchFamily="34" charset="0"/>
              </a:rPr>
            </a:br>
            <a:r>
              <a:rPr lang="pl-PL" sz="1400" dirty="0">
                <a:cs typeface="Arial" panose="020B0604020202020204" pitchFamily="34" charset="0"/>
              </a:rPr>
              <a:t>i chełmsko-zamojski, puławski i lubelski.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pl-PL" sz="1400" b="1" dirty="0">
              <a:cs typeface="Arial" panose="020B0604020202020204" pitchFamily="34" charset="0"/>
            </a:endParaRPr>
          </a:p>
          <a:p>
            <a:pPr algn="ctr"/>
            <a:endParaRPr lang="pl-PL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70471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l-PL" sz="1800" b="1" dirty="0">
                <a:latin typeface="+mn-lt"/>
              </a:rPr>
            </a:br>
            <a:br>
              <a:rPr lang="pl-PL" sz="1800" b="1" dirty="0">
                <a:latin typeface="+mn-lt"/>
              </a:rPr>
            </a:br>
            <a:endParaRPr lang="pl-PL" sz="1800" dirty="0"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91580" y="620688"/>
            <a:ext cx="756084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cs typeface="Arial" panose="020B0604020202020204" pitchFamily="34" charset="0"/>
              </a:rPr>
              <a:t>Ogólne założenia dotyczące realizacji PSF 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pl-PL" sz="1400" dirty="0">
              <a:cs typeface="Arial" panose="020B0604020202020204" pitchFamily="34" charset="0"/>
            </a:endParaRPr>
          </a:p>
          <a:p>
            <a:pPr algn="just"/>
            <a:endParaRPr lang="pl-PL" sz="1400" dirty="0"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l-PL" sz="1400" dirty="0">
                <a:cs typeface="Arial" panose="020B0604020202020204" pitchFamily="34" charset="0"/>
              </a:rPr>
              <a:t>Przed uruchomieniem wsparcia w ramach PSF, IZ RPO zawarła z PARP porozumienie w zakresie zapewnienia przedsiębiorcom możliwości skorzystania z pomocy o charakterze szkoleniowym i doradczym poprzez funkcjonowanie BUR i PSF oraz przetwarzania danych osobowych uczestników projektu będących użytkownikami BUR.</a:t>
            </a:r>
          </a:p>
          <a:p>
            <a:pPr marL="228600" indent="-228600" algn="just">
              <a:buFont typeface="+mj-lt"/>
              <a:buAutoNum type="arabicPeriod"/>
            </a:pPr>
            <a:endParaRPr lang="pl-PL" sz="1400" dirty="0"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l-PL" sz="1400" dirty="0">
                <a:cs typeface="Arial" panose="020B0604020202020204" pitchFamily="34" charset="0"/>
              </a:rPr>
              <a:t>PSF jest wdrażany w ramach projektu wybranego do dofinansowania w ramach RPO w </a:t>
            </a:r>
            <a:r>
              <a:rPr lang="pl-PL" sz="1400" b="1" dirty="0">
                <a:cs typeface="Arial" panose="020B0604020202020204" pitchFamily="34" charset="0"/>
              </a:rPr>
              <a:t>trybie konkursowym.</a:t>
            </a:r>
            <a:endParaRPr lang="pl-PL" sz="1400" dirty="0"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pl-PL" sz="1400" dirty="0"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l-PL" sz="1400" dirty="0">
                <a:cs typeface="Arial" panose="020B0604020202020204" pitchFamily="34" charset="0"/>
              </a:rPr>
              <a:t>Wsparcie w ramach projektu PSF jest skierowane wyłącznie do mikro, małych i średnich przedsiębiorców oraz ich pracowników (</a:t>
            </a:r>
            <a:r>
              <a:rPr lang="pl-PL" sz="1400" i="1" dirty="0">
                <a:cs typeface="Arial" panose="020B0604020202020204" pitchFamily="34" charset="0"/>
              </a:rPr>
              <a:t>art. 2 załącznika I do rozporządzenia Komisji (UE) </a:t>
            </a:r>
            <a:br>
              <a:rPr lang="pl-PL" sz="1400" i="1" dirty="0">
                <a:cs typeface="Arial" panose="020B0604020202020204" pitchFamily="34" charset="0"/>
              </a:rPr>
            </a:br>
            <a:r>
              <a:rPr lang="pl-PL" sz="1400" i="1" dirty="0">
                <a:cs typeface="Arial" panose="020B0604020202020204" pitchFamily="34" charset="0"/>
              </a:rPr>
              <a:t>nr 651/2014</a:t>
            </a:r>
            <a:r>
              <a:rPr lang="pl-PL" sz="1400" dirty="0">
                <a:cs typeface="Arial" panose="020B0604020202020204" pitchFamily="34" charset="0"/>
              </a:rPr>
              <a:t>). </a:t>
            </a:r>
          </a:p>
          <a:p>
            <a:pPr marL="228600" indent="-228600" algn="just">
              <a:buFont typeface="+mj-lt"/>
              <a:buAutoNum type="arabicPeriod"/>
            </a:pPr>
            <a:endParaRPr lang="pl-PL" sz="1400" dirty="0"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l-PL" sz="1400" dirty="0">
                <a:cs typeface="Arial" panose="020B0604020202020204" pitchFamily="34" charset="0"/>
              </a:rPr>
              <a:t>Wsparcie kierowane jest do przedsiębiorstw i ich pracowników (w tym osób pracujących na własny rachunek) spełniających ww. kryteria oraz posiadających siedzibę, filię, delegaturę, oddział czy inną prawnie dozwoloną formę organizacyjną działalności podmiotu w podregionie, na terenie którego realizowane jest wsparcie. </a:t>
            </a:r>
            <a:r>
              <a:rPr lang="pl-PL" sz="1400" b="1" dirty="0">
                <a:cs typeface="Arial" panose="020B0604020202020204" pitchFamily="34" charset="0"/>
              </a:rPr>
              <a:t>Wsparcie w ramach PSF jest skierowane do pojedynczych przedsiębiorstw</a:t>
            </a:r>
            <a:r>
              <a:rPr lang="pl-PL" sz="1400" dirty="0">
                <a:cs typeface="Arial" panose="020B0604020202020204" pitchFamily="34" charset="0"/>
              </a:rPr>
              <a:t>, a nie do grupy przedsiębiorstw np.: klastrów, franczyza.</a:t>
            </a:r>
          </a:p>
          <a:p>
            <a:pPr algn="just"/>
            <a:endParaRPr lang="pl-PL" sz="1600" dirty="0"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41656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 txBox="1">
            <a:spLocks noGrp="1"/>
          </p:cNvSpPr>
          <p:nvPr>
            <p:ph idx="1"/>
          </p:nvPr>
        </p:nvSpPr>
        <p:spPr>
          <a:xfrm>
            <a:off x="467544" y="1340768"/>
            <a:ext cx="7886700" cy="300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2000" b="1" dirty="0">
                <a:cs typeface="Arial" panose="020B0604020202020204" pitchFamily="34" charset="0"/>
              </a:rPr>
              <a:t>Ogólne założenia dotyczące realizacji PSF 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pl-PL" sz="1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1400" dirty="0"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pl-PL" sz="1400" dirty="0">
                <a:cs typeface="Arial" panose="020B0604020202020204" pitchFamily="34" charset="0"/>
              </a:rPr>
              <a:t>Pomoc publiczna oraz pomoc </a:t>
            </a:r>
            <a:r>
              <a:rPr lang="pl-PL" sz="1400" i="1" dirty="0">
                <a:cs typeface="Arial" panose="020B0604020202020204" pitchFamily="34" charset="0"/>
              </a:rPr>
              <a:t>de </a:t>
            </a:r>
            <a:r>
              <a:rPr lang="pl-PL" sz="1400" i="1" dirty="0" err="1">
                <a:cs typeface="Arial" panose="020B0604020202020204" pitchFamily="34" charset="0"/>
              </a:rPr>
              <a:t>minimis</a:t>
            </a:r>
            <a:r>
              <a:rPr lang="pl-PL" sz="1400" i="1" dirty="0">
                <a:cs typeface="Arial" panose="020B0604020202020204" pitchFamily="34" charset="0"/>
              </a:rPr>
              <a:t> </a:t>
            </a:r>
            <a:r>
              <a:rPr lang="pl-PL" sz="1400" dirty="0">
                <a:cs typeface="Arial" panose="020B0604020202020204" pitchFamily="34" charset="0"/>
              </a:rPr>
              <a:t>w projekcie PSF są udzielane zgodnie z zasadami określonymi w rozporządzeniu Komisji (UE) nr 1407/2013 oraz rozporządzeniu Komisji (UE) </a:t>
            </a:r>
            <a:br>
              <a:rPr lang="pl-PL" sz="1400" dirty="0">
                <a:cs typeface="Arial" panose="020B0604020202020204" pitchFamily="34" charset="0"/>
              </a:rPr>
            </a:br>
            <a:r>
              <a:rPr lang="pl-PL" sz="1400" dirty="0">
                <a:cs typeface="Arial" panose="020B0604020202020204" pitchFamily="34" charset="0"/>
              </a:rPr>
              <a:t>nr 651/2014 oraz w rozporządzeniu Ministra Infrastruktury i Rozwoju z dnia 2 lipca 2015 r. </a:t>
            </a:r>
            <a:br>
              <a:rPr lang="pl-PL" sz="1400" dirty="0">
                <a:cs typeface="Arial" panose="020B0604020202020204" pitchFamily="34" charset="0"/>
              </a:rPr>
            </a:br>
            <a:r>
              <a:rPr lang="pl-PL" sz="1400" dirty="0">
                <a:cs typeface="Arial" panose="020B0604020202020204" pitchFamily="34" charset="0"/>
              </a:rPr>
              <a:t>w sprawie udzielania pomocy </a:t>
            </a:r>
            <a:r>
              <a:rPr lang="pl-PL" sz="1400" i="1" dirty="0">
                <a:cs typeface="Arial" panose="020B0604020202020204" pitchFamily="34" charset="0"/>
              </a:rPr>
              <a:t>de </a:t>
            </a:r>
            <a:r>
              <a:rPr lang="pl-PL" sz="1400" i="1" dirty="0" err="1">
                <a:cs typeface="Arial" panose="020B0604020202020204" pitchFamily="34" charset="0"/>
              </a:rPr>
              <a:t>minimis</a:t>
            </a:r>
            <a:r>
              <a:rPr lang="pl-PL" sz="1400" i="1" dirty="0">
                <a:cs typeface="Arial" panose="020B0604020202020204" pitchFamily="34" charset="0"/>
              </a:rPr>
              <a:t> </a:t>
            </a:r>
            <a:r>
              <a:rPr lang="pl-PL" sz="1400" dirty="0">
                <a:cs typeface="Arial" panose="020B0604020202020204" pitchFamily="34" charset="0"/>
              </a:rPr>
              <a:t>oraz pomocy publicznej w ramach programów operacyjnych finansowanych z Europejskiego Funduszu Społecznego na lata 2014-2020.</a:t>
            </a:r>
            <a:r>
              <a:rPr lang="pl-PL" sz="1400" i="1" dirty="0">
                <a:cs typeface="Arial" panose="020B0604020202020204" pitchFamily="34" charset="0"/>
              </a:rPr>
              <a:t> </a:t>
            </a:r>
          </a:p>
          <a:p>
            <a:pPr marL="535776" lvl="1" indent="-342900" algn="just">
              <a:buFont typeface="+mj-lt"/>
              <a:buAutoNum type="arabicPeriod" startAt="5"/>
            </a:pPr>
            <a:endParaRPr lang="pl-PL" sz="1400" dirty="0"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pl-PL" sz="1400" dirty="0">
                <a:cs typeface="Arial" panose="020B0604020202020204" pitchFamily="34" charset="0"/>
              </a:rPr>
              <a:t>W przypadku, gdy jeden przedsiębiorca </a:t>
            </a:r>
            <a:r>
              <a:rPr lang="pl-PL" sz="1400" b="1" dirty="0">
                <a:cs typeface="Arial" panose="020B0604020202020204" pitchFamily="34" charset="0"/>
              </a:rPr>
              <a:t>przekroczył dozwolony limit pomocy </a:t>
            </a:r>
            <a:r>
              <a:rPr lang="pl-PL" sz="1400" b="1" i="1" dirty="0">
                <a:cs typeface="Arial" panose="020B0604020202020204" pitchFamily="34" charset="0"/>
              </a:rPr>
              <a:t>de </a:t>
            </a:r>
            <a:r>
              <a:rPr lang="pl-PL" sz="1400" b="1" i="1" dirty="0" err="1">
                <a:cs typeface="Arial" panose="020B0604020202020204" pitchFamily="34" charset="0"/>
              </a:rPr>
              <a:t>minimis</a:t>
            </a:r>
            <a:r>
              <a:rPr lang="pl-PL" sz="1400" dirty="0">
                <a:cs typeface="Arial" panose="020B0604020202020204" pitchFamily="34" charset="0"/>
              </a:rPr>
              <a:t>, jest mu udzielana pomoc publiczna na szkolenia lub pomoc publiczna na usługi doradcze.</a:t>
            </a:r>
          </a:p>
          <a:p>
            <a:pPr algn="just"/>
            <a:endParaRPr lang="pl-PL" sz="1400" dirty="0"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9649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3135879"/>
          </a:xfrm>
        </p:spPr>
        <p:txBody>
          <a:bodyPr>
            <a:normAutofit/>
          </a:bodyPr>
          <a:lstStyle/>
          <a:p>
            <a:pPr algn="ctr"/>
            <a:br>
              <a:rPr lang="pl-PL" sz="1800" b="1" dirty="0">
                <a:latin typeface="+mn-lt"/>
              </a:rPr>
            </a:br>
            <a:br>
              <a:rPr lang="pl-PL" sz="1800" b="1" dirty="0">
                <a:latin typeface="+mn-lt"/>
              </a:rPr>
            </a:br>
            <a:br>
              <a:rPr lang="pl-PL" sz="1800" b="1" dirty="0">
                <a:latin typeface="+mn-lt"/>
              </a:rPr>
            </a:br>
            <a:endParaRPr lang="pl-PL" sz="1800" dirty="0"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27584" y="735439"/>
            <a:ext cx="75608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cs typeface="Arial" panose="020B0604020202020204" pitchFamily="34" charset="0"/>
              </a:rPr>
              <a:t>Ogólne założenia dotyczące realizacji PSF 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pl-PL" sz="1400" dirty="0"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7"/>
            </a:pPr>
            <a:endParaRPr lang="pl-PL" sz="1400" dirty="0"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 startAt="7"/>
            </a:pPr>
            <a:r>
              <a:rPr lang="pl-PL" sz="1400" dirty="0">
                <a:cs typeface="Arial" panose="020B0604020202020204" pitchFamily="34" charset="0"/>
              </a:rPr>
              <a:t>Wsparcie w ramach projektów PSF w województwie lubelskim </a:t>
            </a:r>
            <a:r>
              <a:rPr lang="pl-PL" sz="1400" b="1" dirty="0">
                <a:cs typeface="Arial" panose="020B0604020202020204" pitchFamily="34" charset="0"/>
              </a:rPr>
              <a:t>skoncentrowane jest na </a:t>
            </a:r>
            <a:r>
              <a:rPr lang="pl-PL" sz="1400" dirty="0">
                <a:cs typeface="Arial" panose="020B0604020202020204" pitchFamily="34" charset="0"/>
              </a:rPr>
              <a:t>następujących grupach docelowych i usługach rozwojowych:</a:t>
            </a:r>
          </a:p>
          <a:p>
            <a:pPr marL="685800" lvl="1" indent="-2286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pracownikach powyżej 50 roku życia,</a:t>
            </a:r>
          </a:p>
          <a:p>
            <a:pPr marL="685800" lvl="1" indent="-2286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pracownikach o niskich kwalifikacjach,</a:t>
            </a:r>
          </a:p>
          <a:p>
            <a:pPr marL="685800" lvl="1" indent="-2286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przedsiębiorstwach wysokiego wzrostu,</a:t>
            </a:r>
          </a:p>
          <a:p>
            <a:pPr marL="685800" lvl="1" indent="-2286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przedsiębiorstwach działających w obszarze inteligentnych specjalizacji województwa lubelskiego,</a:t>
            </a:r>
          </a:p>
          <a:p>
            <a:pPr marL="685800" lvl="1" indent="-2286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przedsiębiorcach, którzy uzyskali wsparcie w postaci analizy potrzeb rozwojowych lub planów rozwoju w ramach Działania 2.2. PO WER,</a:t>
            </a:r>
          </a:p>
          <a:p>
            <a:pPr marL="685800" lvl="1" indent="-2286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usługach rozwojowych prowadzących do zdobycia kwalifikacji, o których mowa w art. 2 pkt 8 ustawy z dnia 22 grudnia 2015 r. o Zintegrowanym Systemie Kwalifikacji.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pl-PL" sz="1400" b="1" dirty="0">
                <a:cs typeface="Arial" panose="020B0604020202020204" pitchFamily="34" charset="0"/>
              </a:rPr>
              <a:t>PSF spełnia poniższe wymogi</a:t>
            </a:r>
            <a:r>
              <a:rPr lang="pl-PL" sz="1400" dirty="0">
                <a:cs typeface="Arial" panose="020B0604020202020204" pitchFamily="34" charset="0"/>
              </a:rPr>
              <a:t>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gwarantuje przedsiębiorcy możliwość dokonania </a:t>
            </a:r>
            <a:r>
              <a:rPr lang="pl-PL" sz="1400" b="1" dirty="0">
                <a:cs typeface="Arial" panose="020B0604020202020204" pitchFamily="34" charset="0"/>
              </a:rPr>
              <a:t>samodzielnego wyboru</a:t>
            </a:r>
            <a:r>
              <a:rPr lang="pl-PL" sz="1400" dirty="0">
                <a:cs typeface="Arial" panose="020B0604020202020204" pitchFamily="34" charset="0"/>
              </a:rPr>
              <a:t> usług rozwojowych w ramach oferty dostępnej w Bazie Usług Rozwojowych,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b="1" dirty="0">
                <a:cs typeface="Arial" panose="020B0604020202020204" pitchFamily="34" charset="0"/>
              </a:rPr>
              <a:t>jest zintegrowany z BUR </a:t>
            </a:r>
            <a:r>
              <a:rPr lang="pl-PL" sz="1400" dirty="0">
                <a:cs typeface="Arial" panose="020B0604020202020204" pitchFamily="34" charset="0"/>
              </a:rPr>
              <a:t>– wybór usług rozwojowych przez przedsiębiorcę następuje wyłącznie przy wykorzystaniu funkcjonalności BUR oraz po uzyskaniu indywidualnego numeru identyfikacyjnego (numer ID wsparcia) przypisanego do danej umowy wsparcia,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dystrybucja środków EFS jest dokonywana w oparciu o system refundacji połączony </a:t>
            </a:r>
            <a:br>
              <a:rPr lang="pl-PL" sz="1400" dirty="0">
                <a:cs typeface="Arial" panose="020B0604020202020204" pitchFamily="34" charset="0"/>
              </a:rPr>
            </a:br>
            <a:r>
              <a:rPr lang="pl-PL" sz="1400" dirty="0">
                <a:cs typeface="Arial" panose="020B0604020202020204" pitchFamily="34" charset="0"/>
              </a:rPr>
              <a:t>z promesą.</a:t>
            </a:r>
          </a:p>
          <a:p>
            <a:pPr marL="342900" indent="-342900" algn="just">
              <a:buFont typeface="+mj-lt"/>
              <a:buAutoNum type="arabicPeriod" startAt="7"/>
            </a:pPr>
            <a:endParaRPr lang="pl-PL" sz="1400" dirty="0">
              <a:cs typeface="Arial" panose="020B0604020202020204" pitchFamily="34" charset="0"/>
            </a:endParaRPr>
          </a:p>
          <a:p>
            <a:pPr marL="685800" lvl="1" indent="-228600" algn="just">
              <a:buFont typeface="+mj-lt"/>
              <a:buAutoNum type="alphaLcParenR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60722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476672"/>
            <a:ext cx="756084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cs typeface="Arial" panose="020B0604020202020204" pitchFamily="34" charset="0"/>
              </a:rPr>
              <a:t>Ogólne założenia dotyczące realizacji PSF 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400" dirty="0"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9"/>
            </a:pPr>
            <a:r>
              <a:rPr lang="pl-PL" sz="1400" dirty="0">
                <a:cs typeface="Arial" panose="020B0604020202020204" pitchFamily="34" charset="0"/>
              </a:rPr>
              <a:t>Dofinansowanie kosztów realizacji usług rozwojowych ze środków EFS jest możliwe wyłącznie na usługi rozwojowe wpisane do BUR za pomocą Karty Usługi przez uprawnione podmioty spełniające wymogi, o których mowa w rozdziale 2 rozporządzenia Ministra Gospodarki z dnia</a:t>
            </a:r>
            <a:br>
              <a:rPr lang="pl-PL" sz="1400" dirty="0">
                <a:cs typeface="Arial" panose="020B0604020202020204" pitchFamily="34" charset="0"/>
              </a:rPr>
            </a:br>
            <a:r>
              <a:rPr lang="pl-PL" sz="1400" dirty="0">
                <a:cs typeface="Arial" panose="020B0604020202020204" pitchFamily="34" charset="0"/>
              </a:rPr>
              <a:t>24 maja 2011 r. w sprawie Krajowego Systemu Usług dla Małych i Średnich Przedsiębiorstw.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l-PL" sz="1400" dirty="0">
                <a:cs typeface="Arial" panose="020B0604020202020204" pitchFamily="34" charset="0"/>
              </a:rPr>
              <a:t>PSF nie wprowadza </a:t>
            </a:r>
            <a:r>
              <a:rPr lang="pl-PL" sz="1400" b="1" dirty="0">
                <a:cs typeface="Arial" panose="020B0604020202020204" pitchFamily="34" charset="0"/>
              </a:rPr>
              <a:t>dodatkowych ograniczeń geograficznych </a:t>
            </a:r>
            <a:r>
              <a:rPr lang="pl-PL" sz="1400" dirty="0">
                <a:cs typeface="Arial" panose="020B0604020202020204" pitchFamily="34" charset="0"/>
              </a:rPr>
              <a:t>odnoszących się do podmiotów świadczących usługi rozwojowe oraz w odniesieniu do miejsca realizacji usługi rozwojowej.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l-PL" sz="1400" b="1" dirty="0">
                <a:cs typeface="Arial" panose="020B0604020202020204" pitchFamily="34" charset="0"/>
              </a:rPr>
              <a:t>Możliwe jest złożenie przez przedsiębiorcę zamówienia na konkretną usługę rozwojową </a:t>
            </a:r>
            <a:r>
              <a:rPr lang="pl-PL" sz="1400" dirty="0">
                <a:cs typeface="Arial" panose="020B0604020202020204" pitchFamily="34" charset="0"/>
              </a:rPr>
              <a:t>za pomocą odrębnej funkcjonalności BUR.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l-PL" sz="1400" dirty="0">
                <a:cs typeface="Arial" panose="020B0604020202020204" pitchFamily="34" charset="0"/>
              </a:rPr>
              <a:t>Nie jest możliwe dofinansowanie ze środków EFS tworzenia regionalnych rejestrów usług rozwojowych lub innych alternatywnych baz lub rejestrów publicznych, które powielają zadania realizowane w ramach BUR. </a:t>
            </a:r>
          </a:p>
          <a:p>
            <a:pPr marL="342900" indent="-342900" algn="just">
              <a:buFont typeface="+mj-lt"/>
              <a:buAutoNum type="arabicPeriod" startAt="10"/>
            </a:pPr>
            <a:endParaRPr lang="pl-PL" sz="1400" dirty="0"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10"/>
            </a:pPr>
            <a:r>
              <a:rPr lang="pl-PL" sz="1400" dirty="0">
                <a:cs typeface="Arial" panose="020B0604020202020204" pitchFamily="34" charset="0"/>
              </a:rPr>
              <a:t>BUR umożliwia weryfikację następujących elementów prawidłowości wydatków ponoszonych </a:t>
            </a:r>
            <a:br>
              <a:rPr lang="pl-PL" sz="1400" dirty="0">
                <a:cs typeface="Arial" panose="020B0604020202020204" pitchFamily="34" charset="0"/>
              </a:rPr>
            </a:br>
            <a:r>
              <a:rPr lang="pl-PL" sz="1400" dirty="0">
                <a:cs typeface="Arial" panose="020B0604020202020204" pitchFamily="34" charset="0"/>
              </a:rPr>
              <a:t>w ramach projektu PSF: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b="1" dirty="0">
                <a:cs typeface="Arial" panose="020B0604020202020204" pitchFamily="34" charset="0"/>
              </a:rPr>
              <a:t>ceny usługi rozwojowej </a:t>
            </a:r>
            <a:r>
              <a:rPr lang="pl-PL" sz="1400" dirty="0">
                <a:cs typeface="Arial" panose="020B0604020202020204" pitchFamily="34" charset="0"/>
              </a:rPr>
              <a:t>opisanej w dokumencie księgowym (cena usługi rozwojowej opisana w dokumencie księgowym powinna być równa lub niższa od ceny wskazanej </a:t>
            </a:r>
            <a:br>
              <a:rPr lang="pl-PL" sz="1400" dirty="0">
                <a:cs typeface="Arial" panose="020B0604020202020204" pitchFamily="34" charset="0"/>
              </a:rPr>
            </a:br>
            <a:r>
              <a:rPr lang="pl-PL" sz="1400" dirty="0">
                <a:cs typeface="Arial" panose="020B0604020202020204" pitchFamily="34" charset="0"/>
              </a:rPr>
              <a:t>w Karcie Usługi),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b="1" dirty="0">
                <a:cs typeface="Arial" panose="020B0604020202020204" pitchFamily="34" charset="0"/>
              </a:rPr>
              <a:t>zgłoszenia uczestnictwa </a:t>
            </a:r>
            <a:r>
              <a:rPr lang="pl-PL" sz="1400" dirty="0">
                <a:cs typeface="Arial" panose="020B0604020202020204" pitchFamily="34" charset="0"/>
              </a:rPr>
              <a:t>w usłudze rozwojowej,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spełnienia obowiązku </a:t>
            </a:r>
            <a:r>
              <a:rPr lang="pl-PL" sz="1400" b="1" dirty="0">
                <a:cs typeface="Arial" panose="020B0604020202020204" pitchFamily="34" charset="0"/>
              </a:rPr>
              <a:t>oceny usługi rozwojowej</a:t>
            </a:r>
            <a:r>
              <a:rPr lang="pl-PL" sz="1400" dirty="0">
                <a:cs typeface="Arial" panose="020B0604020202020204" pitchFamily="34" charset="0"/>
              </a:rPr>
              <a:t>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nazwy podmiotu, daty przeprowadzenia usługi rozwojowej, tytułu usługi rozwojowej, imienia i nazwiska uczestnika/ów projektu, liczby godzin i zakresu usługi rozwojowej, numeru ID wsparcia.</a:t>
            </a:r>
          </a:p>
          <a:p>
            <a:pPr marL="685800" lvl="1" indent="-228600" algn="just">
              <a:buFont typeface="+mj-lt"/>
              <a:buAutoNum type="alphaLcParenR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50038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1196752"/>
            <a:ext cx="756084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cs typeface="Arial" panose="020B0604020202020204" pitchFamily="34" charset="0"/>
              </a:rPr>
              <a:t>Ogólne założenia dotyczące realizacji PSF 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400" dirty="0"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11"/>
            </a:pPr>
            <a:r>
              <a:rPr lang="pl-PL" sz="1400" dirty="0">
                <a:cs typeface="Arial" panose="020B0604020202020204" pitchFamily="34" charset="0"/>
              </a:rPr>
              <a:t>BUR zapewnia możliwość dokonania </a:t>
            </a:r>
            <a:r>
              <a:rPr lang="pl-PL" sz="1400" b="1" dirty="0">
                <a:cs typeface="Arial" panose="020B0604020202020204" pitchFamily="34" charset="0"/>
              </a:rPr>
              <a:t>oceny usługi rozwojowej </a:t>
            </a:r>
            <a:r>
              <a:rPr lang="pl-PL" sz="1400" dirty="0">
                <a:cs typeface="Arial" panose="020B0604020202020204" pitchFamily="34" charset="0"/>
              </a:rPr>
              <a:t>przez: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dirty="0">
                <a:cs typeface="Arial" panose="020B0604020202020204" pitchFamily="34" charset="0"/>
              </a:rPr>
              <a:t>przedsiębiorcę,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dirty="0">
                <a:cs typeface="Arial" panose="020B0604020202020204" pitchFamily="34" charset="0"/>
              </a:rPr>
              <a:t>pracowników,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dirty="0">
                <a:cs typeface="Arial" panose="020B0604020202020204" pitchFamily="34" charset="0"/>
              </a:rPr>
              <a:t>podmiot świadczący usługi rozwojowe.</a:t>
            </a:r>
          </a:p>
          <a:p>
            <a:pPr lvl="1" algn="just"/>
            <a:endParaRPr lang="pl-PL" sz="1400" dirty="0"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12"/>
            </a:pPr>
            <a:r>
              <a:rPr lang="pl-PL" sz="1400" dirty="0">
                <a:cs typeface="Arial" panose="020B0604020202020204" pitchFamily="34" charset="0"/>
              </a:rPr>
              <a:t>Poziom dofinansowania kosztów pojedynczej usługi rozwojowej </a:t>
            </a:r>
            <a:r>
              <a:rPr lang="pl-PL" sz="1400" b="1" dirty="0">
                <a:cs typeface="Arial" panose="020B0604020202020204" pitchFamily="34" charset="0"/>
              </a:rPr>
              <a:t>nie przekracza co do zasady 50% kosztów usługi rozwojowej</a:t>
            </a:r>
            <a:r>
              <a:rPr lang="pl-PL" sz="1400" dirty="0">
                <a:cs typeface="Arial" panose="020B0604020202020204" pitchFamily="34" charset="0"/>
              </a:rPr>
              <a:t>. Jednocześnie określone zostały wyższe poziomy dofinansowania usługi rozwojowej, w odniesieniu do: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obszarów inteligentnych specjalizacji województwa lubelskiego,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>
                <a:cs typeface="Arial" panose="020B0604020202020204" pitchFamily="34" charset="0"/>
              </a:rPr>
              <a:t>grup docelowych i usług rozwojowych, o których mowa w pkt 7 lit. a-e, przy czym poziom dofinansowania kosztów pojedynczej usługi rozwojowej nie może przekroczyć maksymalnie 80% kosztów tej usługi.</a:t>
            </a:r>
          </a:p>
          <a:p>
            <a:pPr algn="just"/>
            <a:endParaRPr lang="pl-PL" sz="1400" dirty="0">
              <a:cs typeface="Arial" panose="020B0604020202020204" pitchFamily="34" charset="0"/>
            </a:endParaRPr>
          </a:p>
          <a:p>
            <a:pPr lvl="1" algn="just"/>
            <a:r>
              <a:rPr lang="pl-PL" sz="1400" dirty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143256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Projekt niestandardow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 [Automatycznie zapisany]" id="{8C19B0A3-56FE-4045-A72B-904C3F3311C3}" vid="{948F0289-17CF-4857-BCA3-758E576E2CE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Prezentacja1 [Automatycznie zapisany]</Template>
  <TotalTime>1489</TotalTime>
  <Words>1333</Words>
  <Application>Microsoft Office PowerPoint</Application>
  <PresentationFormat>Pokaz na ekranie (4:3)</PresentationFormat>
  <Paragraphs>184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  </vt:lpstr>
      <vt:lpstr>Prezentacja programu PowerPoint</vt:lpstr>
      <vt:lpstr>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Jankowska</dc:creator>
  <cp:lastModifiedBy>Marta Kudeń</cp:lastModifiedBy>
  <cp:revision>135</cp:revision>
  <cp:lastPrinted>2017-04-18T12:30:33Z</cp:lastPrinted>
  <dcterms:created xsi:type="dcterms:W3CDTF">2016-04-04T13:19:19Z</dcterms:created>
  <dcterms:modified xsi:type="dcterms:W3CDTF">2017-04-18T13:47:02Z</dcterms:modified>
</cp:coreProperties>
</file>