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38"/>
  </p:notesMasterIdLst>
  <p:sldIdLst>
    <p:sldId id="257" r:id="rId4"/>
    <p:sldId id="342" r:id="rId5"/>
    <p:sldId id="343" r:id="rId6"/>
    <p:sldId id="344" r:id="rId7"/>
    <p:sldId id="345" r:id="rId8"/>
    <p:sldId id="346" r:id="rId9"/>
    <p:sldId id="347" r:id="rId10"/>
    <p:sldId id="293" r:id="rId11"/>
    <p:sldId id="325" r:id="rId12"/>
    <p:sldId id="294" r:id="rId13"/>
    <p:sldId id="295" r:id="rId14"/>
    <p:sldId id="296" r:id="rId15"/>
    <p:sldId id="297" r:id="rId16"/>
    <p:sldId id="298" r:id="rId17"/>
    <p:sldId id="348" r:id="rId18"/>
    <p:sldId id="349" r:id="rId19"/>
    <p:sldId id="350" r:id="rId20"/>
    <p:sldId id="351" r:id="rId21"/>
    <p:sldId id="301" r:id="rId22"/>
    <p:sldId id="352" r:id="rId23"/>
    <p:sldId id="302" r:id="rId24"/>
    <p:sldId id="335" r:id="rId25"/>
    <p:sldId id="336" r:id="rId26"/>
    <p:sldId id="337" r:id="rId27"/>
    <p:sldId id="338" r:id="rId28"/>
    <p:sldId id="340" r:id="rId29"/>
    <p:sldId id="341" r:id="rId30"/>
    <p:sldId id="309" r:id="rId31"/>
    <p:sldId id="310" r:id="rId32"/>
    <p:sldId id="353" r:id="rId33"/>
    <p:sldId id="354" r:id="rId34"/>
    <p:sldId id="316" r:id="rId35"/>
    <p:sldId id="328" r:id="rId36"/>
    <p:sldId id="320" r:id="rId37"/>
  </p:sldIdLst>
  <p:sldSz cx="8888413" cy="6838950"/>
  <p:notesSz cx="6858000" cy="987266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orient="horz" pos="839" userDrawn="1">
          <p15:clr>
            <a:srgbClr val="A4A3A4"/>
          </p15:clr>
        </p15:guide>
        <p15:guide id="4" orient="horz" pos="1728">
          <p15:clr>
            <a:srgbClr val="A4A3A4"/>
          </p15:clr>
        </p15:guide>
        <p15:guide id="5" orient="horz" pos="1292" userDrawn="1">
          <p15:clr>
            <a:srgbClr val="A4A3A4"/>
          </p15:clr>
        </p15:guide>
        <p15:guide id="6" orient="horz" pos="2608" userDrawn="1">
          <p15:clr>
            <a:srgbClr val="A4A3A4"/>
          </p15:clr>
        </p15:guide>
        <p15:guide id="7" orient="horz" pos="3016" userDrawn="1">
          <p15:clr>
            <a:srgbClr val="A4A3A4"/>
          </p15:clr>
        </p15:guide>
        <p15:guide id="8" orient="horz" pos="3456">
          <p15:clr>
            <a:srgbClr val="A4A3A4"/>
          </p15:clr>
        </p15:guide>
        <p15:guide id="9" pos="432">
          <p15:clr>
            <a:srgbClr val="A4A3A4"/>
          </p15:clr>
        </p15:guide>
        <p15:guide id="10" pos="864">
          <p15:clr>
            <a:srgbClr val="A4A3A4"/>
          </p15:clr>
        </p15:guide>
        <p15:guide id="11" pos="1296">
          <p15:clr>
            <a:srgbClr val="A4A3A4"/>
          </p15:clr>
        </p15:guide>
        <p15:guide id="12" pos="1728">
          <p15:clr>
            <a:srgbClr val="A4A3A4"/>
          </p15:clr>
        </p15:guide>
        <p15:guide id="13" pos="2160">
          <p15:clr>
            <a:srgbClr val="A4A3A4"/>
          </p15:clr>
        </p15:guide>
        <p15:guide id="14" pos="2592">
          <p15:clr>
            <a:srgbClr val="A4A3A4"/>
          </p15:clr>
        </p15:guide>
        <p15:guide id="15" pos="3024">
          <p15:clr>
            <a:srgbClr val="A4A3A4"/>
          </p15:clr>
        </p15:guide>
        <p15:guide id="16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2FF"/>
    <a:srgbClr val="E52675"/>
    <a:srgbClr val="00956C"/>
    <a:srgbClr val="7AB2DC"/>
    <a:srgbClr val="9B5D9E"/>
    <a:srgbClr val="E42618"/>
    <a:srgbClr val="95A1BD"/>
    <a:srgbClr val="FD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2" autoAdjust="0"/>
    <p:restoredTop sz="90929"/>
  </p:normalViewPr>
  <p:slideViewPr>
    <p:cSldViewPr showGuides="1">
      <p:cViewPr varScale="1">
        <p:scale>
          <a:sx n="102" d="100"/>
          <a:sy n="102" d="100"/>
        </p:scale>
        <p:origin x="1026" y="114"/>
      </p:cViewPr>
      <p:guideLst>
        <p:guide orient="horz" pos="2154"/>
        <p:guide orient="horz" pos="432"/>
        <p:guide orient="horz" pos="839"/>
        <p:guide orient="horz" pos="1728"/>
        <p:guide orient="horz" pos="1292"/>
        <p:guide orient="horz" pos="2608"/>
        <p:guide orient="horz" pos="3016"/>
        <p:guide orient="horz" pos="3456"/>
        <p:guide pos="432"/>
        <p:guide pos="864"/>
        <p:guide pos="1296"/>
        <p:guide pos="1728"/>
        <p:guide pos="2160"/>
        <p:guide pos="2592"/>
        <p:guide pos="3024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4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4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2350" y="739775"/>
            <a:ext cx="48133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89475"/>
            <a:ext cx="50292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Click to edit Master text styles</a:t>
            </a:r>
          </a:p>
          <a:p>
            <a:pPr lvl="1"/>
            <a:r>
              <a:rPr lang="pl-PL" noProof="0" smtClean="0"/>
              <a:t>Second level</a:t>
            </a:r>
          </a:p>
          <a:p>
            <a:pPr lvl="2"/>
            <a:r>
              <a:rPr lang="pl-PL" noProof="0" smtClean="0"/>
              <a:t>Third level</a:t>
            </a:r>
          </a:p>
          <a:p>
            <a:pPr lvl="3"/>
            <a:r>
              <a:rPr lang="pl-PL" noProof="0" smtClean="0"/>
              <a:t>Fourth level</a:t>
            </a:r>
          </a:p>
          <a:p>
            <a:pPr lvl="4"/>
            <a:r>
              <a:rPr lang="pl-PL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4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22CE31-8857-4741-BAD7-47773439698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7434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51C60A-7F56-49FE-8CB3-235F74D22768}" type="slidenum">
              <a:rPr lang="pl-PL" altLang="pl-PL" sz="1200" smtClean="0"/>
              <a:pPr/>
              <a:t>2</a:t>
            </a:fld>
            <a:endParaRPr lang="pl-PL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1102585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DAA36A-024C-465A-97D0-64277492C737}" type="slidenum">
              <a:rPr lang="pl-PL" altLang="pl-PL" sz="1200" smtClean="0"/>
              <a:pPr/>
              <a:t>12</a:t>
            </a:fld>
            <a:endParaRPr lang="pl-PL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2767311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0A20795-3741-459A-AE79-EDD11685A566}" type="slidenum">
              <a:rPr lang="pl-PL" altLang="pl-PL" sz="1200" smtClean="0"/>
              <a:pPr/>
              <a:t>13</a:t>
            </a:fld>
            <a:endParaRPr lang="pl-PL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1642600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>
              <a:latin typeface="Arial" panose="020B0604020202020204" pitchFamily="34" charset="0"/>
            </a:endParaRPr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1838" indent="-2809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5538" indent="-223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6388" indent="-223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27238" indent="-223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84438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41638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98838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56038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05DCB43-6E1E-4723-8432-B0DCBE1488C0}" type="slidenum">
              <a:rPr lang="pl-PL" altLang="pl-PL" sz="1200" smtClean="0"/>
              <a:pPr/>
              <a:t>15</a:t>
            </a:fld>
            <a:endParaRPr lang="pl-PL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483379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840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ABE4A8-D159-4320-A982-6165F719435E}" type="slidenum">
              <a:rPr lang="pl-PL" altLang="pl-PL" sz="1200" smtClean="0"/>
              <a:pPr/>
              <a:t>19</a:t>
            </a:fld>
            <a:endParaRPr lang="pl-PL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1893069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903C-3F71-4FC6-80F1-B72EEAAC4679}" type="slidenum">
              <a:rPr lang="pl-PL" smtClean="0">
                <a:solidFill>
                  <a:prstClr val="black"/>
                </a:solidFill>
              </a:rPr>
              <a:pPr/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0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>
              <a:lnSpc>
                <a:spcPct val="110000"/>
              </a:lnSpc>
              <a:defRPr/>
            </a:pPr>
            <a:endParaRPr lang="pl-PL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dirty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E7F7AB-EE2F-4224-A037-8F4A711648D0}" type="slidenum">
              <a:rPr lang="pl-PL" altLang="pl-PL" sz="1200" smtClean="0"/>
              <a:pPr/>
              <a:t>21</a:t>
            </a:fld>
            <a:endParaRPr lang="pl-PL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4112305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578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2289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6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36F4F2F-164D-43C4-91EA-F2E9256F1128}" type="slidenum">
              <a:rPr lang="pl-PL" altLang="pl-PL" sz="1200" smtClean="0"/>
              <a:pPr/>
              <a:t>3</a:t>
            </a:fld>
            <a:endParaRPr lang="pl-PL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1595069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67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>
              <a:latin typeface="Arial" panose="020B0604020202020204" pitchFamily="34" charset="0"/>
            </a:endParaRPr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8820E9-E47C-4403-8967-B47DCF97DC9D}" type="slidenum">
              <a:rPr lang="pl-PL" altLang="pl-PL" sz="1200" smtClean="0"/>
              <a:pPr/>
              <a:t>31</a:t>
            </a:fld>
            <a:endParaRPr lang="pl-PL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151364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>
              <a:latin typeface="Arial" panose="020B0604020202020204" pitchFamily="34" charset="0"/>
            </a:endParaRPr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1838" indent="-2809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5538" indent="-223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6388" indent="-223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27238" indent="-223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84438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41638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98838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56038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36DF86-901C-49B9-9C27-C515848C4641}" type="slidenum">
              <a:rPr lang="pl-PL" altLang="pl-PL" sz="1200" smtClean="0"/>
              <a:pPr/>
              <a:t>5</a:t>
            </a:fld>
            <a:endParaRPr lang="pl-PL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3807988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>
              <a:latin typeface="Arial" panose="020B0604020202020204" pitchFamily="34" charset="0"/>
            </a:endParaRPr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4EB147-8125-4088-984A-E2662DA4EABF}" type="slidenum">
              <a:rPr lang="pl-PL" altLang="pl-PL" sz="1200" smtClean="0"/>
              <a:pPr/>
              <a:t>6</a:t>
            </a:fld>
            <a:endParaRPr lang="pl-PL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295742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DEDC18-5355-40A6-8423-96160B693797}" type="slidenum">
              <a:rPr lang="pl-PL" altLang="pl-PL" sz="1200" smtClean="0"/>
              <a:pPr/>
              <a:t>7</a:t>
            </a:fld>
            <a:endParaRPr lang="pl-PL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2796564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6125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93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9725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8513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57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829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401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73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BFF9C7-E6C6-4BC6-9AC1-8CC21F2F488F}" type="slidenum">
              <a:rPr lang="pl-PL" altLang="pl-PL" sz="1200" smtClean="0">
                <a:solidFill>
                  <a:srgbClr val="000000"/>
                </a:solidFill>
              </a:rPr>
              <a:pPr/>
              <a:t>8</a:t>
            </a:fld>
            <a:endParaRPr lang="pl-PL" altLang="pl-PL" sz="1200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8988" y="804863"/>
            <a:ext cx="5219700" cy="4016375"/>
          </a:xfrm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26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8F663D5-B8A0-43E4-AC0B-163DF52D7718}" type="slidenum">
              <a:rPr lang="pl-PL" altLang="pl-PL" sz="1200" smtClean="0"/>
              <a:pPr/>
              <a:t>9</a:t>
            </a:fld>
            <a:endParaRPr lang="pl-PL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3074880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6125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93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9725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8513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57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829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401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73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2BF0A89-D090-40D4-B2CD-6A42B91BD881}" type="slidenum">
              <a:rPr lang="pl-PL" altLang="pl-PL" sz="1200" smtClean="0">
                <a:solidFill>
                  <a:srgbClr val="000000"/>
                </a:solidFill>
              </a:rPr>
              <a:pPr/>
              <a:t>10</a:t>
            </a:fld>
            <a:endParaRPr lang="pl-PL" altLang="pl-PL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8988" y="804863"/>
            <a:ext cx="5219700" cy="4016375"/>
          </a:xfrm>
          <a:ln cap="flat"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96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6CCDDE-EE72-4FD2-8CFF-CC94915A805F}" type="slidenum">
              <a:rPr lang="pl-PL" altLang="pl-PL" sz="1200" smtClean="0"/>
              <a:pPr/>
              <a:t>11</a:t>
            </a:fld>
            <a:endParaRPr lang="pl-PL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314319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8888413" cy="6172200"/>
          </a:xfrm>
          <a:prstGeom prst="rect">
            <a:avLst/>
          </a:prstGeom>
          <a:solidFill>
            <a:srgbClr val="C14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pl-PL" smtClean="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685800" y="685800"/>
            <a:ext cx="0" cy="54864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1371600" y="0"/>
            <a:ext cx="0" cy="61722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1371600"/>
            <a:ext cx="20574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5486400"/>
            <a:ext cx="20574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0" y="6172200"/>
            <a:ext cx="20574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0" y="2057400"/>
            <a:ext cx="2057400" cy="2057400"/>
          </a:xfrm>
          <a:prstGeom prst="rect">
            <a:avLst/>
          </a:prstGeom>
          <a:solidFill>
            <a:srgbClr val="95A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pl-PL" smtClean="0"/>
          </a:p>
        </p:txBody>
      </p:sp>
      <p:sp>
        <p:nvSpPr>
          <p:cNvPr id="9" name="Line 22"/>
          <p:cNvSpPr>
            <a:spLocks noChangeShapeType="1"/>
          </p:cNvSpPr>
          <p:nvPr userDrawn="1"/>
        </p:nvSpPr>
        <p:spPr bwMode="auto">
          <a:xfrm>
            <a:off x="685800" y="685800"/>
            <a:ext cx="1371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Line 23"/>
          <p:cNvSpPr>
            <a:spLocks noChangeShapeType="1"/>
          </p:cNvSpPr>
          <p:nvPr userDrawn="1"/>
        </p:nvSpPr>
        <p:spPr bwMode="auto">
          <a:xfrm>
            <a:off x="0" y="4800600"/>
            <a:ext cx="20574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2057400" y="0"/>
            <a:ext cx="0" cy="68389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Rectangle 39"/>
          <p:cNvSpPr>
            <a:spLocks noChangeArrowheads="1"/>
          </p:cNvSpPr>
          <p:nvPr userDrawn="1"/>
        </p:nvSpPr>
        <p:spPr bwMode="auto">
          <a:xfrm>
            <a:off x="2057400" y="2057400"/>
            <a:ext cx="6831013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pl-PL" altLang="pl-PL" smtClean="0"/>
          </a:p>
        </p:txBody>
      </p:sp>
      <p:pic>
        <p:nvPicPr>
          <p:cNvPr id="1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6256338"/>
            <a:ext cx="72564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0" y="0"/>
            <a:ext cx="685800" cy="684213"/>
          </a:xfrm>
          <a:prstGeom prst="rect">
            <a:avLst/>
          </a:prstGeom>
          <a:solidFill>
            <a:srgbClr val="1952FF"/>
          </a:solidFill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pl-PL" altLang="pl-PL" sz="1600" b="1" dirty="0" smtClean="0">
                <a:solidFill>
                  <a:schemeClr val="bg1"/>
                </a:solidFill>
              </a:rPr>
              <a:t>2017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25939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1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334125" y="1335088"/>
            <a:ext cx="1887538" cy="47434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66750" y="1335088"/>
            <a:ext cx="5514975" cy="4743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9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1294684" y="6435262"/>
            <a:ext cx="888841" cy="9118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0138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1294684" y="6435262"/>
            <a:ext cx="888841" cy="9118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1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1294684" y="6435262"/>
            <a:ext cx="888841" cy="9118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51357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2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1675" y="4394200"/>
            <a:ext cx="7554913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1675" y="2898775"/>
            <a:ext cx="7554913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3166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66750" y="2057400"/>
            <a:ext cx="3700463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19613" y="2057400"/>
            <a:ext cx="3702050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8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4500" y="274638"/>
            <a:ext cx="79994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44500" y="1530350"/>
            <a:ext cx="39274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4500" y="2168525"/>
            <a:ext cx="39274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514850" y="1530350"/>
            <a:ext cx="39290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14850" y="2168525"/>
            <a:ext cx="39290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8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76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4500" y="273050"/>
            <a:ext cx="2924175" cy="1157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75038" y="273050"/>
            <a:ext cx="4968875" cy="583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500" y="1430338"/>
            <a:ext cx="2924175" cy="4678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534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41488" y="4787900"/>
            <a:ext cx="5334000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41488" y="611188"/>
            <a:ext cx="5334000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41488" y="5353050"/>
            <a:ext cx="5334000" cy="801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8295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2057400"/>
            <a:ext cx="7554913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9" tIns="0" rIns="90489" bIns="45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Click to edit Master text styles</a:t>
            </a:r>
          </a:p>
          <a:p>
            <a:pPr lvl="1"/>
            <a:r>
              <a:rPr lang="pl-PL" altLang="pl-PL" smtClean="0"/>
              <a:t>Second level</a:t>
            </a:r>
          </a:p>
          <a:p>
            <a:pPr lvl="2"/>
            <a:r>
              <a:rPr lang="pl-PL" altLang="pl-PL" smtClean="0"/>
              <a:t>Third level</a:t>
            </a:r>
          </a:p>
          <a:p>
            <a:pPr lvl="3"/>
            <a:r>
              <a:rPr lang="pl-PL" altLang="pl-PL" smtClean="0"/>
              <a:t>Fourth level</a:t>
            </a:r>
          </a:p>
          <a:p>
            <a:pPr lvl="4"/>
            <a:r>
              <a:rPr lang="pl-PL" altLang="pl-PL" smtClean="0"/>
              <a:t>Fifth level</a:t>
            </a:r>
          </a:p>
        </p:txBody>
      </p:sp>
      <p:sp>
        <p:nvSpPr>
          <p:cNvPr id="1027" name="Rectangle 24"/>
          <p:cNvSpPr>
            <a:spLocks noChangeAspect="1" noChangeArrowheads="1"/>
          </p:cNvSpPr>
          <p:nvPr userDrawn="1"/>
        </p:nvSpPr>
        <p:spPr bwMode="auto">
          <a:xfrm>
            <a:off x="0" y="1371600"/>
            <a:ext cx="619125" cy="619125"/>
          </a:xfrm>
          <a:prstGeom prst="rect">
            <a:avLst/>
          </a:prstGeom>
          <a:solidFill>
            <a:srgbClr val="002C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pl-PL" smtClean="0"/>
          </a:p>
        </p:txBody>
      </p:sp>
      <p:sp>
        <p:nvSpPr>
          <p:cNvPr id="1028" name="Rectangle 26"/>
          <p:cNvSpPr>
            <a:spLocks noChangeAspect="1" noChangeArrowheads="1"/>
          </p:cNvSpPr>
          <p:nvPr userDrawn="1"/>
        </p:nvSpPr>
        <p:spPr bwMode="auto">
          <a:xfrm>
            <a:off x="0" y="2057400"/>
            <a:ext cx="619125" cy="619125"/>
          </a:xfrm>
          <a:prstGeom prst="rect">
            <a:avLst/>
          </a:prstGeom>
          <a:solidFill>
            <a:srgbClr val="C14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pl-PL" smtClean="0"/>
          </a:p>
        </p:txBody>
      </p:sp>
      <p:sp>
        <p:nvSpPr>
          <p:cNvPr id="1029" name="Rectangle 27"/>
          <p:cNvSpPr>
            <a:spLocks noChangeAspect="1" noChangeArrowheads="1"/>
          </p:cNvSpPr>
          <p:nvPr userDrawn="1"/>
        </p:nvSpPr>
        <p:spPr bwMode="auto">
          <a:xfrm>
            <a:off x="0" y="2743200"/>
            <a:ext cx="619125" cy="619125"/>
          </a:xfrm>
          <a:prstGeom prst="rect">
            <a:avLst/>
          </a:prstGeom>
          <a:solidFill>
            <a:srgbClr val="002C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pl-PL" smtClean="0"/>
          </a:p>
        </p:txBody>
      </p:sp>
      <p:sp>
        <p:nvSpPr>
          <p:cNvPr id="1030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1335088"/>
            <a:ext cx="75549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9" tIns="0" rIns="90489" bIns="45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Master title style</a:t>
            </a:r>
            <a:endParaRPr lang="pl-PL" altLang="pl-PL" smtClean="0"/>
          </a:p>
        </p:txBody>
      </p:sp>
      <p:pic>
        <p:nvPicPr>
          <p:cNvPr id="1031" name="Picture 3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6256338"/>
            <a:ext cx="72564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3" r:id="rId12"/>
    <p:sldLayoutId id="2147483984" r:id="rId13"/>
    <p:sldLayoutId id="2147483985" r:id="rId14"/>
  </p:sldLayoutIdLst>
  <p:timing>
    <p:tnLst>
      <p:par>
        <p:cTn id="1" dur="indefinite" restart="never" nodeType="tmRoot"/>
      </p:par>
    </p:tnLst>
  </p:timing>
  <p:txStyles>
    <p:titleStyle>
      <a:lvl1pPr algn="l" defTabSz="90487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90487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MS PGothic" pitchFamily="34" charset="-128"/>
        </a:defRPr>
      </a:lvl2pPr>
      <a:lvl3pPr algn="l" defTabSz="90487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MS PGothic" pitchFamily="34" charset="-128"/>
        </a:defRPr>
      </a:lvl3pPr>
      <a:lvl4pPr algn="l" defTabSz="90487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MS PGothic" pitchFamily="34" charset="-128"/>
        </a:defRPr>
      </a:lvl4pPr>
      <a:lvl5pPr algn="l" defTabSz="90487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MS PGothic" pitchFamily="34" charset="-128"/>
        </a:defRPr>
      </a:lvl5pPr>
      <a:lvl6pPr marL="457200" algn="l" defTabSz="904875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6pPr>
      <a:lvl7pPr marL="914400" algn="l" defTabSz="904875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7pPr>
      <a:lvl8pPr marL="1371600" algn="l" defTabSz="904875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8pPr>
      <a:lvl9pPr marL="1828800" algn="l" defTabSz="904875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9pPr>
    </p:titleStyle>
    <p:bodyStyle>
      <a:lvl1pPr marL="339725" indent="-339725" algn="l" defTabSz="904875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35013" indent="-282575" algn="l" defTabSz="904875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31888" indent="-227013" algn="l" defTabSz="904875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95A1BD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584325" indent="-227013" algn="l" defTabSz="904875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B2BACF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36763" indent="-227013" algn="l" defTabSz="904875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493963" indent="-227013" algn="l" defTabSz="904875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6pPr>
      <a:lvl7pPr marL="2951163" indent="-227013" algn="l" defTabSz="904875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7pPr>
      <a:lvl8pPr marL="3408363" indent="-227013" algn="l" defTabSz="904875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8pPr>
      <a:lvl9pPr marL="3865563" indent="-227013" algn="l" defTabSz="904875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Excel_97_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_uslugirozwojowe@parp.gov.p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/>
          <p:cNvSpPr>
            <a:spLocks noGrp="1" noChangeArrowheads="1"/>
          </p:cNvSpPr>
          <p:nvPr>
            <p:ph type="ctrTitle" idx="4294967295"/>
          </p:nvPr>
        </p:nvSpPr>
        <p:spPr>
          <a:xfrm>
            <a:off x="2133600" y="2057400"/>
            <a:ext cx="6754813" cy="2057400"/>
          </a:xfrm>
          <a:noFill/>
        </p:spPr>
        <p:txBody>
          <a:bodyPr anchor="ctr"/>
          <a:lstStyle/>
          <a:p>
            <a:pPr algn="ctr" eaLnBrk="1" hangingPunct="1"/>
            <a:r>
              <a:rPr lang="pl-PL" altLang="pl-PL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funkcjonowania Bazy Usług Rozwojowych</a:t>
            </a:r>
            <a:endParaRPr lang="pl-PL" altLang="pl-PL" sz="3600" dirty="0" smtClean="0">
              <a:solidFill>
                <a:srgbClr val="00206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979863"/>
            <a:ext cx="67040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935038" y="1407962"/>
            <a:ext cx="7299325" cy="2066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33299" lvl="2" indent="-333299" defTabSz="904875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Ø"/>
              <a:defRPr/>
            </a:pPr>
            <a:r>
              <a:rPr lang="pl-PL" sz="1944" b="1" dirty="0" smtClean="0">
                <a:solidFill>
                  <a:srgbClr val="002060"/>
                </a:solidFill>
                <a:cs typeface="Arial" panose="020B0604020202020204" pitchFamily="34" charset="0"/>
              </a:rPr>
              <a:t>weryfikacja</a:t>
            </a:r>
            <a:r>
              <a:rPr lang="pl-PL" sz="1944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podmiotów świadczących usługi rozwojowe</a:t>
            </a:r>
          </a:p>
          <a:p>
            <a:pPr marL="333299" lvl="2" indent="-333299" defTabSz="904875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system </a:t>
            </a:r>
            <a:r>
              <a:rPr lang="pl-PL" sz="1944" b="1" dirty="0">
                <a:solidFill>
                  <a:srgbClr val="002060"/>
                </a:solidFill>
                <a:cs typeface="Arial" panose="020B0604020202020204" pitchFamily="34" charset="0"/>
              </a:rPr>
              <a:t>oceny</a:t>
            </a:r>
            <a:r>
              <a:rPr 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 usług rozwojowych</a:t>
            </a:r>
          </a:p>
          <a:p>
            <a:pPr marL="333299" lvl="2" indent="-333299" defTabSz="904875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Ø"/>
              <a:defRPr/>
            </a:pPr>
            <a:r>
              <a:rPr lang="pl-PL" sz="1944" b="1" dirty="0">
                <a:solidFill>
                  <a:srgbClr val="002060"/>
                </a:solidFill>
                <a:cs typeface="Arial" panose="020B0604020202020204" pitchFamily="34" charset="0"/>
              </a:rPr>
              <a:t>giełda</a:t>
            </a:r>
            <a:r>
              <a:rPr 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 usług</a:t>
            </a:r>
          </a:p>
          <a:p>
            <a:pPr marL="333299" lvl="2" indent="-333299" defTabSz="904875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wsparcie </a:t>
            </a:r>
            <a:r>
              <a:rPr lang="pl-PL" sz="1944" b="1" dirty="0">
                <a:solidFill>
                  <a:srgbClr val="002060"/>
                </a:solidFill>
                <a:cs typeface="Arial" panose="020B0604020202020204" pitchFamily="34" charset="0"/>
              </a:rPr>
              <a:t>dystrybucji</a:t>
            </a:r>
            <a:r>
              <a:rPr 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 środków </a:t>
            </a:r>
            <a:r>
              <a:rPr lang="pl-PL" sz="1944" dirty="0" smtClean="0">
                <a:solidFill>
                  <a:srgbClr val="002060"/>
                </a:solidFill>
                <a:cs typeface="Arial" panose="020B0604020202020204" pitchFamily="34" charset="0"/>
              </a:rPr>
              <a:t>publicznych</a:t>
            </a:r>
            <a:endParaRPr lang="pl-PL" sz="1944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79450" y="339725"/>
            <a:ext cx="7554913" cy="111918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 wyróżnia nasz portal?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79438" y="1763291"/>
            <a:ext cx="2352675" cy="809625"/>
          </a:xfrm>
          <a:prstGeom prst="rect">
            <a:avLst/>
          </a:prstGeom>
          <a:noFill/>
        </p:spPr>
        <p:txBody>
          <a:bodyPr lIns="90395" tIns="45196" rIns="90395" bIns="45196">
            <a:spAutoFit/>
          </a:bodyPr>
          <a:lstStyle/>
          <a:p>
            <a:pPr algn="ctr" defTabSz="903993">
              <a:defRPr/>
            </a:pPr>
            <a:r>
              <a:rPr lang="pl-PL" sz="2333" b="1" dirty="0">
                <a:solidFill>
                  <a:srgbClr val="002060"/>
                </a:solidFill>
                <a:cs typeface="Arial" panose="020B0604020202020204" pitchFamily="34" charset="0"/>
              </a:rPr>
              <a:t>Przedsiębiorcy i pracownicy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572125" y="1763291"/>
            <a:ext cx="2951163" cy="1166812"/>
          </a:xfrm>
          <a:prstGeom prst="rect">
            <a:avLst/>
          </a:prstGeom>
          <a:noFill/>
        </p:spPr>
        <p:txBody>
          <a:bodyPr lIns="90395" tIns="45196" rIns="90395" bIns="45196">
            <a:spAutoFit/>
          </a:bodyPr>
          <a:lstStyle/>
          <a:p>
            <a:pPr algn="ctr" defTabSz="903993">
              <a:defRPr/>
            </a:pPr>
            <a:r>
              <a:rPr lang="pl-PL" sz="2333" b="1" dirty="0">
                <a:solidFill>
                  <a:srgbClr val="002060"/>
                </a:solidFill>
                <a:cs typeface="Arial" panose="020B0604020202020204" pitchFamily="34" charset="0"/>
              </a:rPr>
              <a:t>Dysponenci środków publicznych</a:t>
            </a:r>
          </a:p>
        </p:txBody>
      </p:sp>
      <p:sp>
        <p:nvSpPr>
          <p:cNvPr id="5" name="Strzałka w dół 2"/>
          <p:cNvSpPr>
            <a:spLocks noChangeArrowheads="1"/>
          </p:cNvSpPr>
          <p:nvPr/>
        </p:nvSpPr>
        <p:spPr bwMode="auto">
          <a:xfrm>
            <a:off x="1435100" y="2882900"/>
            <a:ext cx="139700" cy="550863"/>
          </a:xfrm>
          <a:prstGeom prst="downArrow">
            <a:avLst>
              <a:gd name="adj1" fmla="val 50000"/>
              <a:gd name="adj2" fmla="val 49835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395" tIns="45196" rIns="90395" bIns="45196"/>
          <a:lstStyle/>
          <a:p>
            <a:pPr defTabSz="903993">
              <a:defRPr/>
            </a:pPr>
            <a:endParaRPr lang="pl-PL" altLang="pl-PL" sz="2333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trzałka w dół 13"/>
          <p:cNvSpPr>
            <a:spLocks noChangeArrowheads="1"/>
          </p:cNvSpPr>
          <p:nvPr/>
        </p:nvSpPr>
        <p:spPr bwMode="auto">
          <a:xfrm>
            <a:off x="6975475" y="2949575"/>
            <a:ext cx="142875" cy="508000"/>
          </a:xfrm>
          <a:prstGeom prst="downArrow">
            <a:avLst>
              <a:gd name="adj1" fmla="val 50000"/>
              <a:gd name="adj2" fmla="val 50364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395" tIns="45196" rIns="90395" bIns="45196"/>
          <a:lstStyle/>
          <a:p>
            <a:pPr defTabSz="903993">
              <a:defRPr/>
            </a:pPr>
            <a:endParaRPr lang="pl-PL" altLang="pl-PL" sz="2333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860675" y="1763291"/>
            <a:ext cx="2773363" cy="809625"/>
          </a:xfrm>
          <a:prstGeom prst="rect">
            <a:avLst/>
          </a:prstGeom>
          <a:noFill/>
        </p:spPr>
        <p:txBody>
          <a:bodyPr lIns="90395" tIns="45196" rIns="90395" bIns="45196">
            <a:spAutoFit/>
          </a:bodyPr>
          <a:lstStyle/>
          <a:p>
            <a:pPr algn="ctr" defTabSz="903993">
              <a:defRPr/>
            </a:pPr>
            <a:r>
              <a:rPr lang="pl-PL" sz="2333" b="1" dirty="0">
                <a:solidFill>
                  <a:srgbClr val="002060"/>
                </a:solidFill>
                <a:cs typeface="Arial" panose="020B0604020202020204" pitchFamily="34" charset="0"/>
              </a:rPr>
              <a:t>Podmioty świadczące usługi</a:t>
            </a:r>
          </a:p>
        </p:txBody>
      </p:sp>
      <p:sp>
        <p:nvSpPr>
          <p:cNvPr id="8" name="Strzałka w dół 13"/>
          <p:cNvSpPr>
            <a:spLocks noChangeArrowheads="1"/>
          </p:cNvSpPr>
          <p:nvPr/>
        </p:nvSpPr>
        <p:spPr bwMode="auto">
          <a:xfrm>
            <a:off x="4087813" y="2928938"/>
            <a:ext cx="142875" cy="508000"/>
          </a:xfrm>
          <a:prstGeom prst="downArrow">
            <a:avLst>
              <a:gd name="adj1" fmla="val 50000"/>
              <a:gd name="adj2" fmla="val 50364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395" tIns="45196" rIns="90395" bIns="45196"/>
          <a:lstStyle/>
          <a:p>
            <a:pPr defTabSz="903993">
              <a:defRPr/>
            </a:pPr>
            <a:endParaRPr lang="pl-PL" altLang="pl-PL" sz="2333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3436938"/>
            <a:ext cx="15398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497263"/>
            <a:ext cx="14001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3497263"/>
            <a:ext cx="16097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665163" y="346075"/>
            <a:ext cx="7554912" cy="73183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Dla kogo jest to narzędzie?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zawartości 2"/>
          <p:cNvSpPr txBox="1">
            <a:spLocks/>
          </p:cNvSpPr>
          <p:nvPr/>
        </p:nvSpPr>
        <p:spPr bwMode="auto">
          <a:xfrm>
            <a:off x="804863" y="3279775"/>
            <a:ext cx="76993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4" tIns="44442" rIns="88884" bIns="44442"/>
          <a:lstStyle>
            <a:lvl1pPr marL="331788" indent="-331788" defTabSz="893763">
              <a:lnSpc>
                <a:spcPct val="15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90525" defTabSz="893763">
              <a:lnSpc>
                <a:spcPct val="150000"/>
              </a:lnSpc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857250" indent="-171450" defTabSz="893763">
              <a:lnSpc>
                <a:spcPct val="150000"/>
              </a:lnSpc>
              <a:spcBef>
                <a:spcPct val="20000"/>
              </a:spcBef>
              <a:buClr>
                <a:srgbClr val="95A1BD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200150" indent="-171450" defTabSz="893763">
              <a:lnSpc>
                <a:spcPct val="150000"/>
              </a:lnSpc>
              <a:spcBef>
                <a:spcPct val="20000"/>
              </a:spcBef>
              <a:buClr>
                <a:srgbClr val="B2BACF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543050" indent="-171450" defTabSz="893763">
              <a:lnSpc>
                <a:spcPct val="150000"/>
              </a:lnSpc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000250" indent="-171450" defTabSz="893763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457450" indent="-171450" defTabSz="893763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2914650" indent="-171450" defTabSz="893763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371850" indent="-171450" defTabSz="893763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33299" lvl="2" indent="-333299" defTabSz="904875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altLang="pl-P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Rejestracja oraz korzystanie z bazy ofert jest </a:t>
            </a:r>
            <a:r>
              <a:rPr lang="pl-PL" alt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dobrowolne i bezpłatne</a:t>
            </a:r>
            <a:r>
              <a:rPr lang="pl-PL" altLang="pl-P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Rejestracja w </a:t>
            </a:r>
            <a:r>
              <a:rPr lang="pl-PL" alt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trybie ciągłym </a:t>
            </a:r>
          </a:p>
          <a:p>
            <a:pPr marL="333299" lvl="2" indent="-333299" defTabSz="904875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altLang="pl-P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Każdy użytkownik podczas rejestracji zobowiązany jest do zapoznania się z </a:t>
            </a:r>
            <a:r>
              <a:rPr lang="pl-PL" alt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regulaminem i jego akceptacji</a:t>
            </a:r>
            <a:r>
              <a:rPr lang="pl-PL" altLang="pl-PL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altLang="pl-PL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3299" lvl="2" indent="-333299" defTabSz="904875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altLang="pl-P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Przeglądanie</a:t>
            </a:r>
            <a:r>
              <a:rPr lang="pl-PL" altLang="pl-PL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 usług rozwojowych zamieszczonych w bazie </a:t>
            </a:r>
            <a:r>
              <a:rPr lang="pl-PL" alt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wymaga </a:t>
            </a:r>
            <a:r>
              <a:rPr lang="pl-PL" altLang="pl-P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rejestracji</a:t>
            </a:r>
            <a:endParaRPr lang="pl-PL" altLang="pl-PL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560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70050"/>
            <a:ext cx="526732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666750" y="269875"/>
            <a:ext cx="7554913" cy="111918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Podstawowe zasady korzystania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879600"/>
            <a:ext cx="33385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1"/>
          <p:cNvSpPr>
            <a:spLocks noGrp="1"/>
          </p:cNvSpPr>
          <p:nvPr/>
        </p:nvSpPr>
        <p:spPr bwMode="auto">
          <a:xfrm>
            <a:off x="766763" y="339725"/>
            <a:ext cx="7343775" cy="592138"/>
          </a:xfrm>
          <a:prstGeom prst="rect">
            <a:avLst/>
          </a:prstGeom>
          <a:extLst/>
        </p:spPr>
        <p:txBody>
          <a:bodyPr/>
          <a:lstStyle/>
          <a:p>
            <a:pPr algn="ctr" defTabSz="894398">
              <a:defRPr/>
            </a:pPr>
            <a:r>
              <a:rPr lang="pl-PL" altLang="pl-PL" sz="312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Korzyści dla odbiorców usług</a:t>
            </a:r>
          </a:p>
        </p:txBody>
      </p:sp>
      <p:sp>
        <p:nvSpPr>
          <p:cNvPr id="4" name="Symbol zastępczy zawartości 2"/>
          <p:cNvSpPr>
            <a:spLocks noGrp="1"/>
          </p:cNvSpPr>
          <p:nvPr/>
        </p:nvSpPr>
        <p:spPr bwMode="auto">
          <a:xfrm>
            <a:off x="766763" y="1319213"/>
            <a:ext cx="7258050" cy="4876800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marL="333299" indent="-333299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Oszczędność czasu – szeroki wachlarz usług rozwojowych </a:t>
            </a:r>
            <a:br>
              <a:rPr lang="pl-PL" altLang="pl-PL" sz="1944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pl-PL" alt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w jednym miejscu</a:t>
            </a:r>
          </a:p>
          <a:p>
            <a:pPr marL="333299" indent="-333299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Zapewnienie porównywalności </a:t>
            </a:r>
            <a:br>
              <a:rPr lang="pl-PL" altLang="pl-PL" sz="1944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pl-PL" alt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usług rozwojowych,</a:t>
            </a:r>
          </a:p>
          <a:p>
            <a:pPr marL="333299" indent="-333299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Twój głos się liczy! </a:t>
            </a:r>
            <a:br>
              <a:rPr lang="pl-PL" altLang="pl-PL" sz="1944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pl-PL" altLang="pl-PL" sz="1944" dirty="0" smtClean="0">
                <a:solidFill>
                  <a:srgbClr val="002060"/>
                </a:solidFill>
                <a:cs typeface="Arial" panose="020B0604020202020204" pitchFamily="34" charset="0"/>
              </a:rPr>
              <a:t>Ocena </a:t>
            </a:r>
            <a:r>
              <a:rPr lang="pl-PL" alt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usługi jako pomoc w podjęciu decyzji o wyborze usługi </a:t>
            </a:r>
            <a:r>
              <a:rPr lang="pl-PL" altLang="pl-PL" sz="1944" dirty="0" smtClean="0">
                <a:solidFill>
                  <a:srgbClr val="002060"/>
                </a:solidFill>
                <a:cs typeface="Arial" panose="020B0604020202020204" pitchFamily="34" charset="0"/>
              </a:rPr>
              <a:t>przez </a:t>
            </a:r>
            <a:r>
              <a:rPr lang="pl-PL" alt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innego uczestnika/przedsiębiorcy, </a:t>
            </a:r>
          </a:p>
          <a:p>
            <a:pPr marL="333299" indent="-333299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Uproszczenie procesu decyzyjnego </a:t>
            </a:r>
          </a:p>
          <a:p>
            <a:pPr marL="333299" indent="-333299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Sprawdzeni dostawcy usług</a:t>
            </a:r>
          </a:p>
          <a:p>
            <a:pPr marL="333299" indent="-333299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1944" dirty="0">
                <a:solidFill>
                  <a:srgbClr val="002060"/>
                </a:solidFill>
                <a:cs typeface="Arial" panose="020B0604020202020204" pitchFamily="34" charset="0"/>
              </a:rPr>
              <a:t>Możliwość zgłoszenia zapotrzebowania na usługę</a:t>
            </a:r>
          </a:p>
          <a:p>
            <a:pPr marL="333299" indent="-333299">
              <a:buFont typeface="Wingdings" panose="05000000000000000000" pitchFamily="2" charset="2"/>
              <a:buChar char="Ø"/>
              <a:defRPr/>
            </a:pPr>
            <a:endParaRPr lang="pl-PL" altLang="pl-PL" sz="1944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3995539"/>
            <a:ext cx="17938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/>
        </p:nvSpPr>
        <p:spPr bwMode="auto">
          <a:xfrm>
            <a:off x="766763" y="339725"/>
            <a:ext cx="7343775" cy="592138"/>
          </a:xfrm>
          <a:prstGeom prst="rect">
            <a:avLst/>
          </a:prstGeom>
          <a:extLst/>
        </p:spPr>
        <p:txBody>
          <a:bodyPr/>
          <a:lstStyle/>
          <a:p>
            <a:pPr algn="ctr" defTabSz="894398">
              <a:defRPr/>
            </a:pPr>
            <a:r>
              <a:rPr lang="pl-PL" altLang="pl-PL" sz="312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Korzyści dla dostawców usług</a:t>
            </a:r>
          </a:p>
        </p:txBody>
      </p:sp>
      <p:sp>
        <p:nvSpPr>
          <p:cNvPr id="3" name="Symbol zastępczy zawartości 2"/>
          <p:cNvSpPr>
            <a:spLocks noGrp="1"/>
          </p:cNvSpPr>
          <p:nvPr/>
        </p:nvSpPr>
        <p:spPr bwMode="auto">
          <a:xfrm>
            <a:off x="766763" y="1458913"/>
            <a:ext cx="7456487" cy="4662815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marL="333299" indent="-333299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Dostęp do ponad 400 mln € środków publicznych </a:t>
            </a:r>
          </a:p>
          <a:p>
            <a:pPr marL="333299" indent="-333299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Rejestracja </a:t>
            </a:r>
            <a:r>
              <a:rPr 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z możliwością świadczenia usług dofinansowanych ze środków publicznych – akredytacja PARP jako rekomendacja wysokiej jakości</a:t>
            </a:r>
          </a:p>
          <a:p>
            <a:pPr marL="333299" indent="-333299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Możliwość dotarcia do nowych klientów</a:t>
            </a:r>
          </a:p>
          <a:p>
            <a:pPr marL="333299" indent="-333299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Baza jako narzędzie do zarządzania </a:t>
            </a:r>
            <a:r>
              <a:rPr lang="pl-PL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własnymi </a:t>
            </a:r>
            <a:r>
              <a:rPr 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usługami rozwojowymi</a:t>
            </a:r>
          </a:p>
          <a:p>
            <a:pPr marL="333299" indent="-333299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Stworzenie usług szytych na miarę, bezpośrednia </a:t>
            </a:r>
            <a:r>
              <a:rPr lang="pl-PL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odpowiedź </a:t>
            </a:r>
            <a:r>
              <a:rPr 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na </a:t>
            </a:r>
            <a:r>
              <a:rPr lang="pl-PL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potrzeby </a:t>
            </a:r>
            <a:r>
              <a:rPr 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odbiorcy usług</a:t>
            </a:r>
          </a:p>
          <a:p>
            <a:pPr marL="333299" indent="-333299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Informacja zwrotna od uczestnika usługi </a:t>
            </a:r>
            <a:r>
              <a:rPr lang="pl-PL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– ocena </a:t>
            </a:r>
            <a:r>
              <a:rPr 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usługi</a:t>
            </a:r>
          </a:p>
          <a:p>
            <a:pPr marL="333299" indent="-333299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Porównanie z innymi dostawcami, porównanie </a:t>
            </a:r>
            <a:r>
              <a:rPr lang="pl-PL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ofert</a:t>
            </a:r>
            <a:endParaRPr lang="pl-PL" sz="1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4050" y="330200"/>
            <a:ext cx="7580313" cy="595313"/>
          </a:xfrm>
        </p:spPr>
        <p:txBody>
          <a:bodyPr/>
          <a:lstStyle/>
          <a:p>
            <a:pPr algn="ctr">
              <a:defRPr/>
            </a:pPr>
            <a:r>
              <a:rPr lang="pl-PL" altLang="pl-PL" sz="3119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Dostawcy usług </a:t>
            </a:r>
            <a:r>
              <a:rPr lang="pl-PL" altLang="pl-PL" sz="3119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dwa poziomy</a:t>
            </a:r>
            <a:endParaRPr lang="pl-PL" sz="3119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762000" y="1944688"/>
            <a:ext cx="7364413" cy="4067175"/>
          </a:xfrm>
        </p:spPr>
        <p:txBody>
          <a:bodyPr/>
          <a:lstStyle/>
          <a:p>
            <a:pPr>
              <a:defRPr/>
            </a:pPr>
            <a:endParaRPr lang="pl-PL" altLang="pl-PL" sz="1559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pl-PL" altLang="pl-PL" b="1" dirty="0" smtClean="0">
              <a:latin typeface="Arial" panose="020B0604020202020204" pitchFamily="34" charset="0"/>
            </a:endParaRPr>
          </a:p>
        </p:txBody>
      </p:sp>
      <p:pic>
        <p:nvPicPr>
          <p:cNvPr id="10" name="Symbol zastępczy zawartości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6" r="34775"/>
          <a:stretch/>
        </p:blipFill>
        <p:spPr bwMode="auto">
          <a:xfrm>
            <a:off x="1623574" y="1787738"/>
            <a:ext cx="1606905" cy="15541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ymbol zastępczy zawartości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6" r="34775"/>
          <a:stretch/>
        </p:blipFill>
        <p:spPr bwMode="auto">
          <a:xfrm>
            <a:off x="5507506" y="1755024"/>
            <a:ext cx="1634082" cy="16195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aśnienie ze strzałką w dół 16"/>
          <p:cNvSpPr>
            <a:spLocks noChangeArrowheads="1"/>
          </p:cNvSpPr>
          <p:nvPr/>
        </p:nvSpPr>
        <p:spPr bwMode="auto">
          <a:xfrm>
            <a:off x="1623574" y="3404814"/>
            <a:ext cx="1606905" cy="586474"/>
          </a:xfrm>
          <a:prstGeom prst="downArrowCallout">
            <a:avLst>
              <a:gd name="adj1" fmla="val 24988"/>
              <a:gd name="adj2" fmla="val 24988"/>
              <a:gd name="adj3" fmla="val 25000"/>
              <a:gd name="adj4" fmla="val 6497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pl-PL" altLang="pl-PL" sz="13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Komercyjne</a:t>
            </a:r>
          </a:p>
          <a:p>
            <a:pPr>
              <a:defRPr/>
            </a:pPr>
            <a:endParaRPr lang="pl-PL" altLang="pl-PL" sz="23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aśnienie ze strzałką w dół 20"/>
          <p:cNvSpPr>
            <a:spLocks noChangeArrowheads="1"/>
          </p:cNvSpPr>
          <p:nvPr/>
        </p:nvSpPr>
        <p:spPr bwMode="auto">
          <a:xfrm>
            <a:off x="5507506" y="3404814"/>
            <a:ext cx="1634082" cy="558621"/>
          </a:xfrm>
          <a:prstGeom prst="downArrowCallout">
            <a:avLst>
              <a:gd name="adj1" fmla="val 25054"/>
              <a:gd name="adj2" fmla="val 25040"/>
              <a:gd name="adj3" fmla="val 25000"/>
              <a:gd name="adj4" fmla="val 6497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pl-PL" altLang="pl-PL" sz="13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Dofinansowane</a:t>
            </a:r>
          </a:p>
          <a:p>
            <a:pPr>
              <a:defRPr/>
            </a:pPr>
            <a:endParaRPr lang="pl-PL" altLang="pl-PL" sz="23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ipsa 13"/>
          <p:cNvSpPr/>
          <p:nvPr/>
        </p:nvSpPr>
        <p:spPr bwMode="auto">
          <a:xfrm>
            <a:off x="1479229" y="4036578"/>
            <a:ext cx="1895596" cy="519935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altLang="pl-PL" sz="155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USŁUGA</a:t>
            </a:r>
            <a:endParaRPr lang="pl-PL" sz="1559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Elipsa 14"/>
          <p:cNvSpPr/>
          <p:nvPr/>
        </p:nvSpPr>
        <p:spPr bwMode="auto">
          <a:xfrm>
            <a:off x="5376750" y="4036578"/>
            <a:ext cx="1895596" cy="519935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altLang="pl-PL" sz="155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USŁUGA</a:t>
            </a:r>
            <a:endParaRPr lang="pl-PL" sz="1559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Strzałka wygięta w górę 15"/>
          <p:cNvSpPr/>
          <p:nvPr/>
        </p:nvSpPr>
        <p:spPr bwMode="auto">
          <a:xfrm rot="10800000" flipH="1">
            <a:off x="3511550" y="4186238"/>
            <a:ext cx="801688" cy="40005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sz="1754"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7" name="Strzałka wygięta w górę 16"/>
          <p:cNvSpPr/>
          <p:nvPr/>
        </p:nvSpPr>
        <p:spPr bwMode="auto">
          <a:xfrm rot="10800000">
            <a:off x="4451350" y="4183063"/>
            <a:ext cx="788988" cy="398462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sz="1754"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8" name="Elipsa 17"/>
          <p:cNvSpPr/>
          <p:nvPr/>
        </p:nvSpPr>
        <p:spPr bwMode="auto">
          <a:xfrm>
            <a:off x="3511550" y="4648200"/>
            <a:ext cx="1728788" cy="412750"/>
          </a:xfrm>
          <a:prstGeom prst="ellips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altLang="pl-PL" sz="155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Docelowo</a:t>
            </a:r>
            <a:endParaRPr lang="pl-PL" sz="1559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Prążkowana strzałka w prawo 18"/>
          <p:cNvSpPr/>
          <p:nvPr/>
        </p:nvSpPr>
        <p:spPr bwMode="auto">
          <a:xfrm rot="5400000">
            <a:off x="4118769" y="4749007"/>
            <a:ext cx="514350" cy="112236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sz="1754"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0" name="Elipsa 19"/>
          <p:cNvSpPr/>
          <p:nvPr/>
        </p:nvSpPr>
        <p:spPr bwMode="auto">
          <a:xfrm>
            <a:off x="479425" y="5656263"/>
            <a:ext cx="7927975" cy="520700"/>
          </a:xfrm>
          <a:prstGeom prst="ellips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altLang="pl-PL" sz="1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Jeden system zapewnienia jakości usług</a:t>
            </a:r>
            <a:endParaRPr lang="pl-PL" sz="195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81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64461" y="1376801"/>
            <a:ext cx="3647494" cy="489966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E07D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Prawa</a:t>
            </a:r>
            <a:endParaRPr lang="pl-PL" dirty="0">
              <a:solidFill>
                <a:srgbClr val="E07D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sz="half" idx="2"/>
          </p:nvPr>
        </p:nvSpPr>
        <p:spPr>
          <a:xfrm>
            <a:off x="664461" y="1866766"/>
            <a:ext cx="3647494" cy="3849740"/>
          </a:xfrm>
        </p:spPr>
        <p:txBody>
          <a:bodyPr/>
          <a:lstStyle/>
          <a:p>
            <a:pPr marL="0" indent="0" algn="just">
              <a:lnSpc>
                <a:spcPct val="100000"/>
              </a:lnSpc>
            </a:pPr>
            <a:endParaRPr lang="pl-PL" sz="1458" dirty="0">
              <a:solidFill>
                <a:srgbClr val="002060"/>
              </a:solidFill>
            </a:endParaRPr>
          </a:p>
          <a:p>
            <a:pPr marL="337928" lvl="1" indent="-337928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3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 </a:t>
            </a:r>
            <a:r>
              <a:rPr lang="pl-PL" sz="143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historii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świadczonych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ich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 </a:t>
            </a:r>
          </a:p>
          <a:p>
            <a:pPr marL="277749" lvl="1" indent="-277749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</a:pPr>
            <a:endParaRPr lang="pl-PL" sz="143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7928" lvl="1" indent="-337928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endParaRPr lang="pl-PL" sz="1439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7928" lvl="1" indent="-337928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3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odmowa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3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43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uzasadnionych przypadkach)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3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przyjęcia uczestnika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usługę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rozwojową</a:t>
            </a:r>
            <a:endParaRPr lang="pl-PL" sz="1439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749" lvl="1" indent="-277749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</a:pPr>
            <a:endParaRPr lang="pl-PL" sz="143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7928" lvl="1" indent="-337928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3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odpowiedź na komentarz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uczestnika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rozwojowej</a:t>
            </a:r>
          </a:p>
          <a:p>
            <a:pPr marL="277749" lvl="1" indent="-277749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</a:pPr>
            <a:endParaRPr lang="pl-PL" sz="143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7928" lvl="1" indent="-337928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3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odrzucenie zmiany regulaminu </a:t>
            </a:r>
            <a:r>
              <a:rPr lang="pl-PL" sz="143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(skutek - zawieszenie konta użytkownika, ale nie profilu podmiotu) </a:t>
            </a:r>
            <a:endParaRPr lang="pl-PL" sz="1361" i="1" dirty="0">
              <a:solidFill>
                <a:srgbClr val="002060"/>
              </a:solidFill>
            </a:endParaRPr>
          </a:p>
          <a:p>
            <a:pPr marL="337928" lvl="1" indent="-337928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endParaRPr lang="pl-PL" sz="1361" i="1" dirty="0">
              <a:solidFill>
                <a:srgbClr val="002060"/>
              </a:solidFill>
            </a:endParaRPr>
          </a:p>
          <a:p>
            <a:pPr marL="337928" indent="-337928" algn="just">
              <a:lnSpc>
                <a:spcPct val="100000"/>
              </a:lnSpc>
            </a:pPr>
            <a:endParaRPr lang="pl-PL" sz="1361" dirty="0">
              <a:solidFill>
                <a:srgbClr val="00206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443624" y="1300278"/>
            <a:ext cx="3940269" cy="559961"/>
          </a:xfrm>
        </p:spPr>
        <p:txBody>
          <a:bodyPr/>
          <a:lstStyle/>
          <a:p>
            <a:pPr algn="ctr">
              <a:spcBef>
                <a:spcPts val="583"/>
              </a:spcBef>
            </a:pPr>
            <a:r>
              <a:rPr lang="pl-PL" dirty="0" smtClean="0">
                <a:solidFill>
                  <a:srgbClr val="E07D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Obowiązki </a:t>
            </a:r>
            <a:endParaRPr lang="pl-PL" dirty="0">
              <a:solidFill>
                <a:srgbClr val="E07D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4443624" y="1866767"/>
            <a:ext cx="3940269" cy="3849740"/>
          </a:xfrm>
        </p:spPr>
        <p:txBody>
          <a:bodyPr/>
          <a:lstStyle/>
          <a:p>
            <a:pPr marL="337928" lvl="1" indent="-337928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endParaRPr lang="pl-PL" sz="1439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7928" lvl="1" indent="-337928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3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wystawianie dokumentów księgowych 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poświadczających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realizację usługi dla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uczestników z dofinansowaniem EFS</a:t>
            </a:r>
          </a:p>
          <a:p>
            <a:pPr marL="0" lvl="1" indent="0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None/>
            </a:pPr>
            <a:endParaRPr lang="pl-PL" sz="143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7928" lvl="1" indent="-337928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3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wydawanie zaświadczeń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ukończeniu usługi dla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uczestników z dofinansowaniem EFS</a:t>
            </a:r>
          </a:p>
          <a:p>
            <a:pPr marL="337928" lvl="1" indent="-337928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endParaRPr lang="pl-PL" sz="143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7928" lvl="1" indent="-337928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3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aktualizowanie </a:t>
            </a:r>
            <a:r>
              <a:rPr lang="pl-PL" sz="143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listy </a:t>
            </a:r>
            <a:r>
              <a:rPr lang="pl-PL" sz="143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uczestników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i ich statusów</a:t>
            </a:r>
            <a:endParaRPr lang="pl-PL" sz="143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None/>
            </a:pPr>
            <a:endParaRPr lang="pl-PL" sz="143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7928" lvl="1" indent="-337928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3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143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możliwienie monitorowania usług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3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miejscu ich świadczenia </a:t>
            </a:r>
            <a:r>
              <a:rPr lang="pl-PL" sz="143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przypadku, </a:t>
            </a:r>
            <a:r>
              <a:rPr lang="pl-PL" sz="143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 </a:t>
            </a:r>
            <a:r>
              <a:rPr lang="pl-PL" sz="143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3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usłudze </a:t>
            </a:r>
            <a:r>
              <a:rPr lang="pl-PL" sz="143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 bierze uczestnik z dofinansowaniem EFS)</a:t>
            </a:r>
            <a:endParaRPr lang="pl-PL" sz="1439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None/>
            </a:pPr>
            <a:endParaRPr lang="pl-PL" sz="1458" i="1" dirty="0">
              <a:solidFill>
                <a:srgbClr val="002060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666631" y="269689"/>
            <a:ext cx="7555151" cy="1119924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Prawa i obowiązki podmiotu świadczącego usługi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195" grpId="0" build="p"/>
      <p:bldP spid="4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014438" y="1734440"/>
            <a:ext cx="2122219" cy="1405054"/>
            <a:chOff x="1514437" y="702986"/>
            <a:chExt cx="1494293" cy="1900554"/>
          </a:xfrm>
          <a:scene3d>
            <a:camera prst="orthographicFront"/>
            <a:lightRig rig="chilly" dir="t"/>
          </a:scene3d>
        </p:grpSpPr>
        <p:sp>
          <p:nvSpPr>
            <p:cNvPr id="14" name="Prostokąt zaokrąglony 13"/>
            <p:cNvSpPr/>
            <p:nvPr/>
          </p:nvSpPr>
          <p:spPr>
            <a:xfrm>
              <a:off x="1514437" y="702986"/>
              <a:ext cx="1494293" cy="1900554"/>
            </a:xfrm>
            <a:prstGeom prst="roundRect">
              <a:avLst/>
            </a:prstGeom>
            <a:solidFill>
              <a:srgbClr val="FF66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0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1660327" y="775931"/>
              <a:ext cx="1348403" cy="17546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849" tIns="51849" rIns="51849" bIns="51849" numCol="1" spcCol="1270" anchor="ctr" anchorCtr="0">
              <a:noAutofit/>
            </a:bodyPr>
            <a:lstStyle/>
            <a:p>
              <a:pPr algn="ctr" defTabSz="604876">
                <a:lnSpc>
                  <a:spcPct val="90000"/>
                </a:lnSpc>
                <a:spcAft>
                  <a:spcPct val="35000"/>
                </a:spcAft>
              </a:pPr>
              <a:r>
                <a:rPr lang="pl-PL" sz="1944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KARTA</a:t>
              </a:r>
            </a:p>
            <a:p>
              <a:pPr algn="ctr" defTabSz="604876">
                <a:lnSpc>
                  <a:spcPct val="90000"/>
                </a:lnSpc>
                <a:spcAft>
                  <a:spcPct val="35000"/>
                </a:spcAft>
              </a:pPr>
              <a:r>
                <a:rPr lang="pl-PL" sz="1944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PODMIOTU</a:t>
              </a: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3534268" y="1739589"/>
            <a:ext cx="2122219" cy="1405054"/>
            <a:chOff x="1514437" y="702986"/>
            <a:chExt cx="1494293" cy="1900554"/>
          </a:xfrm>
          <a:scene3d>
            <a:camera prst="orthographicFront"/>
            <a:lightRig rig="chilly" dir="t"/>
          </a:scene3d>
        </p:grpSpPr>
        <p:sp>
          <p:nvSpPr>
            <p:cNvPr id="17" name="Prostokąt zaokrąglony 16"/>
            <p:cNvSpPr/>
            <p:nvPr/>
          </p:nvSpPr>
          <p:spPr>
            <a:xfrm>
              <a:off x="1514437" y="702986"/>
              <a:ext cx="1494293" cy="1900554"/>
            </a:xfrm>
            <a:prstGeom prst="roundRect">
              <a:avLst/>
            </a:prstGeom>
            <a:solidFill>
              <a:srgbClr val="FF66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0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1660327" y="775931"/>
              <a:ext cx="1348403" cy="17546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849" tIns="51849" rIns="51849" bIns="51849" numCol="1" spcCol="1270" anchor="ctr" anchorCtr="0">
              <a:noAutofit/>
            </a:bodyPr>
            <a:lstStyle/>
            <a:p>
              <a:pPr algn="ctr" defTabSz="604876">
                <a:lnSpc>
                  <a:spcPct val="90000"/>
                </a:lnSpc>
                <a:spcAft>
                  <a:spcPct val="35000"/>
                </a:spcAft>
              </a:pPr>
              <a:r>
                <a:rPr lang="pl-PL" sz="1944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KARTA</a:t>
              </a:r>
            </a:p>
            <a:p>
              <a:pPr algn="ctr" defTabSz="604876">
                <a:lnSpc>
                  <a:spcPct val="90000"/>
                </a:lnSpc>
                <a:spcAft>
                  <a:spcPct val="35000"/>
                </a:spcAft>
              </a:pPr>
              <a:r>
                <a:rPr lang="pl-PL" sz="1944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USŁUGI</a:t>
              </a: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6182908" y="1744406"/>
            <a:ext cx="2122219" cy="1405054"/>
            <a:chOff x="1554108" y="721075"/>
            <a:chExt cx="1494293" cy="1900554"/>
          </a:xfrm>
          <a:scene3d>
            <a:camera prst="orthographicFront"/>
            <a:lightRig rig="chilly" dir="t"/>
          </a:scene3d>
        </p:grpSpPr>
        <p:sp>
          <p:nvSpPr>
            <p:cNvPr id="20" name="Prostokąt zaokrąglony 19"/>
            <p:cNvSpPr/>
            <p:nvPr/>
          </p:nvSpPr>
          <p:spPr>
            <a:xfrm>
              <a:off x="1554108" y="721075"/>
              <a:ext cx="1494293" cy="1900554"/>
            </a:xfrm>
            <a:prstGeom prst="roundRect">
              <a:avLst/>
            </a:prstGeom>
            <a:solidFill>
              <a:srgbClr val="FF66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0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rostokąt 20"/>
            <p:cNvSpPr/>
            <p:nvPr/>
          </p:nvSpPr>
          <p:spPr>
            <a:xfrm>
              <a:off x="1660327" y="775931"/>
              <a:ext cx="1348403" cy="17546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849" tIns="51849" rIns="51849" bIns="51849" numCol="1" spcCol="1270" anchor="ctr" anchorCtr="0">
              <a:noAutofit/>
            </a:bodyPr>
            <a:lstStyle/>
            <a:p>
              <a:pPr algn="ctr" defTabSz="604876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SYSTEM</a:t>
              </a:r>
              <a:r>
                <a:rPr lang="pl-PL" sz="2333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pl-PL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OCENY</a:t>
              </a:r>
            </a:p>
            <a:p>
              <a:pPr algn="ctr" defTabSz="604876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USŁUG</a:t>
              </a:r>
            </a:p>
            <a:p>
              <a:pPr algn="ctr" defTabSz="604876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ROZWOJOWYCH</a:t>
              </a:r>
            </a:p>
          </p:txBody>
        </p:sp>
      </p:grpSp>
      <p:sp>
        <p:nvSpPr>
          <p:cNvPr id="23" name="Strzałka w dół 2"/>
          <p:cNvSpPr>
            <a:spLocks noChangeArrowheads="1"/>
          </p:cNvSpPr>
          <p:nvPr/>
        </p:nvSpPr>
        <p:spPr bwMode="auto">
          <a:xfrm>
            <a:off x="4514712" y="3358846"/>
            <a:ext cx="139480" cy="550597"/>
          </a:xfrm>
          <a:prstGeom prst="downArrow">
            <a:avLst>
              <a:gd name="adj1" fmla="val 50000"/>
              <a:gd name="adj2" fmla="val 49835"/>
            </a:avLst>
          </a:prstGeom>
          <a:solidFill>
            <a:schemeClr val="bg1">
              <a:lumMod val="85000"/>
            </a:schemeClr>
          </a:solidFill>
          <a:ln w="9525" cmpd="sng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395" tIns="45196" rIns="90395" bIns="45196"/>
          <a:lstStyle/>
          <a:p>
            <a:pPr defTabSz="903993"/>
            <a:endParaRPr lang="pl-PL" altLang="pl-PL" sz="2333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Strzałka w dół 2"/>
          <p:cNvSpPr>
            <a:spLocks noChangeArrowheads="1"/>
          </p:cNvSpPr>
          <p:nvPr/>
        </p:nvSpPr>
        <p:spPr bwMode="auto">
          <a:xfrm flipV="1">
            <a:off x="7827739" y="3354162"/>
            <a:ext cx="139481" cy="559962"/>
          </a:xfrm>
          <a:prstGeom prst="downArrow">
            <a:avLst>
              <a:gd name="adj1" fmla="val 50000"/>
              <a:gd name="adj2" fmla="val 49835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395" tIns="45196" rIns="90395" bIns="45196"/>
          <a:lstStyle/>
          <a:p>
            <a:pPr defTabSz="903993"/>
            <a:endParaRPr lang="pl-PL" altLang="pl-PL" sz="2333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Strzałka w dół 2"/>
          <p:cNvSpPr>
            <a:spLocks noChangeArrowheads="1"/>
          </p:cNvSpPr>
          <p:nvPr/>
        </p:nvSpPr>
        <p:spPr bwMode="auto">
          <a:xfrm>
            <a:off x="6544065" y="3358846"/>
            <a:ext cx="139480" cy="550597"/>
          </a:xfrm>
          <a:prstGeom prst="downArrow">
            <a:avLst>
              <a:gd name="adj1" fmla="val 50000"/>
              <a:gd name="adj2" fmla="val 49835"/>
            </a:avLst>
          </a:prstGeom>
          <a:solidFill>
            <a:schemeClr val="bg1">
              <a:lumMod val="85000"/>
            </a:schemeClr>
          </a:solidFill>
          <a:ln w="9525" cmpd="sng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395" tIns="45196" rIns="90395" bIns="45196"/>
          <a:lstStyle/>
          <a:p>
            <a:pPr defTabSz="903993"/>
            <a:endParaRPr lang="pl-PL" altLang="pl-PL" sz="2333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Strzałka w dół 2"/>
          <p:cNvSpPr>
            <a:spLocks noChangeArrowheads="1"/>
          </p:cNvSpPr>
          <p:nvPr/>
        </p:nvSpPr>
        <p:spPr bwMode="auto">
          <a:xfrm>
            <a:off x="1854381" y="3349480"/>
            <a:ext cx="139480" cy="550597"/>
          </a:xfrm>
          <a:prstGeom prst="downArrow">
            <a:avLst>
              <a:gd name="adj1" fmla="val 50000"/>
              <a:gd name="adj2" fmla="val 49835"/>
            </a:avLst>
          </a:prstGeom>
          <a:solidFill>
            <a:schemeClr val="bg1">
              <a:lumMod val="85000"/>
            </a:schemeClr>
          </a:solidFill>
          <a:ln w="9525" cmpd="sng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395" tIns="45196" rIns="90395" bIns="45196"/>
          <a:lstStyle/>
          <a:p>
            <a:pPr defTabSz="903993"/>
            <a:endParaRPr lang="pl-PL" altLang="pl-PL" sz="2333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966608" y="4049433"/>
            <a:ext cx="1915024" cy="1297200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849" tIns="51849" rIns="51849" bIns="51849" numCol="1" spcCol="1270" anchor="ctr" anchorCtr="0">
            <a:noAutofit/>
          </a:bodyPr>
          <a:lstStyle/>
          <a:p>
            <a:pPr algn="ctr" defTabSz="604876">
              <a:lnSpc>
                <a:spcPct val="90000"/>
              </a:lnSpc>
              <a:spcAft>
                <a:spcPct val="35000"/>
              </a:spcAft>
            </a:pPr>
            <a:r>
              <a:rPr lang="pl-PL" sz="1166" b="1" dirty="0">
                <a:solidFill>
                  <a:schemeClr val="tx1"/>
                </a:solidFill>
                <a:latin typeface="Calibri" panose="020F0502020204030204" pitchFamily="34" charset="0"/>
              </a:rPr>
              <a:t>Wizytówka Podmiotu świadczącego usługi rozwojowe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3649107" y="3979438"/>
            <a:ext cx="1915024" cy="1297200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849" tIns="51849" rIns="51849" bIns="51849" numCol="1" spcCol="1270" anchor="ctr" anchorCtr="0">
            <a:noAutofit/>
          </a:bodyPr>
          <a:lstStyle/>
          <a:p>
            <a:pPr algn="ctr" defTabSz="604876">
              <a:lnSpc>
                <a:spcPct val="90000"/>
              </a:lnSpc>
              <a:spcAft>
                <a:spcPct val="35000"/>
              </a:spcAft>
            </a:pPr>
            <a:r>
              <a:rPr lang="pl-PL" sz="1166" b="1" dirty="0">
                <a:solidFill>
                  <a:schemeClr val="tx1"/>
                </a:solidFill>
                <a:latin typeface="Calibri" panose="020F0502020204030204" pitchFamily="34" charset="0"/>
              </a:rPr>
              <a:t>Możliwość dotarcia z ofertą do potencjalnych klientów </a:t>
            </a:r>
          </a:p>
        </p:txBody>
      </p:sp>
      <p:sp>
        <p:nvSpPr>
          <p:cNvPr id="31" name="Tytuł 1"/>
          <p:cNvSpPr txBox="1">
            <a:spLocks/>
          </p:cNvSpPr>
          <p:nvPr/>
        </p:nvSpPr>
        <p:spPr>
          <a:xfrm>
            <a:off x="666631" y="269689"/>
            <a:ext cx="7555151" cy="739364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Znaczenie głównych </a:t>
            </a:r>
            <a:r>
              <a:rPr lang="pl-PL" altLang="pl-PL" sz="312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elementów w Bazie Usług Rozwojowych 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5678970" y="4152139"/>
            <a:ext cx="1565048" cy="1297200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849" tIns="51849" rIns="51849" bIns="51849" numCol="1" spcCol="1270" anchor="ctr" anchorCtr="0">
            <a:noAutofit/>
          </a:bodyPr>
          <a:lstStyle/>
          <a:p>
            <a:pPr algn="ctr" defTabSz="604876">
              <a:lnSpc>
                <a:spcPct val="90000"/>
              </a:lnSpc>
              <a:spcAft>
                <a:spcPct val="35000"/>
              </a:spcAft>
            </a:pPr>
            <a:r>
              <a:rPr lang="pl-PL" sz="1166" b="1" dirty="0">
                <a:solidFill>
                  <a:schemeClr val="tx1"/>
                </a:solidFill>
                <a:latin typeface="Calibri" panose="020F0502020204030204" pitchFamily="34" charset="0"/>
              </a:rPr>
              <a:t>Informacja zwrotna od uczestników usługi</a:t>
            </a:r>
          </a:p>
          <a:p>
            <a:pPr algn="ctr" defTabSz="604876">
              <a:lnSpc>
                <a:spcPct val="90000"/>
              </a:lnSpc>
              <a:spcAft>
                <a:spcPct val="35000"/>
              </a:spcAft>
            </a:pPr>
            <a:r>
              <a:rPr lang="pl-PL" sz="1166" b="1" dirty="0">
                <a:solidFill>
                  <a:schemeClr val="tx1"/>
                </a:solidFill>
                <a:latin typeface="Calibri" panose="020F0502020204030204" pitchFamily="34" charset="0"/>
              </a:rPr>
              <a:t>Informacja na temat usług konferencji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7218866" y="3979438"/>
            <a:ext cx="1565048" cy="1297200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849" tIns="51849" rIns="51849" bIns="51849" numCol="1" spcCol="1270" anchor="ctr" anchorCtr="0">
            <a:noAutofit/>
          </a:bodyPr>
          <a:lstStyle/>
          <a:p>
            <a:pPr algn="ctr" defTabSz="604876">
              <a:lnSpc>
                <a:spcPct val="90000"/>
              </a:lnSpc>
              <a:spcAft>
                <a:spcPct val="35000"/>
              </a:spcAft>
            </a:pPr>
            <a:r>
              <a:rPr lang="pl-PL" sz="1166" b="1" dirty="0">
                <a:solidFill>
                  <a:schemeClr val="tx1"/>
                </a:solidFill>
                <a:latin typeface="Calibri" panose="020F0502020204030204" pitchFamily="34" charset="0"/>
              </a:rPr>
              <a:t>Możliwość dokonania oceny usługi</a:t>
            </a:r>
          </a:p>
        </p:txBody>
      </p:sp>
    </p:spTree>
    <p:extLst>
      <p:ext uri="{BB962C8B-B14F-4D97-AF65-F5344CB8AC3E}">
        <p14:creationId xmlns:p14="http://schemas.microsoft.com/office/powerpoint/2010/main" val="35096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4490" y="759654"/>
            <a:ext cx="8469428" cy="2239849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Informacje podstawowe</a:t>
            </a:r>
            <a:br>
              <a:rPr lang="pl-PL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pl-PL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dodatkowe</a:t>
            </a:r>
            <a:br>
              <a:rPr lang="pl-PL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81" y="2719522"/>
            <a:ext cx="5390143" cy="30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666631" y="269689"/>
            <a:ext cx="7555151" cy="1119924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Układ karty podmiotu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Symbol zastępczy zawartości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366963"/>
            <a:ext cx="317658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750" y="1249363"/>
            <a:ext cx="7554913" cy="4341812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Każdy podmiot może publikować ofertę </a:t>
            </a:r>
          </a:p>
          <a:p>
            <a:pPr algn="ctr">
              <a:lnSpc>
                <a:spcPct val="100000"/>
              </a:lnSpc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założeniu profilu i sprawdzeniu przez PARP </a:t>
            </a:r>
          </a:p>
          <a:p>
            <a:pPr algn="ctr">
              <a:lnSpc>
                <a:spcPct val="100000"/>
              </a:lnSpc>
              <a:defRPr/>
            </a:pPr>
            <a:r>
              <a:rPr lang="pl-PL" sz="1944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podstawowych informacji </a:t>
            </a: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dostawcy,</a:t>
            </a:r>
          </a:p>
          <a:p>
            <a:pPr algn="ctr">
              <a:lnSpc>
                <a:spcPct val="100000"/>
              </a:lnSpc>
              <a:defRPr/>
            </a:pPr>
            <a:endParaRPr lang="pl-PL" sz="194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defRPr/>
            </a:pPr>
            <a:endParaRPr lang="pl-PL" sz="194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pl-PL" sz="1944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</a:t>
            </a:r>
          </a:p>
          <a:p>
            <a:pPr algn="ctr">
              <a:lnSpc>
                <a:spcPct val="100000"/>
              </a:lnSpc>
              <a:defRPr/>
            </a:pPr>
            <a:endParaRPr lang="pl-PL" sz="194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algn="ctr">
              <a:lnSpc>
                <a:spcPct val="110000"/>
              </a:lnSpc>
              <a:buFont typeface="Wingdings" pitchFamily="2" charset="2"/>
              <a:buNone/>
              <a:defRPr/>
            </a:pPr>
            <a:endParaRPr lang="pl-PL" sz="1944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podmioty, które zadeklarują </a:t>
            </a:r>
            <a:r>
              <a:rPr lang="pl-PL" sz="1944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chęć realizacji usług rozwojowych </a:t>
            </a:r>
            <a:br>
              <a:rPr lang="pl-PL" sz="1944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944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możliwością dofinansowania</a:t>
            </a: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 środków publicznych </a:t>
            </a:r>
            <a:b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zobowiązane spełnić </a:t>
            </a:r>
            <a:r>
              <a:rPr lang="pl-PL" sz="1944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dodatkowe warunki </a:t>
            </a: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944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zarówno w momencie rejestracji </a:t>
            </a:r>
            <a:br>
              <a:rPr lang="pl-PL" sz="1944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944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i w trakcie świadczenia usług z wykorzystaniem Bazy</a:t>
            </a:r>
          </a:p>
          <a:p>
            <a:pPr marL="0" lvl="2" indent="0"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l-PL" sz="1944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57690" indent="-257690">
              <a:buFont typeface="Wingdings" panose="05000000000000000000" pitchFamily="2" charset="2"/>
              <a:buChar char="Ø"/>
              <a:defRPr/>
            </a:pPr>
            <a:endParaRPr lang="pl-PL" sz="194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pl-PL" sz="194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66750" y="269875"/>
            <a:ext cx="7554913" cy="111918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Warunki rejestracji </a:t>
            </a:r>
            <a:r>
              <a:rPr lang="pl-PL" altLang="pl-PL" sz="312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dostawców usług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a 3"/>
          <p:cNvGrpSpPr>
            <a:grpSpLocks/>
          </p:cNvGrpSpPr>
          <p:nvPr/>
        </p:nvGrpSpPr>
        <p:grpSpPr bwMode="auto">
          <a:xfrm>
            <a:off x="987425" y="1600200"/>
            <a:ext cx="7416800" cy="3810000"/>
            <a:chOff x="769242" y="1741710"/>
            <a:chExt cx="8195246" cy="3919538"/>
          </a:xfrm>
        </p:grpSpPr>
        <p:grpSp>
          <p:nvGrpSpPr>
            <p:cNvPr id="9220" name="Grupa 4"/>
            <p:cNvGrpSpPr>
              <a:grpSpLocks/>
            </p:cNvGrpSpPr>
            <p:nvPr/>
          </p:nvGrpSpPr>
          <p:grpSpPr bwMode="auto">
            <a:xfrm>
              <a:off x="769242" y="1741710"/>
              <a:ext cx="8195246" cy="3919538"/>
              <a:chOff x="769242" y="1741710"/>
              <a:chExt cx="8195246" cy="3919538"/>
            </a:xfrm>
          </p:grpSpPr>
          <p:pic>
            <p:nvPicPr>
              <p:cNvPr id="9222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242" y="1970310"/>
                <a:ext cx="3910013" cy="3690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1263" y="1741710"/>
                <a:ext cx="4213225" cy="3919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Strzałka w dół 9"/>
              <p:cNvSpPr/>
              <p:nvPr/>
            </p:nvSpPr>
            <p:spPr>
              <a:xfrm rot="16200000">
                <a:off x="4373221" y="3328807"/>
                <a:ext cx="864096" cy="900100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23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22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071" y="3098725"/>
              <a:ext cx="1774825" cy="1122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ytuł 1"/>
          <p:cNvSpPr txBox="1">
            <a:spLocks/>
          </p:cNvSpPr>
          <p:nvPr/>
        </p:nvSpPr>
        <p:spPr>
          <a:xfrm>
            <a:off x="666750" y="269875"/>
            <a:ext cx="7554913" cy="111918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Decentralizacja wsparcia przedsiębiorców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72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64462" y="1880179"/>
            <a:ext cx="7694903" cy="4129615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l-PL" sz="2333" b="1" dirty="0">
                <a:solidFill>
                  <a:srgbClr val="E07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część Karty Podmiotu będzie </a:t>
            </a:r>
          </a:p>
          <a:p>
            <a:pPr marL="334842" indent="16974">
              <a:lnSpc>
                <a:spcPct val="100000"/>
              </a:lnSpc>
            </a:pPr>
            <a:r>
              <a:rPr lang="pl-PL" sz="2333" b="1" dirty="0">
                <a:solidFill>
                  <a:srgbClr val="E07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widoczna dla wszystkich użytkowników.</a:t>
            </a:r>
            <a:endParaRPr lang="pl-PL" sz="2333" dirty="0">
              <a:solidFill>
                <a:srgbClr val="E07D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</a:pPr>
            <a:endParaRPr lang="pl-PL" sz="2333" dirty="0">
              <a:solidFill>
                <a:srgbClr val="E07D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3299" indent="-333299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podane w tej kategorii podlegają weryfikacji wstępnej.</a:t>
            </a:r>
          </a:p>
          <a:p>
            <a:pPr marL="0" indent="0">
              <a:lnSpc>
                <a:spcPct val="100000"/>
              </a:lnSpc>
            </a:pPr>
            <a:endParaRPr lang="pl-PL" sz="23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3299" indent="-333299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dane podane w tej kategorii uległy </a:t>
            </a:r>
            <a:r>
              <a:rPr 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zmianie, Podmiot wpisany do </a:t>
            </a:r>
            <a:r>
              <a:rPr 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Bazy jest </a:t>
            </a:r>
            <a:r>
              <a:rPr 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zobowiązany do aktualizacji tych danych niezwłocznie, jednakże nie później niż w ciągu </a:t>
            </a:r>
            <a:r>
              <a:rPr 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 od zaistnienia zmiany.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333">
            <a:off x="6562876" y="903364"/>
            <a:ext cx="2269267" cy="171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66631" y="269689"/>
            <a:ext cx="7555151" cy="1119924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Informacje podstawowe – wizytówka podmiotu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6750" y="409575"/>
            <a:ext cx="7554913" cy="593725"/>
          </a:xfrm>
        </p:spPr>
        <p:txBody>
          <a:bodyPr/>
          <a:lstStyle/>
          <a:p>
            <a:pPr algn="ctr">
              <a:defRPr/>
            </a:pPr>
            <a:r>
              <a:rPr lang="pl-PL" sz="31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Kryteria </a:t>
            </a:r>
            <a:r>
              <a:rPr lang="pl-PL" sz="3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dodatkowe </a:t>
            </a:r>
            <a:br>
              <a:rPr lang="pl-PL" sz="3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dla akredytowanych przez PARP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spełnianie wymagań w zakresie </a:t>
            </a:r>
            <a:r>
              <a:rPr lang="pl-PL" sz="1944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potencjału technicznego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spełnianie wymagań w zakresie </a:t>
            </a:r>
            <a:r>
              <a:rPr lang="pl-PL" sz="1944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potencjału ekonomicznego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realizacji usług rozwojowych przez osoby, które posiadają </a:t>
            </a:r>
            <a:r>
              <a:rPr lang="pl-PL" sz="1944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niezbędne doświadczenie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przestrzeganie przez podmiot </a:t>
            </a:r>
            <a:r>
              <a:rPr lang="pl-PL" sz="1944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 etyki zawodowej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944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dot. </a:t>
            </a:r>
            <a:r>
              <a:rPr lang="pl-PL" sz="1944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systemu zapewniania jakości</a:t>
            </a:r>
          </a:p>
          <a:p>
            <a:pPr>
              <a:defRPr/>
            </a:pPr>
            <a:endParaRPr lang="pl-PL" sz="1944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751" y="899645"/>
            <a:ext cx="7554912" cy="503966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pl-PL" sz="1944" dirty="0">
              <a:solidFill>
                <a:srgbClr val="002060"/>
              </a:solidFill>
            </a:endParaRPr>
          </a:p>
          <a:p>
            <a:pPr marL="0" lvl="2" indent="0" algn="ctr">
              <a:lnSpc>
                <a:spcPct val="110000"/>
              </a:lnSpc>
              <a:buNone/>
            </a:pPr>
            <a:endParaRPr lang="pl-PL" sz="1944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algn="ctr">
              <a:lnSpc>
                <a:spcPct val="110000"/>
              </a:lnSpc>
              <a:buNone/>
            </a:pPr>
            <a:r>
              <a:rPr lang="pl-PL" sz="1944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zapewniania jakości </a:t>
            </a:r>
          </a:p>
          <a:p>
            <a:pPr marL="333299" lvl="2" indent="-333299">
              <a:lnSpc>
                <a:spcPct val="110000"/>
              </a:lnSpc>
              <a:buFont typeface="Arial" pitchFamily="34" charset="0"/>
              <a:buChar char="•"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10000"/>
              </a:lnSpc>
              <a:buNone/>
            </a:pPr>
            <a:r>
              <a:rPr lang="pl-PL" sz="1944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Dwie ścieżki:</a:t>
            </a:r>
          </a:p>
          <a:p>
            <a:pPr marL="0" lvl="2" indent="0">
              <a:lnSpc>
                <a:spcPct val="110000"/>
              </a:lnSpc>
              <a:buNone/>
            </a:pPr>
            <a:endParaRPr lang="pl-PL" sz="194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749" lvl="2" indent="-27774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certyfikat lub akredytacja w zakresie usług szkoleniowych/doradczych</a:t>
            </a:r>
          </a:p>
          <a:p>
            <a:pPr marL="277749" lvl="2" indent="-277749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l-PL" sz="194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749" lvl="2" indent="-27774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uprawnienia wynikające z odrębnych przepisów prawa</a:t>
            </a:r>
            <a:endParaRPr lang="pl-PL" sz="1944" b="1" dirty="0"/>
          </a:p>
          <a:p>
            <a:pPr>
              <a:buFont typeface="Wingdings" panose="05000000000000000000" pitchFamily="2" charset="2"/>
              <a:buChar char="Ø"/>
            </a:pPr>
            <a:endParaRPr lang="pl-PL" sz="1944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66631" y="349420"/>
            <a:ext cx="7555151" cy="1119924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</a:t>
            </a: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dodatkowe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23" y="2004753"/>
            <a:ext cx="2307675" cy="20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751" y="1949574"/>
            <a:ext cx="7554912" cy="4061840"/>
          </a:xfrm>
        </p:spPr>
        <p:txBody>
          <a:bodyPr>
            <a:normAutofit/>
          </a:bodyPr>
          <a:lstStyle/>
          <a:p>
            <a:pPr marL="333299" lvl="2" indent="-333299">
              <a:lnSpc>
                <a:spcPct val="110000"/>
              </a:lnSpc>
              <a:buFont typeface="Arial" pitchFamily="34" charset="0"/>
              <a:buChar char="•"/>
            </a:pPr>
            <a:r>
              <a:rPr lang="pl-PL" sz="252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certyfikatów / akredytacji – pomocniczo prowadzona przez PARP</a:t>
            </a:r>
          </a:p>
          <a:p>
            <a:pPr marL="0" lvl="2" indent="0">
              <a:lnSpc>
                <a:spcPct val="110000"/>
              </a:lnSpc>
              <a:buNone/>
            </a:pPr>
            <a:endParaRPr lang="pl-PL" sz="252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3299" lvl="2" indent="-333299">
              <a:lnSpc>
                <a:spcPct val="110000"/>
              </a:lnSpc>
              <a:buFont typeface="Arial" pitchFamily="34" charset="0"/>
              <a:buChar char="•"/>
            </a:pPr>
            <a:r>
              <a:rPr lang="pl-PL" sz="252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braku odpowiedniego potwierdzenia posiadania systemu zapewniania jakości usług – możliwość wskazania w karcie podmiotu innego, spełniającego warunki ustanowione w rozporządzeniu Krajowego Systemu Usług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594466" y="269689"/>
            <a:ext cx="7699480" cy="1119924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zapewniania jakości – ścieżka I: certyfikacja/akredytacja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751" y="1669593"/>
            <a:ext cx="7554912" cy="4269712"/>
          </a:xfrm>
        </p:spPr>
        <p:txBody>
          <a:bodyPr>
            <a:normAutofit fontScale="92500" lnSpcReduction="10000"/>
          </a:bodyPr>
          <a:lstStyle/>
          <a:p>
            <a:pPr marL="0" lvl="2" indent="0" algn="ctr">
              <a:lnSpc>
                <a:spcPct val="110000"/>
              </a:lnSpc>
              <a:buNone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certyfikatów / akredytacji:</a:t>
            </a:r>
          </a:p>
          <a:p>
            <a:pPr marL="333299" lvl="2" indent="-333299" algn="just">
              <a:buFont typeface="+mj-lt"/>
              <a:buAutoNum type="arabicPeriod"/>
            </a:pPr>
            <a: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Certyfikat systemu zarządzania jakością wg.</a:t>
            </a:r>
            <a:r>
              <a:rPr lang="pl-PL" sz="145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 9001:2008 </a:t>
            </a:r>
            <a: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(PN-EN ISO 9001:2009) </a:t>
            </a:r>
            <a:b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458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powiązanym ze świadczeniem usług rozwojowych</a:t>
            </a:r>
          </a:p>
          <a:p>
            <a:pPr marL="333299" lvl="2" indent="-333299" algn="just">
              <a:buFont typeface="+mj-lt"/>
              <a:buAutoNum type="arabicPeriod"/>
            </a:pPr>
            <a: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Certyfikat systemu zarządzania jakością wg.</a:t>
            </a:r>
            <a:r>
              <a:rPr lang="pl-PL" sz="145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 9001:2015 </a:t>
            </a:r>
            <a: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(PN-EN ISO 9001:2015) </a:t>
            </a:r>
            <a:b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458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powiązanym ze świadczeniem usług rozwojowych</a:t>
            </a:r>
          </a:p>
          <a:p>
            <a:pPr marL="333299" lvl="2" indent="-333299" algn="just">
              <a:buFont typeface="+mj-lt"/>
              <a:buAutoNum type="arabicPeriod"/>
            </a:pPr>
            <a: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Usługi Szkoleniowo-Rozwojowej </a:t>
            </a:r>
            <a:r>
              <a:rPr lang="pl-PL" sz="145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PIFS SUS 2.0 </a:t>
            </a:r>
          </a:p>
          <a:p>
            <a:pPr marL="333299" lvl="2" indent="-333299" algn="just">
              <a:buFont typeface="+mj-lt"/>
              <a:buAutoNum type="arabicPeriod"/>
            </a:pPr>
            <a: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Certyfikat </a:t>
            </a:r>
            <a:r>
              <a:rPr lang="pl-PL" sz="145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29990:2010 </a:t>
            </a:r>
            <a: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458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edukacyjne dla potrzeb kształcenia pozaszkolnego i szkoleń – podstawowe wymagania dla dostawców usług</a:t>
            </a:r>
          </a:p>
          <a:p>
            <a:pPr marL="333299" lvl="2" indent="-333299" algn="just">
              <a:buFont typeface="+mj-lt"/>
              <a:buAutoNum type="arabicPeriod"/>
            </a:pPr>
            <a: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 Jakości Małopolskich Standardów Usług Edukacyjno-Szkoleniowych </a:t>
            </a:r>
            <a:r>
              <a:rPr lang="pl-PL" sz="145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(MSUES)</a:t>
            </a:r>
          </a:p>
          <a:p>
            <a:pPr marL="333299" lvl="2" indent="-333299" algn="just">
              <a:buFont typeface="+mj-lt"/>
              <a:buAutoNum type="arabicPeriod"/>
            </a:pPr>
            <a: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Certyfikat</a:t>
            </a:r>
            <a:r>
              <a:rPr lang="pl-PL" sz="145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VCC Akademia Edukacyjna</a:t>
            </a:r>
          </a:p>
          <a:p>
            <a:pPr marL="333299" lvl="2" indent="-333299" algn="just">
              <a:buFont typeface="+mj-lt"/>
              <a:buAutoNum type="arabicPeriod"/>
            </a:pPr>
            <a: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 Jakości </a:t>
            </a:r>
            <a:r>
              <a:rPr lang="pl-PL" sz="145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TGLS Quality Alliance </a:t>
            </a:r>
          </a:p>
          <a:p>
            <a:pPr marL="333299" lvl="2" indent="-333299" algn="just">
              <a:lnSpc>
                <a:spcPct val="160000"/>
              </a:lnSpc>
              <a:buFont typeface="+mj-lt"/>
              <a:buAutoNum type="arabicPeriod"/>
            </a:pPr>
            <a:r>
              <a:rPr lang="pl-PL" sz="145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 jakości </a:t>
            </a:r>
            <a:r>
              <a:rPr lang="pl-PL" sz="145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 </a:t>
            </a:r>
            <a:r>
              <a:rPr lang="pl-PL" sz="1458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Assured</a:t>
            </a:r>
            <a:endParaRPr lang="pl-PL" sz="1458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3299" lvl="2" indent="-333299" algn="just">
              <a:buFont typeface="+mj-lt"/>
              <a:buAutoNum type="arabicPeriod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Akredytacja Centrów Egzaminacyjnych 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ECDL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594466" y="269689"/>
            <a:ext cx="7699480" cy="1119924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zapewniania jakości – ścieżka I: certyfikacja/akredytacja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078" y="1249623"/>
            <a:ext cx="7666256" cy="4841006"/>
          </a:xfrm>
        </p:spPr>
        <p:txBody>
          <a:bodyPr>
            <a:normAutofit/>
          </a:bodyPr>
          <a:lstStyle/>
          <a:p>
            <a:pPr marL="177451" lvl="2" indent="-177451" algn="just">
              <a:lnSpc>
                <a:spcPct val="110000"/>
              </a:lnSpc>
            </a:pPr>
            <a:endParaRPr lang="pl-PL" sz="194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3299" lvl="2" indent="-333299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dostępny dla każdego po spełnieniu obiektywnych i powszechnie dostępnych kryteriów</a:t>
            </a:r>
          </a:p>
          <a:p>
            <a:pPr marL="333299" lvl="2" indent="-333299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niezależny audyt, zgodny z wymogami określonymi przez PARP, opartymi o międzynarodowe standardy </a:t>
            </a:r>
          </a:p>
          <a:p>
            <a:pPr marL="333299" lvl="2" indent="-333299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recertyfikacji - nie rzadziej niż co 3 lata </a:t>
            </a:r>
          </a:p>
          <a:p>
            <a:pPr marL="333299" lvl="2" indent="-333299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 uzyskania dokumentu dotyczą wymogów jakościowych określonych przez PARP</a:t>
            </a:r>
          </a:p>
          <a:p>
            <a:pPr marL="333299" lvl="2" indent="-333299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 istnieje na rynku od co najmniej 1 roku </a:t>
            </a:r>
            <a:br>
              <a:rPr 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jest wydawany przez wiarygodną </a:t>
            </a:r>
            <a:br>
              <a:rPr 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jednostkę certyfikującą / akredytującą </a:t>
            </a:r>
            <a:br>
              <a:rPr 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(Polskie Centrum Akredytacji lub międzynarodowy odpowiednik)</a:t>
            </a:r>
          </a:p>
          <a:p>
            <a:pPr marL="177451" lvl="2" indent="-177451" algn="just">
              <a:lnSpc>
                <a:spcPct val="110000"/>
              </a:lnSpc>
              <a:buNone/>
            </a:pPr>
            <a:endParaRPr lang="pl-PL" sz="194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944" dirty="0"/>
          </a:p>
        </p:txBody>
      </p:sp>
      <p:pic>
        <p:nvPicPr>
          <p:cNvPr id="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22" y="3979437"/>
            <a:ext cx="1189920" cy="10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666631" y="269689"/>
            <a:ext cx="7555151" cy="1119924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 certyfikat / akredytacja może zostać uznany przez PARP?</a:t>
            </a:r>
            <a:endParaRPr lang="pl-PL" altLang="pl-PL" sz="312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1" y="2046691"/>
            <a:ext cx="3499764" cy="32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66751" y="2091790"/>
            <a:ext cx="3287489" cy="3217559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094230" y="2789518"/>
            <a:ext cx="4269712" cy="322190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pl-PL" alt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Alternatywna ścieżka wpisu do Bazy Usług Rozwojowych na podstawie </a:t>
            </a:r>
            <a:r>
              <a:rPr lang="pl-PL" altLang="pl-PL" sz="2138" dirty="0">
                <a:solidFill>
                  <a:srgbClr val="21C1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uprawnień</a:t>
            </a:r>
            <a:r>
              <a:rPr lang="pl-PL" altLang="pl-PL" sz="2138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wynikających z </a:t>
            </a:r>
            <a:r>
              <a:rPr lang="pl-PL" altLang="pl-PL" sz="2138" dirty="0">
                <a:solidFill>
                  <a:srgbClr val="21C1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odrębnych przepisów prawa </a:t>
            </a:r>
            <a:r>
              <a:rPr lang="pl-PL" altLang="pl-PL" sz="21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 zakresie usług szkoleniowych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</a:pPr>
            <a:endParaRPr lang="pl-PL" altLang="pl-PL" sz="213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</a:pPr>
            <a:endParaRPr lang="pl-PL" altLang="pl-PL" sz="213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</a:pPr>
            <a:endParaRPr lang="pl-PL" altLang="pl-PL" sz="213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94466" y="269689"/>
            <a:ext cx="7769476" cy="1119924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zapewniania jakości - ścieżka II: uprawnienia do świadczenia usług </a:t>
            </a:r>
            <a:br>
              <a:rPr 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mocy prawa</a:t>
            </a:r>
            <a:endParaRPr lang="pl-PL" altLang="pl-PL" sz="312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69454" y="1039636"/>
            <a:ext cx="7349504" cy="504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66"/>
              </a:spcAft>
            </a:pPr>
            <a:r>
              <a:rPr lang="pl-PL" sz="1458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Dostawca usług może świadczyć w Bazie usługi z dofinansowaniem, jeżeli:</a:t>
            </a:r>
          </a:p>
          <a:p>
            <a:pPr marL="277749" indent="-277749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458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jest instytucją certyfikującą lub walidującą zgodnie z </a:t>
            </a:r>
            <a:r>
              <a:rPr lang="pl-PL" sz="1458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ustawą o Zintegrowanym Systemie Kwalifikacji </a:t>
            </a:r>
            <a:r>
              <a:rPr lang="pl-PL" sz="1458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lub</a:t>
            </a:r>
          </a:p>
          <a:p>
            <a:pPr marL="277749" indent="-277749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sz="1458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posiada akredytację w zakresie kształcenia ustawicznego w formach pozaszkolnych zgodnie z </a:t>
            </a:r>
            <a:r>
              <a:rPr lang="pl-PL" sz="1458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ustawą o systemie oświaty </a:t>
            </a:r>
            <a:r>
              <a:rPr lang="pl-PL" sz="1458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lub</a:t>
            </a:r>
          </a:p>
          <a:p>
            <a:pPr marL="277749" indent="-277749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sz="1458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posiada uprawnienia do świadczenia usług rozwojowych prowadzących do zdobycia kwalifikacji potwierdzonych dyplomami mistrza i świadectwami czeladniczymi wydawanymi po przeprowadzeniu egzaminów w zawodach, o których mowa w </a:t>
            </a:r>
            <a:r>
              <a:rPr lang="pl-PL" sz="1458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ustawie o rzemiośle </a:t>
            </a:r>
            <a:r>
              <a:rPr lang="pl-PL" sz="1458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lub</a:t>
            </a:r>
          </a:p>
          <a:p>
            <a:pPr marL="277749" indent="-277749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sz="1458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posiada uprawnienia do świadczenia usług rozwojowych prowadzących do zdobycia kwalifikacji nadawanych po ukończeniu studiów podyplomowych lub kursów dokształcających i szkoleń zgodnie z </a:t>
            </a:r>
            <a:r>
              <a:rPr lang="pl-PL" sz="1458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ustawą Prawo o szkolnictwie wyższym </a:t>
            </a:r>
            <a:r>
              <a:rPr lang="pl-PL" sz="1458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lub</a:t>
            </a:r>
          </a:p>
          <a:p>
            <a:pPr marL="277749" indent="-277749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458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posiada uprawnienia do świadczenia usług rozwojowych prowadzących do zdobycia kwalifikacji nadawanych po ukończeniu innych form kształcenia zgodnie z </a:t>
            </a:r>
            <a:r>
              <a:rPr lang="pl-PL" sz="1458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ustawą o Polskiej Akademii Nauk</a:t>
            </a:r>
            <a:r>
              <a:rPr lang="pl-PL" sz="1458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lub </a:t>
            </a:r>
            <a:r>
              <a:rPr lang="pl-PL" sz="1458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ustawą o instytutach badawczych</a:t>
            </a:r>
            <a:r>
              <a:rPr lang="pl-PL" sz="1458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458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5290" indent="-175290" algn="ctr">
              <a:spcAft>
                <a:spcPts val="0"/>
              </a:spcAft>
            </a:pPr>
            <a:r>
              <a:rPr lang="pl-PL" sz="1458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Ważne: może je świadczyć wyłącznie w zakresie wynikającym </a:t>
            </a:r>
            <a:br>
              <a:rPr lang="pl-PL" sz="1458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458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 posiadanego lub przyznanego uprawnienia</a:t>
            </a:r>
            <a:endParaRPr lang="pl-PL" sz="1458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66631" y="269689"/>
            <a:ext cx="7555151" cy="1119924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Uprawnienia do świadczenia usług</a:t>
            </a:r>
            <a:endParaRPr lang="pl-PL" altLang="pl-PL" sz="312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2019300"/>
            <a:ext cx="19653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5000" y="339725"/>
            <a:ext cx="7364413" cy="847725"/>
          </a:xfrm>
        </p:spPr>
        <p:txBody>
          <a:bodyPr/>
          <a:lstStyle/>
          <a:p>
            <a:pPr algn="ctr">
              <a:defRPr/>
            </a:pPr>
            <a:r>
              <a:rPr lang="pl-PL" sz="3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Najważniejsze elementy karty usługi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546100" y="1530350"/>
            <a:ext cx="7542213" cy="4273550"/>
          </a:xfrm>
        </p:spPr>
        <p:txBody>
          <a:bodyPr/>
          <a:lstStyle/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usługi (m.in. zwieńczenie w postaci nabycia kwalifikacji lub kompetencji)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Ramowy program i szczegółowy harmonogram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 docelowa i warunki uczestnictwa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Wymagania dot. prowadzących usługę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Dostępność usługi i powiązanie z giełdą usług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Możliwość dofinansowania (powiązana z uprawnieniami podmiotu)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 (cena, czas, miejsce itd.)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339725"/>
            <a:ext cx="7364413" cy="5937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oceny usług rozwojowych</a:t>
            </a:r>
          </a:p>
        </p:txBody>
      </p:sp>
      <p:sp>
        <p:nvSpPr>
          <p:cNvPr id="16" name="Rectangle 10"/>
          <p:cNvSpPr txBox="1">
            <a:spLocks noChangeArrowheads="1"/>
          </p:cNvSpPr>
          <p:nvPr/>
        </p:nvSpPr>
        <p:spPr bwMode="auto">
          <a:xfrm>
            <a:off x="762000" y="1389063"/>
            <a:ext cx="7364413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05" tIns="0" rIns="88205" bIns="44103"/>
          <a:lstStyle>
            <a:lvl1pPr marL="339725" indent="-339725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35013" indent="-282575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31888" indent="-227013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5A1BD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84325" indent="-227013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2BACF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36763" indent="-227013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939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511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083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655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34232" indent="-334232" eaLnBrk="1" hangingPunct="1">
              <a:defRPr/>
            </a:pP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realizowane z EFS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Obowiązek dokonywania ocen usług, wynikający z umowy wsparcia podpisanej z operatorem środków publicznych Regionalnego Programu Operacyjnego</a:t>
            </a:r>
          </a:p>
          <a:p>
            <a:pPr marL="334232" indent="-334232" eaLnBrk="1" hangingPunct="1">
              <a:defRPr/>
            </a:pP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komercyjne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nieobowiązkowa – PARP zaleca,</a:t>
            </a:r>
          </a:p>
          <a:p>
            <a:pPr marL="0" lvl="2" indent="0">
              <a:buClr>
                <a:srgbClr val="002060"/>
              </a:buClr>
              <a:buNone/>
              <a:defRPr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usługodawcy wprowadzali w swoich </a:t>
            </a:r>
          </a:p>
          <a:p>
            <a:pPr marL="0" lvl="2" indent="0">
              <a:buClr>
                <a:srgbClr val="002060"/>
              </a:buClr>
              <a:buNone/>
              <a:defRPr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umowach zapisy nakładające na uczestników </a:t>
            </a:r>
          </a:p>
          <a:p>
            <a:pPr marL="0" lvl="2" indent="0">
              <a:buClr>
                <a:srgbClr val="002060"/>
              </a:buClr>
              <a:buNone/>
              <a:defRPr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obowiązek dokonania oceny usługi w Bazie </a:t>
            </a:r>
          </a:p>
          <a:p>
            <a:pPr marL="0" lvl="2" indent="0">
              <a:buClr>
                <a:srgbClr val="002060"/>
              </a:buClr>
              <a:buNone/>
              <a:defRPr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co najmniej zachęcali do dokonania oceny</a:t>
            </a:r>
          </a:p>
        </p:txBody>
      </p:sp>
      <p:pic>
        <p:nvPicPr>
          <p:cNvPr id="39940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098800"/>
            <a:ext cx="32781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41413"/>
            <a:ext cx="430847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66750" y="269875"/>
            <a:ext cx="7554913" cy="111918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popytowy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64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333375"/>
            <a:ext cx="7364413" cy="5937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l-PL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pl-PL" altLang="pl-PL" sz="3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oceny usług rozwojowych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idx="1"/>
          </p:nvPr>
        </p:nvSpPr>
        <p:spPr>
          <a:xfrm>
            <a:off x="831850" y="1103313"/>
            <a:ext cx="7683500" cy="1793875"/>
          </a:xfrm>
        </p:spPr>
        <p:txBody>
          <a:bodyPr/>
          <a:lstStyle/>
          <a:p>
            <a:pPr marL="0" indent="0" algn="ctr" eaLnBrk="1" hangingPunct="1">
              <a:defRPr/>
            </a:pPr>
            <a:r>
              <a:rPr lang="pl-PL" altLang="pl-PL" sz="194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Ankieta (on-line) oceniająca usługę rozwojową – 3 pytania </a:t>
            </a:r>
          </a:p>
          <a:p>
            <a:pPr marL="0" indent="0" algn="just" eaLnBrk="1" hangingPunct="1">
              <a:defRPr/>
            </a:pPr>
            <a:r>
              <a:rPr lang="pl-PL" alt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Pytanie 1  </a:t>
            </a:r>
            <a:r>
              <a:rPr lang="pl-PL" alt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stopień osiągnięcia celu usługi rozwojowej</a:t>
            </a:r>
          </a:p>
          <a:p>
            <a:pPr marL="0" indent="0" algn="just" eaLnBrk="1" hangingPunct="1">
              <a:defRPr/>
            </a:pPr>
            <a:r>
              <a:rPr lang="pl-PL" alt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Pytanie 2  </a:t>
            </a:r>
            <a:r>
              <a:rPr lang="pl-PL" alt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alt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spełnienie oczekiwań stawianych wobec usługi rozwojowej</a:t>
            </a:r>
          </a:p>
          <a:p>
            <a:pPr marL="0" indent="0" algn="just" eaLnBrk="1" hangingPunct="1">
              <a:defRPr/>
            </a:pPr>
            <a:r>
              <a:rPr lang="pl-PL" alt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Pytanie 3  </a:t>
            </a:r>
            <a:r>
              <a:rPr lang="pl-PL" alt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alt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skłonność do rekomendowania usługi innym osobom/firmom (NPS)</a:t>
            </a:r>
          </a:p>
        </p:txBody>
      </p:sp>
      <p:sp>
        <p:nvSpPr>
          <p:cNvPr id="9" name="pole tekstowe 8"/>
          <p:cNvSpPr txBox="1"/>
          <p:nvPr/>
        </p:nvSpPr>
        <p:spPr bwMode="auto">
          <a:xfrm>
            <a:off x="1644650" y="2897188"/>
            <a:ext cx="1157288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166" dirty="0">
                <a:solidFill>
                  <a:srgbClr val="002060"/>
                </a:solidFill>
                <a:cs typeface="Arial" panose="020B0604020202020204" pitchFamily="34" charset="0"/>
              </a:rPr>
              <a:t>Uczestnik usługi</a:t>
            </a:r>
          </a:p>
        </p:txBody>
      </p:sp>
      <p:sp>
        <p:nvSpPr>
          <p:cNvPr id="10" name="pole tekstowe 9"/>
          <p:cNvSpPr txBox="1"/>
          <p:nvPr/>
        </p:nvSpPr>
        <p:spPr bwMode="auto">
          <a:xfrm>
            <a:off x="3194050" y="2892425"/>
            <a:ext cx="2601913" cy="449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166" dirty="0">
                <a:solidFill>
                  <a:srgbClr val="002060"/>
                </a:solidFill>
                <a:cs typeface="Arial" panose="020B0604020202020204" pitchFamily="34" charset="0"/>
              </a:rPr>
              <a:t>Przedstawiciel przedsiębiorstwa kierującego uczestników na usługę</a:t>
            </a:r>
          </a:p>
        </p:txBody>
      </p:sp>
      <p:sp>
        <p:nvSpPr>
          <p:cNvPr id="11" name="pole tekstowe 10"/>
          <p:cNvSpPr txBox="1"/>
          <p:nvPr/>
        </p:nvSpPr>
        <p:spPr bwMode="auto">
          <a:xfrm>
            <a:off x="5537200" y="2892425"/>
            <a:ext cx="2373313" cy="449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166" dirty="0">
                <a:solidFill>
                  <a:srgbClr val="002060"/>
                </a:solidFill>
                <a:cs typeface="Arial" panose="020B0604020202020204" pitchFamily="34" charset="0"/>
              </a:rPr>
              <a:t>Przedstawiciel podmiotu realizującego usługę</a:t>
            </a:r>
          </a:p>
        </p:txBody>
      </p:sp>
      <p:sp>
        <p:nvSpPr>
          <p:cNvPr id="6165" name="Strzałka w dół 11"/>
          <p:cNvSpPr>
            <a:spLocks noChangeArrowheads="1"/>
          </p:cNvSpPr>
          <p:nvPr/>
        </p:nvSpPr>
        <p:spPr bwMode="auto">
          <a:xfrm>
            <a:off x="2165350" y="3387725"/>
            <a:ext cx="76200" cy="34925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l-PL" altLang="pl-PL" sz="2340"/>
          </a:p>
        </p:txBody>
      </p:sp>
      <p:sp>
        <p:nvSpPr>
          <p:cNvPr id="6166" name="Strzałka w dół 12"/>
          <p:cNvSpPr>
            <a:spLocks noChangeArrowheads="1"/>
          </p:cNvSpPr>
          <p:nvPr/>
        </p:nvSpPr>
        <p:spPr bwMode="auto">
          <a:xfrm>
            <a:off x="4411663" y="3387725"/>
            <a:ext cx="96837" cy="3603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l-PL" altLang="pl-PL" sz="2340"/>
          </a:p>
        </p:txBody>
      </p:sp>
      <p:sp>
        <p:nvSpPr>
          <p:cNvPr id="6167" name="Strzałka w dół 13"/>
          <p:cNvSpPr>
            <a:spLocks noChangeArrowheads="1"/>
          </p:cNvSpPr>
          <p:nvPr/>
        </p:nvSpPr>
        <p:spPr bwMode="auto">
          <a:xfrm>
            <a:off x="6665913" y="3371850"/>
            <a:ext cx="115887" cy="376238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l-PL" altLang="pl-PL" sz="2340"/>
          </a:p>
        </p:txBody>
      </p:sp>
      <p:grpSp>
        <p:nvGrpSpPr>
          <p:cNvPr id="6150" name="Grupa 19"/>
          <p:cNvGrpSpPr>
            <a:grpSpLocks/>
          </p:cNvGrpSpPr>
          <p:nvPr/>
        </p:nvGrpSpPr>
        <p:grpSpPr bwMode="auto">
          <a:xfrm>
            <a:off x="3859213" y="5059363"/>
            <a:ext cx="1271587" cy="619125"/>
            <a:chOff x="975629" y="4562281"/>
            <a:chExt cx="1305478" cy="635311"/>
          </a:xfrm>
        </p:grpSpPr>
        <p:sp>
          <p:nvSpPr>
            <p:cNvPr id="6155" name="Strzałka w dół 20"/>
            <p:cNvSpPr>
              <a:spLocks noChangeArrowheads="1"/>
            </p:cNvSpPr>
            <p:nvPr/>
          </p:nvSpPr>
          <p:spPr bwMode="auto">
            <a:xfrm>
              <a:off x="1550952" y="4562281"/>
              <a:ext cx="117346" cy="254124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pl-PL" altLang="pl-PL" sz="2340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975629" y="4920662"/>
              <a:ext cx="1305478" cy="2769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166" dirty="0">
                  <a:solidFill>
                    <a:srgbClr val="002060"/>
                  </a:solidFill>
                  <a:cs typeface="Arial" panose="020B0604020202020204" pitchFamily="34" charset="0"/>
                </a:rPr>
                <a:t>Pytania nr 1 - 3</a:t>
              </a:r>
            </a:p>
          </p:txBody>
        </p:sp>
      </p:grpSp>
      <p:grpSp>
        <p:nvGrpSpPr>
          <p:cNvPr id="6151" name="Grupa 22"/>
          <p:cNvGrpSpPr>
            <a:grpSpLocks/>
          </p:cNvGrpSpPr>
          <p:nvPr/>
        </p:nvGrpSpPr>
        <p:grpSpPr bwMode="auto">
          <a:xfrm>
            <a:off x="6151563" y="4978400"/>
            <a:ext cx="1273175" cy="738188"/>
            <a:chOff x="1108248" y="4571603"/>
            <a:chExt cx="1305478" cy="757176"/>
          </a:xfrm>
        </p:grpSpPr>
        <p:sp>
          <p:nvSpPr>
            <p:cNvPr id="6153" name="Strzałka w dół 23"/>
            <p:cNvSpPr>
              <a:spLocks noChangeArrowheads="1"/>
            </p:cNvSpPr>
            <p:nvPr/>
          </p:nvSpPr>
          <p:spPr bwMode="auto">
            <a:xfrm>
              <a:off x="1635648" y="4571603"/>
              <a:ext cx="118827" cy="25402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pl-PL" altLang="pl-PL" sz="2340"/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108248" y="5021023"/>
              <a:ext cx="1305478" cy="3077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166" dirty="0">
                  <a:solidFill>
                    <a:srgbClr val="002060"/>
                  </a:solidFill>
                  <a:cs typeface="Arial" panose="020B0604020202020204" pitchFamily="34" charset="0"/>
                </a:rPr>
                <a:t>Pytanie</a:t>
              </a:r>
              <a:r>
                <a:rPr lang="pl-PL" sz="1365" dirty="0"/>
                <a:t> </a:t>
              </a:r>
              <a:r>
                <a:rPr lang="pl-PL" sz="1166" dirty="0">
                  <a:solidFill>
                    <a:srgbClr val="002060"/>
                  </a:solidFill>
                  <a:cs typeface="Arial" panose="020B0604020202020204" pitchFamily="34" charset="0"/>
                </a:rPr>
                <a:t>nr 1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52850"/>
            <a:ext cx="1277937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811588"/>
            <a:ext cx="125253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az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757613"/>
            <a:ext cx="14430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a 19"/>
          <p:cNvGrpSpPr>
            <a:grpSpLocks/>
          </p:cNvGrpSpPr>
          <p:nvPr/>
        </p:nvGrpSpPr>
        <p:grpSpPr bwMode="auto">
          <a:xfrm>
            <a:off x="1604963" y="5057775"/>
            <a:ext cx="1271587" cy="619125"/>
            <a:chOff x="975629" y="4562281"/>
            <a:chExt cx="1305478" cy="635311"/>
          </a:xfrm>
        </p:grpSpPr>
        <p:sp>
          <p:nvSpPr>
            <p:cNvPr id="29" name="Strzałka w dół 20"/>
            <p:cNvSpPr>
              <a:spLocks noChangeArrowheads="1"/>
            </p:cNvSpPr>
            <p:nvPr/>
          </p:nvSpPr>
          <p:spPr bwMode="auto">
            <a:xfrm>
              <a:off x="1550952" y="4562281"/>
              <a:ext cx="117346" cy="254124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pl-PL" altLang="pl-PL" sz="2340"/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975629" y="4920662"/>
              <a:ext cx="1305478" cy="2769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166" dirty="0">
                  <a:solidFill>
                    <a:srgbClr val="002060"/>
                  </a:solidFill>
                  <a:cs typeface="Arial" panose="020B0604020202020204" pitchFamily="34" charset="0"/>
                </a:rPr>
                <a:t>Pytania nr 1 - 3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841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6165" grpId="0" animBg="1"/>
      <p:bldP spid="6166" grpId="0" animBg="1"/>
      <p:bldP spid="61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666750" y="409575"/>
            <a:ext cx="7554913" cy="1571625"/>
          </a:xfrm>
          <a:extLst/>
        </p:spPr>
        <p:txBody>
          <a:bodyPr lIns="89446" rIns="89446" bIns="44723"/>
          <a:lstStyle/>
          <a:p>
            <a:pPr algn="ctr" eaLnBrk="1" hangingPunct="1">
              <a:defRPr/>
            </a:pPr>
            <a:r>
              <a:rPr lang="pl-PL" altLang="pl-PL" sz="3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Audyt funkcjonowania Podmiotu</a:t>
            </a:r>
            <a:endParaRPr lang="pl-PL" sz="312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84238" y="1319213"/>
            <a:ext cx="7119937" cy="3932237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pl-PL" alt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Cele: </a:t>
            </a:r>
          </a:p>
          <a:p>
            <a:pPr marL="333299" indent="-333299" eaLnBrk="1" hangingPunct="1">
              <a:lnSpc>
                <a:spcPct val="100000"/>
              </a:lnSpc>
              <a:spcBef>
                <a:spcPts val="175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</a:t>
            </a:r>
            <a:r>
              <a:rPr lang="pl-PL" altLang="pl-PL" sz="2333" dirty="0">
                <a:solidFill>
                  <a:srgbClr val="21C197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wysokiej jakości usług</a:t>
            </a:r>
            <a:endParaRPr lang="pl-PL" altLang="pl-PL" sz="23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3299" indent="-333299" eaLnBrk="1" hangingPunct="1">
              <a:lnSpc>
                <a:spcPct val="100000"/>
              </a:lnSpc>
              <a:spcBef>
                <a:spcPts val="175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potwierdzenie </a:t>
            </a:r>
            <a:r>
              <a:rPr lang="pl-PL" altLang="pl-PL" sz="2333" dirty="0">
                <a:solidFill>
                  <a:srgbClr val="21C197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spełnienia wymagań </a:t>
            </a:r>
            <a:r>
              <a:rPr lang="pl-PL" alt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nałożonych rozporządzeniem KSU </a:t>
            </a:r>
            <a:br>
              <a:rPr lang="pl-PL" alt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zarejestrowane podmioty </a:t>
            </a:r>
          </a:p>
          <a:p>
            <a:pPr marL="333299" indent="-333299" eaLnBrk="1" hangingPunct="1">
              <a:lnSpc>
                <a:spcPct val="100000"/>
              </a:lnSpc>
              <a:spcBef>
                <a:spcPts val="175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wskazanie </a:t>
            </a:r>
            <a:r>
              <a:rPr lang="pl-PL" altLang="pl-PL" sz="2333" dirty="0">
                <a:solidFill>
                  <a:srgbClr val="21C197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obszarów do rozwoju </a:t>
            </a:r>
            <a:r>
              <a:rPr lang="pl-PL" altLang="pl-PL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 kątem podnoszenia jakości usług</a:t>
            </a:r>
          </a:p>
          <a:p>
            <a:pPr marL="334232" indent="-334232" algn="just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pl-PL" altLang="pl-PL" sz="2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pl-PL" altLang="pl-PL" sz="2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232" indent="-334232" algn="just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pl-PL" altLang="pl-PL" sz="2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pl-PL" altLang="pl-PL" sz="2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232" indent="-334232" algn="just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pl-PL" altLang="pl-PL" sz="2333" dirty="0">
              <a:solidFill>
                <a:srgbClr val="002C5A"/>
              </a:solidFill>
              <a:latin typeface="Calibri" panose="020F0502020204030204" pitchFamily="34" charset="0"/>
            </a:endParaRPr>
          </a:p>
          <a:p>
            <a:pPr marL="445643" indent="-445643">
              <a:buFont typeface="Arial" panose="020B0604020202020204" pitchFamily="34" charset="0"/>
              <a:buChar char="•"/>
              <a:defRPr/>
            </a:pPr>
            <a:endParaRPr lang="pl-PL" sz="2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8" name="Picture 7" descr="Znalezione obrazy dla zapytania grafika business aud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4314825"/>
            <a:ext cx="22574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212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95313" y="409575"/>
            <a:ext cx="7554912" cy="593725"/>
          </a:xfrm>
          <a:extLst/>
        </p:spPr>
        <p:txBody>
          <a:bodyPr lIns="89446" rIns="89446" bIns="44723"/>
          <a:lstStyle/>
          <a:p>
            <a:pPr algn="ctr" eaLnBrk="1" hangingPunct="1">
              <a:defRPr/>
            </a:pPr>
            <a:r>
              <a:rPr lang="pl-PL" sz="3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 realizacji PSF/Bazy – marzec 2017 </a:t>
            </a:r>
          </a:p>
        </p:txBody>
      </p:sp>
      <p:sp>
        <p:nvSpPr>
          <p:cNvPr id="53251" name="Symbol zastępczy zawartości 1"/>
          <p:cNvSpPr>
            <a:spLocks noGrp="1"/>
          </p:cNvSpPr>
          <p:nvPr>
            <p:ph idx="1"/>
          </p:nvPr>
        </p:nvSpPr>
        <p:spPr>
          <a:xfrm>
            <a:off x="1060450" y="1011238"/>
            <a:ext cx="7089775" cy="4200525"/>
          </a:xfrm>
        </p:spPr>
        <p:txBody>
          <a:bodyPr/>
          <a:lstStyle/>
          <a:p>
            <a:pPr marL="0" indent="0">
              <a:defRPr/>
            </a:pPr>
            <a:r>
              <a:rPr lang="pl-PL" alt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 Usług Rozwojowych: 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altLang="pl-PL" sz="16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prawie </a:t>
            </a:r>
            <a:r>
              <a:rPr lang="pl-PL" altLang="pl-PL" sz="1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l-PL" altLang="pl-PL" sz="16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493</a:t>
            </a:r>
            <a:r>
              <a:rPr lang="pl-PL" altLang="pl-PL" sz="16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6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podmiotów świadczących usługi, w tym </a:t>
            </a:r>
            <a:r>
              <a:rPr lang="pl-PL" altLang="pl-PL" sz="16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526</a:t>
            </a:r>
            <a:r>
              <a:rPr lang="pl-PL" altLang="pl-PL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6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możliwością dofinansowania,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altLang="pl-PL" sz="16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ponad </a:t>
            </a:r>
            <a:r>
              <a:rPr lang="pl-PL" altLang="pl-PL" sz="16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pl-PL" altLang="pl-PL" sz="16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tys. </a:t>
            </a:r>
            <a:r>
              <a:rPr lang="pl-PL" altLang="pl-PL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</a:t>
            </a:r>
            <a:r>
              <a:rPr lang="pl-PL" altLang="pl-PL" sz="16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 tym ponad </a:t>
            </a:r>
            <a:r>
              <a:rPr lang="pl-PL" altLang="pl-PL" sz="16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pl-PL" altLang="pl-PL" sz="16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tys. </a:t>
            </a:r>
            <a:r>
              <a:rPr lang="pl-PL" altLang="pl-PL" sz="16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możliwością </a:t>
            </a:r>
            <a:r>
              <a:rPr lang="pl-PL" altLang="pl-PL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dofinansowania</a:t>
            </a:r>
          </a:p>
          <a:p>
            <a:pPr marL="0" indent="0">
              <a:defRPr/>
            </a:pPr>
            <a:r>
              <a:rPr lang="pl-PL" alt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Podmiotowy </a:t>
            </a:r>
            <a:r>
              <a:rPr lang="pl-PL" alt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Finansowania: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altLang="pl-PL" sz="16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Uruchomione środki w regionach: </a:t>
            </a:r>
            <a:r>
              <a:rPr lang="pl-PL" altLang="pl-PL" sz="1600" i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podlaskie, dolnośląskie, </a:t>
            </a:r>
            <a:r>
              <a:rPr lang="pl-PL" altLang="pl-PL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warmińsko-mazurskie,</a:t>
            </a:r>
            <a:endParaRPr lang="pl-PL" altLang="pl-PL" sz="1600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altLang="pl-PL" sz="16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Rozstrzygnięte konkursy na operatorów: </a:t>
            </a:r>
            <a:r>
              <a:rPr lang="pl-PL" altLang="pl-PL" sz="1600" i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wielkopolskie, świętokrzyskie, zachodniopomorskie, lubelskie, lubuskie, 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altLang="pl-PL" sz="16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Trwające konkursy: </a:t>
            </a:r>
            <a:r>
              <a:rPr lang="pl-PL" altLang="pl-PL" sz="1600" i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łódzkie, małopolskie, </a:t>
            </a:r>
            <a:r>
              <a:rPr lang="pl-PL" altLang="pl-PL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podkarpackie</a:t>
            </a:r>
            <a:r>
              <a:rPr lang="pl-PL" altLang="pl-PL" sz="1600" i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opolskie, śląskie, kujawsko-pomorskie.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Symbol zastępczy zawartości 9"/>
          <p:cNvGraphicFramePr>
            <a:graphicFrameLocks noGrp="1"/>
          </p:cNvGraphicFramePr>
          <p:nvPr>
            <p:ph idx="1"/>
          </p:nvPr>
        </p:nvGraphicFramePr>
        <p:xfrm>
          <a:off x="615950" y="2006600"/>
          <a:ext cx="7656513" cy="412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Wykres" r:id="rId3" imgW="7663336" imgH="4127350" progId="Excel.Chart.8">
                  <p:embed/>
                </p:oleObj>
              </mc:Choice>
              <mc:Fallback>
                <p:oleObj name="Wykres" r:id="rId3" imgW="7663336" imgH="4127350" progId="Excel.Chart.8">
                  <p:embed/>
                  <p:pic>
                    <p:nvPicPr>
                      <p:cNvPr id="0" name="Symbol zastępczy zawartości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2006600"/>
                        <a:ext cx="7656513" cy="412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ytuł 2"/>
          <p:cNvSpPr txBox="1">
            <a:spLocks/>
          </p:cNvSpPr>
          <p:nvPr/>
        </p:nvSpPr>
        <p:spPr bwMode="auto">
          <a:xfrm>
            <a:off x="595313" y="409575"/>
            <a:ext cx="75549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46" tIns="0" rIns="89446" bIns="44723" numCol="1" anchor="t" anchorCtr="0" compatLnSpc="1">
            <a:prstTxWarp prst="textNoShape">
              <a:avLst/>
            </a:prstTxWarp>
          </a:bodyPr>
          <a:lstStyle>
            <a:lvl1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l" defTabSz="9048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14400" algn="l" defTabSz="9048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71600" algn="l" defTabSz="9048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28800" algn="l" defTabSz="9048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 eaLnBrk="1" hangingPunct="1">
              <a:defRPr/>
            </a:pPr>
            <a:r>
              <a:rPr lang="pl-PL" sz="312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Podmioty świadczące usługi rozwojowe – podział wg województw</a:t>
            </a:r>
            <a:endParaRPr lang="pl-PL" sz="312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94" y="3069421"/>
            <a:ext cx="14700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11919" y="1979315"/>
            <a:ext cx="68595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l-PL"/>
            </a:defPPr>
            <a:lvl1pPr defTabSz="916960" eaLnBrk="0" fontAlgn="base" hangingPunct="0">
              <a:spcBef>
                <a:spcPct val="0"/>
              </a:spcBef>
              <a:spcAft>
                <a:spcPct val="0"/>
              </a:spcAft>
              <a:defRPr sz="2407" b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Zapraszamy, wejdź na </a:t>
            </a:r>
          </a:p>
          <a:p>
            <a:pPr>
              <a:defRPr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l-P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uslugirozwojowe.parp.gov.pl</a:t>
            </a:r>
          </a:p>
          <a:p>
            <a:pPr algn="ctr">
              <a:defRPr/>
            </a:pPr>
            <a:r>
              <a:rPr lang="pl-P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pl-PL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Infolinia Pn.-Pt. 8:00 – 18:00</a:t>
            </a:r>
          </a:p>
          <a:p>
            <a:pPr>
              <a:defRPr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pod nr. tel. 801 808 108 </a:t>
            </a:r>
          </a:p>
          <a:p>
            <a:pPr>
              <a:defRPr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info_uslugirozwojowe@parp.gov.pl</a:t>
            </a: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pl-PL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6750" y="395288"/>
            <a:ext cx="7554913" cy="1549400"/>
          </a:xfrm>
        </p:spPr>
        <p:txBody>
          <a:bodyPr/>
          <a:lstStyle/>
          <a:p>
            <a:pPr algn="ctr">
              <a:defRPr/>
            </a:pPr>
            <a:r>
              <a:rPr lang="pl-PL" altLang="pl-P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Najważniejsze różnice w zasadach wsparcia MŚP między PO KL </a:t>
            </a:r>
            <a:br>
              <a:rPr lang="pl-PL" altLang="pl-P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RPO WSL 2014-2020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66750" y="1547813"/>
            <a:ext cx="3417888" cy="4608512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0" indent="0">
              <a:defRPr/>
            </a:pPr>
            <a:r>
              <a:rPr lang="pl-PL" altLang="pl-PL" sz="1600" b="1" u="sng" smtClean="0">
                <a:latin typeface="Arial" panose="020B0604020202020204" pitchFamily="34" charset="0"/>
                <a:cs typeface="Arial" panose="020B0604020202020204" pitchFamily="34" charset="0"/>
              </a:rPr>
              <a:t>POKL 2007-2013</a:t>
            </a:r>
          </a:p>
          <a:p>
            <a:pPr marL="0" indent="0">
              <a:buFontTx/>
              <a:buChar char="-"/>
              <a:defRPr/>
            </a:pPr>
            <a:r>
              <a:rPr lang="pl-PL" altLang="pl-PL" sz="1600" b="1" smtClean="0">
                <a:latin typeface="Arial" panose="020B0604020202020204" pitchFamily="34" charset="0"/>
                <a:cs typeface="Arial" panose="020B0604020202020204" pitchFamily="34" charset="0"/>
              </a:rPr>
              <a:t>Podejście podażowe</a:t>
            </a:r>
          </a:p>
          <a:p>
            <a:pPr marL="0" indent="0">
              <a:buFontTx/>
              <a:buChar char="-"/>
              <a:defRPr/>
            </a:pPr>
            <a:r>
              <a:rPr lang="pl-PL" altLang="pl-PL" sz="1600" b="1" smtClean="0">
                <a:latin typeface="Arial" panose="020B0604020202020204" pitchFamily="34" charset="0"/>
                <a:cs typeface="Arial" panose="020B0604020202020204" pitchFamily="34" charset="0"/>
              </a:rPr>
              <a:t>Konkursy – wybór konkretnych projektów szkoleniowych</a:t>
            </a:r>
          </a:p>
          <a:p>
            <a:pPr marL="0" indent="0">
              <a:buFontTx/>
              <a:buChar char="-"/>
              <a:defRPr/>
            </a:pPr>
            <a:r>
              <a:rPr lang="pl-PL" altLang="pl-PL" sz="1600" b="1" smtClean="0">
                <a:latin typeface="Arial" panose="020B0604020202020204" pitchFamily="34" charset="0"/>
                <a:cs typeface="Arial" panose="020B0604020202020204" pitchFamily="34" charset="0"/>
              </a:rPr>
              <a:t>Zamknięta lista szkoleń określonych we wniosku</a:t>
            </a:r>
          </a:p>
          <a:p>
            <a:pPr marL="0" indent="0">
              <a:buFontTx/>
              <a:buChar char="-"/>
              <a:defRPr/>
            </a:pPr>
            <a:r>
              <a:rPr lang="pl-PL" altLang="pl-PL" sz="1600" b="1" smtClean="0">
                <a:latin typeface="Arial" panose="020B0604020202020204" pitchFamily="34" charset="0"/>
                <a:cs typeface="Arial" panose="020B0604020202020204" pitchFamily="34" charset="0"/>
              </a:rPr>
              <a:t>decyzja dotycząca realizacji projektu po stronie projektodawcy</a:t>
            </a:r>
          </a:p>
          <a:p>
            <a:pPr marL="0" indent="0">
              <a:buFontTx/>
              <a:buChar char="-"/>
              <a:defRPr/>
            </a:pPr>
            <a:r>
              <a:rPr lang="pl-PL" altLang="pl-PL" sz="1600" b="1" smtClean="0">
                <a:latin typeface="Arial" panose="020B0604020202020204" pitchFamily="34" charset="0"/>
                <a:cs typeface="Arial" panose="020B0604020202020204" pitchFamily="34" charset="0"/>
              </a:rPr>
              <a:t>Możliwość 100% dofinansowania</a:t>
            </a:r>
          </a:p>
          <a:p>
            <a:pPr marL="0" indent="0">
              <a:defRPr/>
            </a:pPr>
            <a:endParaRPr lang="pl-PL" altLang="pl-PL" smtClean="0"/>
          </a:p>
        </p:txBody>
      </p:sp>
      <p:sp>
        <p:nvSpPr>
          <p:cNvPr id="14340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27513" y="1547813"/>
            <a:ext cx="4537075" cy="4530725"/>
          </a:xfrm>
          <a:solidFill>
            <a:schemeClr val="accent1"/>
          </a:solidFill>
        </p:spPr>
        <p:txBody>
          <a:bodyPr/>
          <a:lstStyle/>
          <a:p>
            <a:pPr marL="0" indent="0"/>
            <a:r>
              <a:rPr lang="pl-PL" altLang="pl-PL" sz="1600" b="1" u="sng" smtClean="0">
                <a:latin typeface="Arial" panose="020B0604020202020204" pitchFamily="34" charset="0"/>
                <a:cs typeface="Arial" panose="020B0604020202020204" pitchFamily="34" charset="0"/>
              </a:rPr>
              <a:t>POWER – RPO 2014-2020</a:t>
            </a:r>
          </a:p>
          <a:p>
            <a:pPr marL="0" indent="0">
              <a:buFontTx/>
              <a:buChar char="-"/>
            </a:pPr>
            <a:r>
              <a:rPr lang="pl-PL" altLang="pl-PL" sz="1600" b="1" smtClean="0">
                <a:latin typeface="Arial" panose="020B0604020202020204" pitchFamily="34" charset="0"/>
                <a:cs typeface="Arial" panose="020B0604020202020204" pitchFamily="34" charset="0"/>
              </a:rPr>
              <a:t>Podejście popytowe</a:t>
            </a:r>
          </a:p>
          <a:p>
            <a:pPr marL="0" indent="0">
              <a:buFontTx/>
              <a:buChar char="-"/>
            </a:pPr>
            <a:r>
              <a:rPr lang="pl-PL" altLang="pl-PL" sz="1600" b="1" smtClean="0">
                <a:latin typeface="Arial" panose="020B0604020202020204" pitchFamily="34" charset="0"/>
                <a:cs typeface="Arial" panose="020B0604020202020204" pitchFamily="34" charset="0"/>
              </a:rPr>
              <a:t>Wybór operatorów</a:t>
            </a:r>
          </a:p>
          <a:p>
            <a:pPr marL="0" indent="0">
              <a:buFontTx/>
              <a:buChar char="-"/>
            </a:pPr>
            <a:r>
              <a:rPr lang="pl-PL" altLang="pl-PL" sz="1600" b="1" smtClean="0">
                <a:latin typeface="Arial" panose="020B0604020202020204" pitchFamily="34" charset="0"/>
                <a:cs typeface="Arial" panose="020B0604020202020204" pitchFamily="34" charset="0"/>
              </a:rPr>
              <a:t>Usługi dofinansowane </a:t>
            </a:r>
            <a:r>
              <a:rPr lang="pl-PL" altLang="pl-PL" sz="1600" b="1" u="sng" smtClean="0">
                <a:latin typeface="Arial" panose="020B0604020202020204" pitchFamily="34" charset="0"/>
                <a:cs typeface="Arial" panose="020B0604020202020204" pitchFamily="34" charset="0"/>
              </a:rPr>
              <a:t>dostępne</a:t>
            </a:r>
            <a:r>
              <a:rPr lang="pl-PL" altLang="pl-PL" sz="1600" b="1" smtClean="0">
                <a:latin typeface="Arial" panose="020B0604020202020204" pitchFamily="34" charset="0"/>
                <a:cs typeface="Arial" panose="020B0604020202020204" pitchFamily="34" charset="0"/>
              </a:rPr>
              <a:t> w bazie usług rozwojowych</a:t>
            </a:r>
          </a:p>
          <a:p>
            <a:pPr marL="0" indent="0">
              <a:buFontTx/>
              <a:buChar char="-"/>
            </a:pPr>
            <a:r>
              <a:rPr lang="pl-PL" altLang="pl-PL" sz="1600" b="1" smtClean="0">
                <a:latin typeface="Arial" panose="020B0604020202020204" pitchFamily="34" charset="0"/>
                <a:cs typeface="Arial" panose="020B0604020202020204" pitchFamily="34" charset="0"/>
              </a:rPr>
              <a:t>Decyzja w sprawie realizacji szkoleń/usług po stronie przedsiębiorcy</a:t>
            </a:r>
          </a:p>
          <a:p>
            <a:pPr marL="0" indent="0">
              <a:buFontTx/>
              <a:buChar char="-"/>
            </a:pPr>
            <a:r>
              <a:rPr lang="pl-PL" altLang="pl-PL" sz="1600" b="1" smtClean="0">
                <a:latin typeface="Arial" panose="020B0604020202020204" pitchFamily="34" charset="0"/>
                <a:cs typeface="Arial" panose="020B0604020202020204" pitchFamily="34" charset="0"/>
              </a:rPr>
              <a:t>współfinansowanie przez przedsiębiorcę części kosztów szkoleń/usług</a:t>
            </a:r>
          </a:p>
          <a:p>
            <a:pPr marL="0" indent="0">
              <a:buFontTx/>
              <a:buChar char="-"/>
            </a:pPr>
            <a:r>
              <a:rPr lang="pl-PL" altLang="pl-PL" sz="1600" b="1" smtClean="0">
                <a:latin typeface="Arial" panose="020B0604020202020204" pitchFamily="34" charset="0"/>
                <a:cs typeface="Arial" panose="020B0604020202020204" pitchFamily="34" charset="0"/>
              </a:rPr>
              <a:t>możliwość realizacji szkoleń szytych na miarę (giełda usług w BUR)</a:t>
            </a:r>
          </a:p>
        </p:txBody>
      </p:sp>
    </p:spTree>
    <p:extLst>
      <p:ext uri="{BB962C8B-B14F-4D97-AF65-F5344CB8AC3E}">
        <p14:creationId xmlns:p14="http://schemas.microsoft.com/office/powerpoint/2010/main" val="8987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09750"/>
            <a:ext cx="6753225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7663989" y="1418258"/>
            <a:ext cx="888841" cy="331155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333" b="1" dirty="0">
                <a:solidFill>
                  <a:srgbClr val="002060"/>
                </a:solidFill>
                <a:latin typeface="Calibri" panose="020F0502020204030204" pitchFamily="34" charset="0"/>
              </a:rPr>
              <a:t>BUR</a:t>
            </a:r>
          </a:p>
        </p:txBody>
      </p:sp>
      <p:sp>
        <p:nvSpPr>
          <p:cNvPr id="8" name="Nawias klamrowy zamykający 7"/>
          <p:cNvSpPr/>
          <p:nvPr/>
        </p:nvSpPr>
        <p:spPr bwMode="auto">
          <a:xfrm>
            <a:off x="7042150" y="1366838"/>
            <a:ext cx="349250" cy="3587750"/>
          </a:xfrm>
          <a:prstGeom prst="rightBrace">
            <a:avLst/>
          </a:prstGeom>
          <a:solidFill>
            <a:schemeClr val="bg1"/>
          </a:solidFill>
          <a:ln w="317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8884" tIns="44442" rIns="88884" bIns="44442"/>
          <a:lstStyle/>
          <a:p>
            <a:pPr defTabSz="888797">
              <a:defRPr/>
            </a:pPr>
            <a:endParaRPr lang="pl-PL" sz="2333">
              <a:latin typeface="Arial" charset="0"/>
              <a:ea typeface="ＭＳ Ｐゴシック" pitchFamily="-44" charset="-128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666750" y="269875"/>
            <a:ext cx="7554913" cy="111918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Zmiana filozofii dofinansowania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491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23875" y="339725"/>
            <a:ext cx="7840663" cy="593725"/>
          </a:xfrm>
          <a:extLst/>
        </p:spPr>
        <p:txBody>
          <a:bodyPr lIns="89446" rIns="89446" bIns="44723"/>
          <a:lstStyle/>
          <a:p>
            <a:pPr algn="ctr" eaLnBrk="1" hangingPunct="1">
              <a:defRPr/>
            </a:pPr>
            <a:r>
              <a:rPr lang="pl-PL" sz="3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Podmiotowy system wsparcia 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66750" y="1458913"/>
            <a:ext cx="7554913" cy="3919537"/>
          </a:xfrm>
        </p:spPr>
        <p:txBody>
          <a:bodyPr/>
          <a:lstStyle/>
          <a:p>
            <a:pPr>
              <a:defRPr/>
            </a:pP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Założenia dla dystrybucji środków EFS na usługi rozwojowe dla przedsiębiorców:</a:t>
            </a:r>
          </a:p>
          <a:p>
            <a:pPr>
              <a:buFontTx/>
              <a:buChar char="-"/>
              <a:defRPr/>
            </a:pP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tylko dla MMSP </a:t>
            </a: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najbardziej niedoinwestowanych w obszarze szkoleń i doradztwa</a:t>
            </a:r>
          </a:p>
          <a:p>
            <a:pPr>
              <a:buFontTx/>
              <a:buChar char="-"/>
              <a:defRPr/>
            </a:pP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Jasne zasady </a:t>
            </a: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wspólny mianownik – wytyczne ministra ds. rozwoju</a:t>
            </a:r>
          </a:p>
          <a:p>
            <a:pPr>
              <a:buFontTx/>
              <a:buChar char="-"/>
              <a:defRPr/>
            </a:pP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Trwałość i ciągłość rozwiązań </a:t>
            </a: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brak konkursów ze zmienną tematyką i grupami odbiorców, systematyczne podnoszenie jakości usług</a:t>
            </a:r>
          </a:p>
          <a:p>
            <a:pPr>
              <a:buFontTx/>
              <a:buChar char="-"/>
              <a:defRPr/>
            </a:pP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Możliwie </a:t>
            </a: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szybkie zaspokojenie potrzeby </a:t>
            </a: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rozwojowej</a:t>
            </a:r>
          </a:p>
          <a:p>
            <a:pPr>
              <a:buFontTx/>
              <a:buChar char="-"/>
              <a:defRPr/>
            </a:pP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</a:t>
            </a: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uzasadnionych preferencji </a:t>
            </a: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(konkretne branże / grupy pracowników)</a:t>
            </a:r>
          </a:p>
          <a:p>
            <a:pPr>
              <a:buFontTx/>
              <a:buChar char="-"/>
              <a:defRPr/>
            </a:pP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Większa </a:t>
            </a: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decyzyjność</a:t>
            </a: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 i </a:t>
            </a: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odpowiedzialność</a:t>
            </a: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rękach przedsiębiorców </a:t>
            </a:r>
            <a:b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(nie administracji i dostawców)</a:t>
            </a:r>
          </a:p>
        </p:txBody>
      </p:sp>
      <p:pic>
        <p:nvPicPr>
          <p:cNvPr id="17412" name="Picture 5" descr="&amp;Zdot;arówka ilustr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5003800"/>
            <a:ext cx="20161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727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0863" y="479425"/>
            <a:ext cx="7554912" cy="593725"/>
          </a:xfrm>
          <a:extLst/>
        </p:spPr>
        <p:txBody>
          <a:bodyPr lIns="89446" rIns="89446" bIns="44723"/>
          <a:lstStyle/>
          <a:p>
            <a:pPr algn="ctr" eaLnBrk="1" hangingPunct="1">
              <a:defRPr/>
            </a:pPr>
            <a:r>
              <a:rPr lang="pl-PL" sz="3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Podmiotowy system finansowania – podstawowe dane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65163" y="1600200"/>
            <a:ext cx="7554912" cy="40592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Środki do uruchomienia w </a:t>
            </a: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województwach </a:t>
            </a: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(bez mazowieckiego i pomorskiego)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Łączna alokacja – ponad </a:t>
            </a: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mln euro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Podstawowy </a:t>
            </a: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poziom dofinansowania – 50%</a:t>
            </a: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preferencje – </a:t>
            </a: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80%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Grupy preferowane</a:t>
            </a: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50+, niskie kwalifikacje, firmy wysokiego wzrostu, otrzymujący wsparcie w ramach 2.2 PO WER, kwalifikacje, inne preferencje realizujące cele polityki regionalnej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Ograniczenia</a:t>
            </a: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udzielaniu wsparcia – MMSP, 5 tys. zł/pracownika/usługę ( w zależności od regionu), zagrożenie podwójnym finansowaniem, powiązania, szkolenia obowiązkowe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Sposób rozliczania wsparcia – </a:t>
            </a: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bony, refundacja z promesą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Środki dostępne u operatorów </a:t>
            </a:r>
            <a:r>
              <a:rPr lang="pl-PL" sz="15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trybie ciągłym </a:t>
            </a:r>
            <a:r>
              <a:rPr lang="pl-PL" sz="15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 wyczerpania puli)</a:t>
            </a:r>
          </a:p>
          <a:p>
            <a:pPr>
              <a:defRPr/>
            </a:pPr>
            <a:endParaRPr lang="pl-PL" sz="155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7" descr="&amp;Zdot;arówka ilustr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474788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15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1131888" y="1508125"/>
            <a:ext cx="7300912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40" tIns="44070" rIns="88140" bIns="440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>
              <a:defRPr/>
            </a:pPr>
            <a:r>
              <a:rPr lang="pl-PL" sz="272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modyfikacja największej bazy ofert szkoleniowych w Polsce tj. </a:t>
            </a:r>
            <a:r>
              <a:rPr lang="pl-PL" sz="2722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www.inwestycjawkadry.pl</a:t>
            </a:r>
            <a:r>
              <a:rPr lang="pl-PL" sz="2722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736600" y="385763"/>
            <a:ext cx="7554913" cy="1119187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12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Baza Usług Rozwojowych</a:t>
            </a:r>
            <a:endParaRPr lang="pl-PL" altLang="pl-PL" sz="312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74" y="3059435"/>
            <a:ext cx="47525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692150" y="379413"/>
            <a:ext cx="7554913" cy="1119187"/>
          </a:xfrm>
        </p:spPr>
        <p:txBody>
          <a:bodyPr/>
          <a:lstStyle/>
          <a:p>
            <a:pPr algn="ctr" defTabSz="894398">
              <a:defRPr/>
            </a:pPr>
            <a:r>
              <a:rPr lang="pl-PL" altLang="pl-PL" sz="31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Jakie Usługi rozwojowe możemy znaleźć w bazie</a:t>
            </a:r>
            <a:endParaRPr lang="pl-PL" altLang="pl-PL" sz="3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695325" y="1744663"/>
            <a:ext cx="7699375" cy="2100262"/>
          </a:xfrm>
        </p:spPr>
        <p:txBody>
          <a:bodyPr>
            <a:noAutofit/>
          </a:bodyPr>
          <a:lstStyle/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7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Szkolenia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7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podyplomowe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7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7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Usługa o charakterze zawodowym</a:t>
            </a:r>
          </a:p>
          <a:p>
            <a:pPr marL="333299" lvl="2" indent="-333299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sz="17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Egzamin</a:t>
            </a:r>
          </a:p>
          <a:p>
            <a:pPr marL="0" indent="0" algn="just" defTabSz="894398">
              <a:spcBef>
                <a:spcPts val="0"/>
              </a:spcBef>
              <a:defRPr/>
            </a:pPr>
            <a:endParaRPr lang="pl-PL" sz="184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905" lvl="1" indent="0" defTabSz="894398">
              <a:lnSpc>
                <a:spcPct val="100000"/>
              </a:lnSpc>
              <a:buFont typeface="Wingdings" pitchFamily="2" charset="2"/>
              <a:buNone/>
              <a:defRPr/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768350" y="1393825"/>
            <a:ext cx="55245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46" tIns="0" rIns="89446" bIns="44723"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>
              <a:defRPr/>
            </a:pPr>
            <a:r>
              <a:rPr lang="pl-PL" sz="1944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o charakterze szkoleniowym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762000" y="3930650"/>
            <a:ext cx="5524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46" tIns="0" rIns="89446" bIns="44723"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>
              <a:defRPr/>
            </a:pPr>
            <a:r>
              <a:rPr lang="pl-PL" sz="1944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o charakterze doradczym</a:t>
            </a:r>
          </a:p>
        </p:txBody>
      </p:sp>
      <p:sp>
        <p:nvSpPr>
          <p:cNvPr id="19462" name="Symbol zastępczy zawartości 2"/>
          <p:cNvSpPr txBox="1">
            <a:spLocks/>
          </p:cNvSpPr>
          <p:nvPr/>
        </p:nvSpPr>
        <p:spPr bwMode="auto">
          <a:xfrm>
            <a:off x="692150" y="4333875"/>
            <a:ext cx="76993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46" tIns="0" rIns="89446" bIns="44723"/>
          <a:lstStyle>
            <a:lvl1pPr marL="331788" indent="-331788" defTabSz="919163">
              <a:lnSpc>
                <a:spcPct val="15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90525" defTabSz="919163">
              <a:lnSpc>
                <a:spcPct val="150000"/>
              </a:lnSpc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50938" indent="-230188" defTabSz="919163">
              <a:lnSpc>
                <a:spcPct val="150000"/>
              </a:lnSpc>
              <a:spcBef>
                <a:spcPct val="20000"/>
              </a:spcBef>
              <a:buClr>
                <a:srgbClr val="95A1BD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9725" indent="-230188" defTabSz="919163">
              <a:lnSpc>
                <a:spcPct val="150000"/>
              </a:lnSpc>
              <a:spcBef>
                <a:spcPct val="20000"/>
              </a:spcBef>
              <a:buClr>
                <a:srgbClr val="B2BACF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70100" indent="-230188" defTabSz="919163">
              <a:lnSpc>
                <a:spcPct val="150000"/>
              </a:lnSpc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27300" indent="-230188" defTabSz="919163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84500" indent="-230188" defTabSz="919163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41700" indent="-230188" defTabSz="919163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98900" indent="-230188" defTabSz="919163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33299" lvl="2" indent="-333299" defTabSz="904875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altLang="pl-PL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Doradztwo</a:t>
            </a:r>
          </a:p>
          <a:p>
            <a:pPr marL="333299" lvl="2" indent="-333299" defTabSz="904875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altLang="pl-PL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</a:p>
          <a:p>
            <a:pPr marL="333299" lvl="2" indent="-333299" defTabSz="904875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pl-PL" altLang="pl-PL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  <a:endParaRPr lang="pl-PL" altLang="pl-PL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3629025"/>
            <a:ext cx="230822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1F1C67069A3144B7568ED1328F2002" ma:contentTypeVersion="0" ma:contentTypeDescription="Utwórz nowy dokument." ma:contentTypeScope="" ma:versionID="57f5046aa8460d9d8a842f3095d7a7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4808c853e9eb948d4d7c462f60b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34260C-4CEC-4B32-81E3-F01E1ACFCC53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C4D0698-8B20-4CCC-9027-C19CA6B053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1405</Words>
  <Application>Microsoft Office PowerPoint</Application>
  <PresentationFormat>Niestandardowy</PresentationFormat>
  <Paragraphs>262</Paragraphs>
  <Slides>34</Slides>
  <Notes>21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3" baseType="lpstr">
      <vt:lpstr>MS PGothic</vt:lpstr>
      <vt:lpstr>MS PGothic</vt:lpstr>
      <vt:lpstr>Arial</vt:lpstr>
      <vt:lpstr>Calibri</vt:lpstr>
      <vt:lpstr>Times</vt:lpstr>
      <vt:lpstr>Times New Roman</vt:lpstr>
      <vt:lpstr>Wingdings</vt:lpstr>
      <vt:lpstr>Blank Presentation</vt:lpstr>
      <vt:lpstr>Wykres</vt:lpstr>
      <vt:lpstr>Zasady funkcjonowania Bazy Usług Rozwojowych</vt:lpstr>
      <vt:lpstr>Prezentacja programu PowerPoint</vt:lpstr>
      <vt:lpstr>Prezentacja programu PowerPoint</vt:lpstr>
      <vt:lpstr>Najważniejsze różnice w zasadach wsparcia MŚP między PO KL  a RPO WSL 2014-2020</vt:lpstr>
      <vt:lpstr>Prezentacja programu PowerPoint</vt:lpstr>
      <vt:lpstr>Podmiotowy system wsparcia </vt:lpstr>
      <vt:lpstr>Podmiotowy system finansowania – podstawowe dane</vt:lpstr>
      <vt:lpstr>Prezentacja programu PowerPoint</vt:lpstr>
      <vt:lpstr>Jakie Usługi rozwojowe możemy znaleźć w bazie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Dostawcy usług – dwa poziomy</vt:lpstr>
      <vt:lpstr>Prezentacja programu PowerPoint</vt:lpstr>
      <vt:lpstr>Prezentacja programu PowerPoint</vt:lpstr>
      <vt:lpstr>  I. Informacje podstawowe II. Kryteria dodatkowe </vt:lpstr>
      <vt:lpstr>Prezentacja programu PowerPoint</vt:lpstr>
      <vt:lpstr>Prezentacja programu PowerPoint</vt:lpstr>
      <vt:lpstr>II. Kryteria dodatkowe  – dla akredytowanych przez PARP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Najważniejsze elementy karty usługi</vt:lpstr>
      <vt:lpstr>System oceny usług rozwojowych</vt:lpstr>
      <vt:lpstr>System oceny usług rozwojowych</vt:lpstr>
      <vt:lpstr>Audyt funkcjonowania Podmiotu</vt:lpstr>
      <vt:lpstr>Stan realizacji PSF/Bazy – marzec 2017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Tyrakowski Piotr</dc:creator>
  <cp:lastModifiedBy>Polit-Trzcińska Ewelina</cp:lastModifiedBy>
  <cp:revision>88</cp:revision>
  <cp:lastPrinted>2017-03-13T13:14:13Z</cp:lastPrinted>
  <dcterms:created xsi:type="dcterms:W3CDTF">2008-08-21T11:30:26Z</dcterms:created>
  <dcterms:modified xsi:type="dcterms:W3CDTF">2017-04-18T12:04:23Z</dcterms:modified>
</cp:coreProperties>
</file>